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</p:sldMasterIdLst>
  <p:notesMasterIdLst>
    <p:notesMasterId r:id="rId13"/>
  </p:notesMasterIdLst>
  <p:handoutMasterIdLst>
    <p:handoutMasterId r:id="rId14"/>
  </p:handoutMasterIdLst>
  <p:sldIdLst>
    <p:sldId id="391" r:id="rId3"/>
    <p:sldId id="469" r:id="rId4"/>
    <p:sldId id="471" r:id="rId5"/>
    <p:sldId id="472" r:id="rId6"/>
    <p:sldId id="473" r:id="rId7"/>
    <p:sldId id="474" r:id="rId8"/>
    <p:sldId id="475" r:id="rId9"/>
    <p:sldId id="476" r:id="rId10"/>
    <p:sldId id="478" r:id="rId11"/>
    <p:sldId id="479" r:id="rId12"/>
  </p:sldIdLst>
  <p:sldSz cx="9144000" cy="6858000" type="screen4x3"/>
  <p:notesSz cx="7086600" cy="102235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8F9"/>
    <a:srgbClr val="4D4D4D"/>
    <a:srgbClr val="333333"/>
    <a:srgbClr val="31599C"/>
    <a:srgbClr val="FF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81" autoAdjust="0"/>
    <p:restoredTop sz="94660" autoAdjust="0"/>
  </p:normalViewPr>
  <p:slideViewPr>
    <p:cSldViewPr>
      <p:cViewPr varScale="1">
        <p:scale>
          <a:sx n="78" d="100"/>
          <a:sy n="78" d="100"/>
        </p:scale>
        <p:origin x="135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60"/>
    </p:cViewPr>
  </p:sorterViewPr>
  <p:notesViewPr>
    <p:cSldViewPr>
      <p:cViewPr varScale="1">
        <p:scale>
          <a:sx n="39" d="100"/>
          <a:sy n="39" d="100"/>
        </p:scale>
        <p:origin x="-1459" y="-72"/>
      </p:cViewPr>
      <p:guideLst>
        <p:guide orient="horz" pos="3220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3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9710738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b="0"/>
            </a:lvl1pPr>
          </a:lstStyle>
          <a:p>
            <a:pPr>
              <a:defRPr/>
            </a:pPr>
            <a:fld id="{CACEF29A-B2B9-4F93-93C2-5CE32968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11" tIns="49455" rIns="98911" bIns="49455" numCol="1" anchor="t" anchorCtr="0" compatLnSpc="1">
            <a:prstTxWarp prst="textNoShape">
              <a:avLst/>
            </a:prstTxWarp>
          </a:bodyPr>
          <a:lstStyle>
            <a:lvl1pPr defTabSz="989013" eaLnBrk="1" hangingPunct="1">
              <a:defRPr sz="13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11" tIns="49455" rIns="98911" bIns="49455" numCol="1" anchor="t" anchorCtr="0" compatLnSpc="1">
            <a:prstTxWarp prst="textNoShape">
              <a:avLst/>
            </a:prstTxWarp>
          </a:bodyPr>
          <a:lstStyle>
            <a:lvl1pPr algn="r" defTabSz="989013" eaLnBrk="1" hangingPunct="1">
              <a:defRPr sz="13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856163"/>
            <a:ext cx="567055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11" tIns="49455" rIns="98911" bIns="49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11" tIns="49455" rIns="98911" bIns="49455" numCol="1" anchor="b" anchorCtr="0" compatLnSpc="1">
            <a:prstTxWarp prst="textNoShape">
              <a:avLst/>
            </a:prstTxWarp>
          </a:bodyPr>
          <a:lstStyle>
            <a:lvl1pPr defTabSz="989013" eaLnBrk="1" hangingPunct="1">
              <a:defRPr sz="13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9710738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11" tIns="49455" rIns="98911" bIns="49455" numCol="1" anchor="b" anchorCtr="0" compatLnSpc="1">
            <a:prstTxWarp prst="textNoShape">
              <a:avLst/>
            </a:prstTxWarp>
          </a:bodyPr>
          <a:lstStyle>
            <a:lvl1pPr algn="r" defTabSz="989013" eaLnBrk="1" hangingPunct="1">
              <a:defRPr sz="1300" b="0"/>
            </a:lvl1pPr>
          </a:lstStyle>
          <a:p>
            <a:pPr>
              <a:defRPr/>
            </a:pPr>
            <a:fld id="{61772AF8-AF2D-4182-ACF8-B6471B27DA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9013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9013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9013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9013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BF5198-E12D-4808-9A14-93D12D7D71E6}" type="slidenum">
              <a:rPr lang="ru-RU" altLang="ru-RU" sz="1300" b="0" smtClean="0"/>
              <a:pPr/>
              <a:t>1</a:t>
            </a:fld>
            <a:endParaRPr lang="ru-RU" altLang="ru-RU" sz="1300" b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8823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257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74668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4D913-40E8-4592-BF93-0070BD5919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4085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13F42-F3EE-4883-A719-C2C8AD9781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5361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8B98-8625-4195-9F4E-6C90A70BF9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055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70D97-4E55-4C7D-8DA3-9F18B2294E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2032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8C125-4D9E-4B8C-BCB5-64F22D38D2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0696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7B80C-F85D-40DC-82A6-738B25BD1C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2326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BA9DE-3D93-4746-85E1-B3229099E9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20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8A59C-19BE-407D-9732-44997AC0BB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399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7411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43BD0-D612-4BAF-AC2B-8F1C8646DB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5968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A9891-E37D-40A7-83B3-6D990F1252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679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F30CC-FEBC-44AE-9E57-C521395CB0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96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723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403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0768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2513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05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4596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617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19500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pPr>
              <a:defRPr/>
            </a:pPr>
            <a:fld id="{60E41093-A435-4BC0-BC0F-654A20BAD0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11691" name="Text Box 1027"/>
          <p:cNvSpPr txBox="1">
            <a:spLocks noChangeArrowheads="1"/>
          </p:cNvSpPr>
          <p:nvPr userDrawn="1"/>
        </p:nvSpPr>
        <p:spPr bwMode="auto">
          <a:xfrm>
            <a:off x="7600950" y="6640513"/>
            <a:ext cx="1503363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ru-RU" altLang="ru-RU" sz="1400" i="1">
                <a:solidFill>
                  <a:srgbClr val="016683"/>
                </a:solidFill>
              </a:rPr>
              <a:t>Бизнес-инженер</a:t>
            </a:r>
          </a:p>
        </p:txBody>
      </p:sp>
      <p:pic>
        <p:nvPicPr>
          <p:cNvPr id="1028" name="Picture 1036" descr="Птичка двуногая (без рамки - прозрачная)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6610350"/>
            <a:ext cx="219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etec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www.betec.ru/index.php?id=18&amp;sid=01" TargetMode="External"/><Relationship Id="rId4" Type="http://schemas.openxmlformats.org/officeDocument/2006/relationships/hyperlink" Target="http://www.betec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4.vsd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.vsd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.vsd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41375" y="1125538"/>
            <a:ext cx="7461250" cy="4606925"/>
          </a:xfrm>
          <a:prstGeom prst="rect">
            <a:avLst/>
          </a:prstGeom>
          <a:noFill/>
          <a:ln w="57150" cmpd="thinThick">
            <a:solidFill>
              <a:srgbClr val="FF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br>
              <a:rPr lang="ru-RU" altLang="ru-RU" sz="3200" b="0">
                <a:solidFill>
                  <a:srgbClr val="003399"/>
                </a:solidFill>
                <a:latin typeface="Verdana" panose="020B0604030504040204" pitchFamily="34" charset="0"/>
              </a:rPr>
            </a:br>
            <a:br>
              <a:rPr lang="ru-RU" altLang="ru-RU" sz="3200" b="0">
                <a:solidFill>
                  <a:srgbClr val="003399"/>
                </a:solidFill>
                <a:latin typeface="Verdana" panose="020B0604030504040204" pitchFamily="34" charset="0"/>
              </a:rPr>
            </a:br>
            <a:br>
              <a:rPr lang="en-US" altLang="ru-RU" sz="1800" b="0">
                <a:solidFill>
                  <a:srgbClr val="003399"/>
                </a:solidFill>
                <a:latin typeface="Verdana" panose="020B0604030504040204" pitchFamily="34" charset="0"/>
              </a:rPr>
            </a:br>
            <a:endParaRPr lang="ru-RU" altLang="ru-RU" sz="2800" b="0">
              <a:solidFill>
                <a:srgbClr val="003399"/>
              </a:solidFill>
              <a:latin typeface="Verdana" panose="020B0604030504040204" pitchFamily="34" charset="0"/>
            </a:endParaRPr>
          </a:p>
        </p:txBody>
      </p:sp>
      <p:sp>
        <p:nvSpPr>
          <p:cNvPr id="4099" name="Text Box 0"/>
          <p:cNvSpPr txBox="1">
            <a:spLocks noChangeArrowheads="1"/>
          </p:cNvSpPr>
          <p:nvPr/>
        </p:nvSpPr>
        <p:spPr bwMode="auto">
          <a:xfrm>
            <a:off x="1601788" y="6161088"/>
            <a:ext cx="5940425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0" dirty="0">
                <a:latin typeface="Verdana" panose="020B0604030504040204" pitchFamily="34" charset="0"/>
              </a:rPr>
              <a:t>г. Москва, тел.: </a:t>
            </a:r>
            <a:r>
              <a:rPr lang="en-US" altLang="ru-RU" sz="1600" b="0" dirty="0">
                <a:latin typeface="Verdana" panose="020B0604030504040204" pitchFamily="34" charset="0"/>
              </a:rPr>
              <a:t>+7 </a:t>
            </a:r>
            <a:r>
              <a:rPr lang="ru-RU" altLang="ru-RU" sz="1600" b="0" dirty="0">
                <a:latin typeface="Verdana" panose="020B0604030504040204" pitchFamily="34" charset="0"/>
              </a:rPr>
              <a:t>(</a:t>
            </a:r>
            <a:r>
              <a:rPr lang="en-US" altLang="ru-RU" sz="1600" b="0" dirty="0">
                <a:latin typeface="Verdana" panose="020B0604030504040204" pitchFamily="34" charset="0"/>
              </a:rPr>
              <a:t>4</a:t>
            </a:r>
            <a:r>
              <a:rPr lang="ru-RU" altLang="ru-RU" sz="1600" b="0" dirty="0">
                <a:latin typeface="Verdana" panose="020B0604030504040204" pitchFamily="34" charset="0"/>
              </a:rPr>
              <a:t>95) 220-56-57, 788-72-47</a:t>
            </a:r>
            <a:br>
              <a:rPr lang="ru-RU" altLang="ru-RU" sz="1600" b="0" dirty="0">
                <a:latin typeface="Verdana" panose="020B0604030504040204" pitchFamily="34" charset="0"/>
              </a:rPr>
            </a:br>
            <a:r>
              <a:rPr lang="ru-RU" altLang="ru-RU" sz="1600" b="0" dirty="0">
                <a:latin typeface="Verdana" panose="020B0604030504040204" pitchFamily="34" charset="0"/>
              </a:rPr>
              <a:t>E-mail: </a:t>
            </a:r>
            <a:r>
              <a:rPr lang="en-US" altLang="ru-RU" sz="1600" b="0" dirty="0">
                <a:latin typeface="Verdana" panose="020B0604030504040204" pitchFamily="34" charset="0"/>
                <a:hlinkClick r:id="rId3"/>
              </a:rPr>
              <a:t>info@betec.ru</a:t>
            </a:r>
            <a:r>
              <a:rPr lang="ru-RU" altLang="ru-RU" sz="1600" b="0">
                <a:latin typeface="Verdana" panose="020B0604030504040204" pitchFamily="34" charset="0"/>
              </a:rPr>
              <a:t>	Internet</a:t>
            </a:r>
            <a:r>
              <a:rPr lang="ru-RU" altLang="ru-RU" sz="1600" b="0" dirty="0">
                <a:latin typeface="Verdana" panose="020B0604030504040204" pitchFamily="34" charset="0"/>
              </a:rPr>
              <a:t>:</a:t>
            </a:r>
            <a:r>
              <a:rPr lang="en-US" altLang="ru-RU" sz="1600" b="0" dirty="0">
                <a:latin typeface="Verdana" panose="020B0604030504040204" pitchFamily="34" charset="0"/>
              </a:rPr>
              <a:t> </a:t>
            </a:r>
            <a:r>
              <a:rPr lang="en-US" altLang="ru-RU" sz="1600" b="0" dirty="0">
                <a:latin typeface="Verdana" panose="020B0604030504040204" pitchFamily="34" charset="0"/>
                <a:hlinkClick r:id="rId4"/>
              </a:rPr>
              <a:t>www.betec.ru</a:t>
            </a:r>
            <a:endParaRPr lang="ru-RU" altLang="ru-RU" sz="1600" b="0" dirty="0"/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900113" y="1196975"/>
            <a:ext cx="734377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endParaRPr lang="ru-RU" altLang="ru-RU" sz="3200" b="0" dirty="0">
              <a:solidFill>
                <a:srgbClr val="003399"/>
              </a:solidFill>
            </a:endParaRPr>
          </a:p>
          <a:p>
            <a:pPr algn="ctr" eaLnBrk="1" hangingPunct="1">
              <a:lnSpc>
                <a:spcPct val="110000"/>
              </a:lnSpc>
              <a:defRPr/>
            </a:pPr>
            <a:r>
              <a:rPr lang="ru-RU" altLang="ru-RU" sz="3200" b="0" dirty="0">
                <a:solidFill>
                  <a:srgbClr val="003399"/>
                </a:solidFill>
              </a:rPr>
              <a:t>Модель процесса</a:t>
            </a:r>
            <a:br>
              <a:rPr lang="ru-RU" altLang="ru-RU" sz="3200" b="0" dirty="0">
                <a:solidFill>
                  <a:srgbClr val="003399"/>
                </a:solidFill>
              </a:rPr>
            </a:br>
            <a:r>
              <a:rPr lang="ru-RU" altLang="ru-RU" sz="3200" b="0" dirty="0">
                <a:solidFill>
                  <a:srgbClr val="003399"/>
                </a:solidFill>
              </a:rPr>
              <a:t>«Инструментообеспечение»</a:t>
            </a:r>
            <a:endParaRPr lang="en-US" altLang="ru-RU" sz="3200" b="0" dirty="0">
              <a:solidFill>
                <a:srgbClr val="003399"/>
              </a:solidFill>
            </a:endParaRPr>
          </a:p>
          <a:p>
            <a:pPr algn="ctr" eaLnBrk="1" hangingPunct="1">
              <a:lnSpc>
                <a:spcPct val="110000"/>
              </a:lnSpc>
              <a:defRPr/>
            </a:pPr>
            <a:endParaRPr lang="ru-RU" altLang="ru-RU" sz="2000" b="0" dirty="0">
              <a:solidFill>
                <a:srgbClr val="003399"/>
              </a:solidFill>
            </a:endParaRPr>
          </a:p>
          <a:p>
            <a:pPr algn="ctr" eaLnBrk="1" hangingPunct="1">
              <a:lnSpc>
                <a:spcPct val="110000"/>
              </a:lnSpc>
              <a:defRPr/>
            </a:pPr>
            <a:r>
              <a:rPr lang="ru-RU" altLang="ru-RU" sz="2000" b="0" i="1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Разработана </a:t>
            </a:r>
            <a:r>
              <a:rPr lang="ru-RU" altLang="ru-RU" sz="2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программном продукте «Бизнес-инженер»</a:t>
            </a:r>
            <a:br>
              <a:rPr lang="ru-RU" altLang="ru-RU" sz="2000" b="0" i="1" dirty="0">
                <a:solidFill>
                  <a:srgbClr val="003399"/>
                </a:solidFill>
              </a:rPr>
            </a:br>
            <a:r>
              <a:rPr lang="en-US" altLang="ru-RU" sz="1800" b="0" i="1" dirty="0">
                <a:solidFill>
                  <a:srgbClr val="003399"/>
                </a:solidFill>
                <a:hlinkClick r:id="rId5"/>
              </a:rPr>
              <a:t>http://www.betec.ru/index.php?id=18&amp;sid=01</a:t>
            </a:r>
            <a:r>
              <a:rPr lang="ru-RU" altLang="ru-RU" sz="1800" b="0" i="1" dirty="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4101" name="Picture 19" descr="Дерево 6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" t="-473" r="-473" b="-473"/>
          <a:stretch>
            <a:fillRect/>
          </a:stretch>
        </p:blipFill>
        <p:spPr bwMode="auto">
          <a:xfrm>
            <a:off x="4027488" y="831850"/>
            <a:ext cx="1089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37E35-4BB6-E805-375C-32C395CA8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">
            <a:extLst>
              <a:ext uri="{FF2B5EF4-FFF2-40B4-BE49-F238E27FC236}">
                <a16:creationId xmlns:a16="http://schemas.microsoft.com/office/drawing/2014/main" id="{20748C65-6D37-2F7C-C7B2-0B4B14E5A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99DBC1-CF77-4386-9D21-AED127F12F66}" type="slidenum">
              <a:rPr lang="ru-RU" altLang="ru-RU" b="0" smtClean="0">
                <a:latin typeface="Verdana" panose="020B0604030504040204" pitchFamily="34" charset="0"/>
              </a:rPr>
              <a:pPr/>
              <a:t>10</a:t>
            </a:fld>
            <a:endParaRPr lang="ru-RU" altLang="ru-RU" b="0">
              <a:latin typeface="Verdana" panose="020B060403050404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B5491BA-D147-75CA-C564-F236CC102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8640"/>
            <a:ext cx="8784976" cy="5270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Диаграмма причин и решений проблемы</a:t>
            </a:r>
            <a:br>
              <a:rPr lang="ru-RU" altLang="ru-RU" sz="2800" b="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</a:br>
            <a:r>
              <a:rPr lang="ru-RU" altLang="ru-RU" sz="2800" b="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«Время поставки инструмента»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87D6AB42-EF16-4292-8B57-C01EDDD2C2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805745"/>
              </p:ext>
            </p:extLst>
          </p:nvPr>
        </p:nvGraphicFramePr>
        <p:xfrm>
          <a:off x="376206" y="1772816"/>
          <a:ext cx="8391588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Visio" r:id="rId3" imgW="6565821" imgH="3098787" progId="Visio.Drawing.15">
                  <p:embed/>
                </p:oleObj>
              </mc:Choice>
              <mc:Fallback>
                <p:oleObj name="Visio" r:id="rId3" imgW="6565821" imgH="309878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206" y="1772816"/>
                        <a:ext cx="8391588" cy="396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00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92337-1A65-ACF4-EDDB-EB23BD7A0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">
            <a:extLst>
              <a:ext uri="{FF2B5EF4-FFF2-40B4-BE49-F238E27FC236}">
                <a16:creationId xmlns:a16="http://schemas.microsoft.com/office/drawing/2014/main" id="{6F84B65F-F59E-EC47-658C-1C348C8AA7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99DBC1-CF77-4386-9D21-AED127F12F66}" type="slidenum">
              <a:rPr lang="ru-RU" altLang="ru-RU" b="0" smtClean="0">
                <a:latin typeface="Verdana" panose="020B0604030504040204" pitchFamily="34" charset="0"/>
              </a:rPr>
              <a:pPr/>
              <a:t>2</a:t>
            </a:fld>
            <a:endParaRPr lang="ru-RU" altLang="ru-RU" b="0">
              <a:latin typeface="Verdana" panose="020B0604030504040204" pitchFamily="34" charset="0"/>
            </a:endParaRP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AF57FD4F-38CE-9389-0B48-3807176B0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6838"/>
            <a:ext cx="8928546" cy="5270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000" b="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Дерево процесса «Инструментообеспечение»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79F2C2A-9FC3-0CB3-0862-AA1DAB613B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826735"/>
              </p:ext>
            </p:extLst>
          </p:nvPr>
        </p:nvGraphicFramePr>
        <p:xfrm>
          <a:off x="209550" y="980728"/>
          <a:ext cx="8724900" cy="537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sio" r:id="rId3" imgW="8725007" imgH="5378386" progId="Visio.Drawing.15">
                  <p:embed/>
                </p:oleObj>
              </mc:Choice>
              <mc:Fallback>
                <p:oleObj name="Visio" r:id="rId3" imgW="8725007" imgH="5378386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550" y="980728"/>
                        <a:ext cx="8724900" cy="537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933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37E35-4BB6-E805-375C-32C395CA8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">
            <a:extLst>
              <a:ext uri="{FF2B5EF4-FFF2-40B4-BE49-F238E27FC236}">
                <a16:creationId xmlns:a16="http://schemas.microsoft.com/office/drawing/2014/main" id="{20748C65-6D37-2F7C-C7B2-0B4B14E5A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99DBC1-CF77-4386-9D21-AED127F12F66}" type="slidenum">
              <a:rPr lang="ru-RU" altLang="ru-RU" b="0" smtClean="0">
                <a:latin typeface="Verdana" panose="020B0604030504040204" pitchFamily="34" charset="0"/>
              </a:rPr>
              <a:pPr/>
              <a:t>3</a:t>
            </a:fld>
            <a:endParaRPr lang="ru-RU" altLang="ru-RU" b="0">
              <a:latin typeface="Verdana" panose="020B060403050404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B5491BA-D147-75CA-C564-F236CC102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8640"/>
            <a:ext cx="8784976" cy="5270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Матрица ответственности процесса «Инструментообеспечение»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79D4E5-9315-57E4-08F4-021166B9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79" y="1152026"/>
            <a:ext cx="7836241" cy="54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4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37E35-4BB6-E805-375C-32C395CA8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">
            <a:extLst>
              <a:ext uri="{FF2B5EF4-FFF2-40B4-BE49-F238E27FC236}">
                <a16:creationId xmlns:a16="http://schemas.microsoft.com/office/drawing/2014/main" id="{20748C65-6D37-2F7C-C7B2-0B4B14E5A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99DBC1-CF77-4386-9D21-AED127F12F66}" type="slidenum">
              <a:rPr lang="ru-RU" altLang="ru-RU" b="0" smtClean="0">
                <a:latin typeface="Verdana" panose="020B0604030504040204" pitchFamily="34" charset="0"/>
              </a:rPr>
              <a:pPr/>
              <a:t>4</a:t>
            </a:fld>
            <a:endParaRPr lang="ru-RU" altLang="ru-RU" b="0">
              <a:latin typeface="Verdana" panose="020B060403050404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B5491BA-D147-75CA-C564-F236CC102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8640"/>
            <a:ext cx="8784976" cy="5270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Матрица ответственности процесса «Инструментообеспечение» (продолжение)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6199A6-737D-58CD-D461-AE3710004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8208912" cy="520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3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37E35-4BB6-E805-375C-32C395CA8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">
            <a:extLst>
              <a:ext uri="{FF2B5EF4-FFF2-40B4-BE49-F238E27FC236}">
                <a16:creationId xmlns:a16="http://schemas.microsoft.com/office/drawing/2014/main" id="{20748C65-6D37-2F7C-C7B2-0B4B14E5A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99DBC1-CF77-4386-9D21-AED127F12F66}" type="slidenum">
              <a:rPr lang="ru-RU" altLang="ru-RU" b="0" smtClean="0">
                <a:latin typeface="Verdana" panose="020B0604030504040204" pitchFamily="34" charset="0"/>
              </a:rPr>
              <a:pPr/>
              <a:t>5</a:t>
            </a:fld>
            <a:endParaRPr lang="ru-RU" altLang="ru-RU" b="0">
              <a:latin typeface="Verdana" panose="020B060403050404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B5491BA-D147-75CA-C564-F236CC102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8640"/>
            <a:ext cx="8784976" cy="5270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Схема процесса «Входной контроль»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3742230-4D6A-44E4-AA85-B654490ED5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7744" y="1268760"/>
          <a:ext cx="5840516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Visio" r:id="rId3" imgW="4508636" imgH="3835336" progId="Visio.Drawing.15">
                  <p:embed/>
                </p:oleObj>
              </mc:Choice>
              <mc:Fallback>
                <p:oleObj name="Visio" r:id="rId3" imgW="4508636" imgH="3835336" progId="Visio.Drawing.15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63742230-4D6A-44E4-AA85-B654490ED5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1268760"/>
                        <a:ext cx="5840516" cy="4968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629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37E35-4BB6-E805-375C-32C395CA8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">
            <a:extLst>
              <a:ext uri="{FF2B5EF4-FFF2-40B4-BE49-F238E27FC236}">
                <a16:creationId xmlns:a16="http://schemas.microsoft.com/office/drawing/2014/main" id="{20748C65-6D37-2F7C-C7B2-0B4B14E5A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99DBC1-CF77-4386-9D21-AED127F12F66}" type="slidenum">
              <a:rPr lang="ru-RU" altLang="ru-RU" b="0" smtClean="0">
                <a:latin typeface="Verdana" panose="020B0604030504040204" pitchFamily="34" charset="0"/>
              </a:rPr>
              <a:pPr/>
              <a:t>6</a:t>
            </a:fld>
            <a:endParaRPr lang="ru-RU" altLang="ru-RU" b="0">
              <a:latin typeface="Verdana" panose="020B060403050404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B5491BA-D147-75CA-C564-F236CC102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8640"/>
            <a:ext cx="8784976" cy="5270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Матрица процесса «Входной контроль»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30226C-F5BB-4AE7-89C1-666D92248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21" y="1078944"/>
            <a:ext cx="8616157" cy="513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8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37E35-4BB6-E805-375C-32C395CA8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">
            <a:extLst>
              <a:ext uri="{FF2B5EF4-FFF2-40B4-BE49-F238E27FC236}">
                <a16:creationId xmlns:a16="http://schemas.microsoft.com/office/drawing/2014/main" id="{20748C65-6D37-2F7C-C7B2-0B4B14E5A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99DBC1-CF77-4386-9D21-AED127F12F66}" type="slidenum">
              <a:rPr lang="ru-RU" altLang="ru-RU" b="0" smtClean="0">
                <a:latin typeface="Verdana" panose="020B0604030504040204" pitchFamily="34" charset="0"/>
              </a:rPr>
              <a:pPr/>
              <a:t>7</a:t>
            </a:fld>
            <a:endParaRPr lang="ru-RU" altLang="ru-RU" b="0">
              <a:latin typeface="Verdana" panose="020B060403050404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B5491BA-D147-75CA-C564-F236CC102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8640"/>
            <a:ext cx="8784976" cy="5270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Схема процесса «Оценка запасов»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28D57D82-B1A2-1B2A-0878-92A05AC90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994746"/>
              </p:ext>
            </p:extLst>
          </p:nvPr>
        </p:nvGraphicFramePr>
        <p:xfrm>
          <a:off x="3707904" y="1340768"/>
          <a:ext cx="2808312" cy="451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Visio" r:id="rId3" imgW="1936983" imgH="3111475" progId="Visio.Drawing.15">
                  <p:embed/>
                </p:oleObj>
              </mc:Choice>
              <mc:Fallback>
                <p:oleObj name="Visio" r:id="rId3" imgW="1936983" imgH="311147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7904" y="1340768"/>
                        <a:ext cx="2808312" cy="451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03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37E35-4BB6-E805-375C-32C395CA8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">
            <a:extLst>
              <a:ext uri="{FF2B5EF4-FFF2-40B4-BE49-F238E27FC236}">
                <a16:creationId xmlns:a16="http://schemas.microsoft.com/office/drawing/2014/main" id="{20748C65-6D37-2F7C-C7B2-0B4B14E5A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99DBC1-CF77-4386-9D21-AED127F12F66}" type="slidenum">
              <a:rPr lang="ru-RU" altLang="ru-RU" b="0" smtClean="0">
                <a:latin typeface="Verdana" panose="020B0604030504040204" pitchFamily="34" charset="0"/>
              </a:rPr>
              <a:pPr/>
              <a:t>8</a:t>
            </a:fld>
            <a:endParaRPr lang="ru-RU" altLang="ru-RU" b="0">
              <a:latin typeface="Verdana" panose="020B060403050404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B5491BA-D147-75CA-C564-F236CC102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65646"/>
            <a:ext cx="8784976" cy="5270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Матрица процесса «Оценка запасов»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1D03F7-07EA-4423-8A5A-D02426B61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41" y="878320"/>
            <a:ext cx="8115717" cy="55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62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37E35-4BB6-E805-375C-32C395CA8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">
            <a:extLst>
              <a:ext uri="{FF2B5EF4-FFF2-40B4-BE49-F238E27FC236}">
                <a16:creationId xmlns:a16="http://schemas.microsoft.com/office/drawing/2014/main" id="{20748C65-6D37-2F7C-C7B2-0B4B14E5A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99DBC1-CF77-4386-9D21-AED127F12F66}" type="slidenum">
              <a:rPr lang="ru-RU" altLang="ru-RU" b="0" smtClean="0">
                <a:latin typeface="Verdana" panose="020B0604030504040204" pitchFamily="34" charset="0"/>
              </a:rPr>
              <a:pPr/>
              <a:t>9</a:t>
            </a:fld>
            <a:endParaRPr lang="ru-RU" altLang="ru-RU" b="0">
              <a:latin typeface="Verdana" panose="020B060403050404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B5491BA-D147-75CA-C564-F236CC102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8640"/>
            <a:ext cx="8784976" cy="5270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Ключевые показатели процесса «Инструментообеспечение»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FE15C973-6349-326A-2F7D-962B7847D5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677" y="1412776"/>
          <a:ext cx="8600646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Visio" r:id="rId3" imgW="6146829" imgH="3448202" progId="Visio.Drawing.15">
                  <p:embed/>
                </p:oleObj>
              </mc:Choice>
              <mc:Fallback>
                <p:oleObj name="Visio" r:id="rId3" imgW="6146829" imgH="3448202" progId="Visio.Drawing.15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FE15C973-6349-326A-2F7D-962B7847D5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677" y="1412776"/>
                        <a:ext cx="8600646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582349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Другая 1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7110</TotalTime>
  <Words>138</Words>
  <Application>Microsoft Office PowerPoint</Application>
  <PresentationFormat>Экран (4:3)</PresentationFormat>
  <Paragraphs>25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Verdana</vt:lpstr>
      <vt:lpstr>Оформление по умолчанию</vt:lpstr>
      <vt:lpstr>1_Оформление по умолчанию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Бизнес-инжиниринговые технологии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курс "Моделирование деятельности организации с помощью системы Бизнес-инженер"</dc:title>
  <dc:subject>Бизнес-инженер</dc:subject>
  <dc:creator>БИТЕК (Бизнес-инжиниринговые технологии)</dc:creator>
  <cp:keywords>Бизнес-инженер, Бизнес-моделирование, Бизнес-инжиниринг, БИТЕК</cp:keywords>
  <dc:description>Моделирование с помощью системы Бизнес-инженер</dc:description>
  <cp:lastModifiedBy>Сергей</cp:lastModifiedBy>
  <cp:revision>671</cp:revision>
  <dcterms:created xsi:type="dcterms:W3CDTF">2004-06-29T07:45:40Z</dcterms:created>
  <dcterms:modified xsi:type="dcterms:W3CDTF">2024-12-11T16:12:27Z</dcterms:modified>
  <cp:category>Бизнес-моделирование и бизнес-инжиниринг</cp:category>
</cp:coreProperties>
</file>