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49" r:id="rId2"/>
  </p:sldMasterIdLst>
  <p:notesMasterIdLst>
    <p:notesMasterId r:id="rId10"/>
  </p:notesMasterIdLst>
  <p:handoutMasterIdLst>
    <p:handoutMasterId r:id="rId11"/>
  </p:handoutMasterIdLst>
  <p:sldIdLst>
    <p:sldId id="391" r:id="rId3"/>
    <p:sldId id="473" r:id="rId4"/>
    <p:sldId id="472" r:id="rId5"/>
    <p:sldId id="471" r:id="rId6"/>
    <p:sldId id="474" r:id="rId7"/>
    <p:sldId id="475" r:id="rId8"/>
    <p:sldId id="463" r:id="rId9"/>
  </p:sldIdLst>
  <p:sldSz cx="9144000" cy="6858000" type="screen4x3"/>
  <p:notesSz cx="7086600" cy="102235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0">
          <p15:clr>
            <a:srgbClr val="A4A3A4"/>
          </p15:clr>
        </p15:guide>
        <p15:guide id="2" pos="22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333333"/>
    <a:srgbClr val="31599C"/>
    <a:srgbClr val="FF330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4660" autoAdjust="0"/>
  </p:normalViewPr>
  <p:slideViewPr>
    <p:cSldViewPr>
      <p:cViewPr varScale="1">
        <p:scale>
          <a:sx n="89" d="100"/>
          <a:sy n="89" d="100"/>
        </p:scale>
        <p:origin x="917" y="7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459" y="-72"/>
      </p:cViewPr>
      <p:guideLst>
        <p:guide orient="horz" pos="3220"/>
        <p:guide pos="22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03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10738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03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9710738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b="0"/>
            </a:lvl1pPr>
          </a:lstStyle>
          <a:p>
            <a:pPr>
              <a:defRPr/>
            </a:pPr>
            <a:fld id="{CACEF29A-B2B9-4F93-93C2-5CE32968E1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911" tIns="49455" rIns="98911" bIns="49455" numCol="1" anchor="t" anchorCtr="0" compatLnSpc="1">
            <a:prstTxWarp prst="textNoShape">
              <a:avLst/>
            </a:prstTxWarp>
          </a:bodyPr>
          <a:lstStyle>
            <a:lvl1pPr defTabSz="989013" eaLnBrk="1" hangingPunct="1">
              <a:defRPr sz="1300"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911" tIns="49455" rIns="98911" bIns="49455" numCol="1" anchor="t" anchorCtr="0" compatLnSpc="1">
            <a:prstTxWarp prst="textNoShape">
              <a:avLst/>
            </a:prstTxWarp>
          </a:bodyPr>
          <a:lstStyle>
            <a:lvl1pPr algn="r" defTabSz="989013" eaLnBrk="1" hangingPunct="1">
              <a:defRPr sz="1300"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7425" y="766763"/>
            <a:ext cx="5111750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856163"/>
            <a:ext cx="5670550" cy="460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911" tIns="49455" rIns="98911" bIns="494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 smtClean="0"/>
              <a:t>Образец текста</a:t>
            </a:r>
          </a:p>
          <a:p>
            <a:pPr lvl="1"/>
            <a:r>
              <a:rPr lang="ru-RU" altLang="ru-RU" noProof="0" smtClean="0"/>
              <a:t>Второй уровень</a:t>
            </a:r>
          </a:p>
          <a:p>
            <a:pPr lvl="2"/>
            <a:r>
              <a:rPr lang="ru-RU" altLang="ru-RU" noProof="0" smtClean="0"/>
              <a:t>Третий уровень</a:t>
            </a:r>
          </a:p>
          <a:p>
            <a:pPr lvl="3"/>
            <a:r>
              <a:rPr lang="ru-RU" altLang="ru-RU" noProof="0" smtClean="0"/>
              <a:t>Четвертый уровень</a:t>
            </a:r>
          </a:p>
          <a:p>
            <a:pPr lvl="4"/>
            <a:r>
              <a:rPr lang="ru-RU" altLang="ru-RU" noProof="0" smtClean="0"/>
              <a:t>Пятый уровень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10738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911" tIns="49455" rIns="98911" bIns="49455" numCol="1" anchor="b" anchorCtr="0" compatLnSpc="1">
            <a:prstTxWarp prst="textNoShape">
              <a:avLst/>
            </a:prstTxWarp>
          </a:bodyPr>
          <a:lstStyle>
            <a:lvl1pPr defTabSz="989013" eaLnBrk="1" hangingPunct="1">
              <a:defRPr sz="1300" b="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9710738"/>
            <a:ext cx="307022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8911" tIns="49455" rIns="98911" bIns="49455" numCol="1" anchor="b" anchorCtr="0" compatLnSpc="1">
            <a:prstTxWarp prst="textNoShape">
              <a:avLst/>
            </a:prstTxWarp>
          </a:bodyPr>
          <a:lstStyle>
            <a:lvl1pPr algn="r" defTabSz="989013" eaLnBrk="1" hangingPunct="1">
              <a:defRPr sz="1300" b="0"/>
            </a:lvl1pPr>
          </a:lstStyle>
          <a:p>
            <a:pPr>
              <a:defRPr/>
            </a:pPr>
            <a:fld id="{61772AF8-AF2D-4182-ACF8-B6471B27DA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89013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89013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89013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89013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89013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89013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BF5198-E12D-4808-9A14-93D12D7D71E6}" type="slidenum">
              <a:rPr lang="ru-RU" altLang="ru-RU" sz="1300" b="0" smtClean="0"/>
              <a:pPr/>
              <a:t>1</a:t>
            </a:fld>
            <a:endParaRPr lang="ru-RU" altLang="ru-RU" sz="1300" b="0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233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572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68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4D913-40E8-4592-BF93-0070BD59194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4085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13F42-F3EE-4883-A719-C2C8AD97816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5361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8B98-8625-4195-9F4E-6C90A70BF9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70551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70D97-4E55-4C7D-8DA3-9F18B2294E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12032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8C125-4D9E-4B8C-BCB5-64F22D38D25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0696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7B80C-F85D-40DC-82A6-738B25BD1CF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2326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BA9DE-3D93-4746-85E1-B3229099E9A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8208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8A59C-19BE-407D-9732-44997AC0BB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83998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4112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43BD0-D612-4BAF-AC2B-8F1C8646DB1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5968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A9891-E37D-40A7-83B3-6D990F1252A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6791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F30CC-FEBC-44AE-9E57-C521395CB0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89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77231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3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68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133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905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459686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76173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19500" y="65722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/>
            </a:lvl1pPr>
          </a:lstStyle>
          <a:p>
            <a:pPr>
              <a:defRPr/>
            </a:pPr>
            <a:fld id="{60E41093-A435-4BC0-BC0F-654A20BAD0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11691" name="Text Box 1027"/>
          <p:cNvSpPr txBox="1">
            <a:spLocks noChangeArrowheads="1"/>
          </p:cNvSpPr>
          <p:nvPr userDrawn="1"/>
        </p:nvSpPr>
        <p:spPr bwMode="auto">
          <a:xfrm>
            <a:off x="7600950" y="6640513"/>
            <a:ext cx="1503363" cy="1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90000"/>
              </a:lnSpc>
              <a:defRPr/>
            </a:pPr>
            <a:r>
              <a:rPr lang="ru-RU" altLang="ru-RU" sz="1400" i="1" smtClean="0">
                <a:solidFill>
                  <a:srgbClr val="016683"/>
                </a:solidFill>
              </a:rPr>
              <a:t>Бизнес-инженер</a:t>
            </a:r>
          </a:p>
        </p:txBody>
      </p:sp>
      <p:pic>
        <p:nvPicPr>
          <p:cNvPr id="1028" name="Picture 1036" descr="Птичка двуногая (без рамки - прозрачная)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6610350"/>
            <a:ext cx="2190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betec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://www.betec.ru/index.php?id=18&amp;sid=01" TargetMode="External"/><Relationship Id="rId4" Type="http://schemas.openxmlformats.org/officeDocument/2006/relationships/hyperlink" Target="http://www.betec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841375" y="1125538"/>
            <a:ext cx="7461250" cy="4606925"/>
          </a:xfrm>
          <a:prstGeom prst="rect">
            <a:avLst/>
          </a:prstGeom>
          <a:noFill/>
          <a:ln w="57150" cmpd="thinThick">
            <a:solidFill>
              <a:srgbClr val="FFCC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0">
                <a:solidFill>
                  <a:srgbClr val="003399"/>
                </a:solidFill>
                <a:latin typeface="Verdana" panose="020B0604030504040204" pitchFamily="34" charset="0"/>
              </a:rPr>
              <a:t/>
            </a:r>
            <a:br>
              <a:rPr lang="ru-RU" altLang="ru-RU" sz="3200" b="0">
                <a:solidFill>
                  <a:srgbClr val="003399"/>
                </a:solidFill>
                <a:latin typeface="Verdana" panose="020B0604030504040204" pitchFamily="34" charset="0"/>
              </a:rPr>
            </a:br>
            <a:r>
              <a:rPr lang="ru-RU" altLang="ru-RU" sz="3200" b="0">
                <a:solidFill>
                  <a:srgbClr val="003399"/>
                </a:solidFill>
                <a:latin typeface="Verdana" panose="020B0604030504040204" pitchFamily="34" charset="0"/>
              </a:rPr>
              <a:t/>
            </a:r>
            <a:br>
              <a:rPr lang="ru-RU" altLang="ru-RU" sz="3200" b="0">
                <a:solidFill>
                  <a:srgbClr val="003399"/>
                </a:solidFill>
                <a:latin typeface="Verdana" panose="020B0604030504040204" pitchFamily="34" charset="0"/>
              </a:rPr>
            </a:br>
            <a:r>
              <a:rPr lang="en-US" altLang="ru-RU" sz="1800" b="0">
                <a:solidFill>
                  <a:srgbClr val="003399"/>
                </a:solidFill>
                <a:latin typeface="Verdana" panose="020B0604030504040204" pitchFamily="34" charset="0"/>
              </a:rPr>
              <a:t/>
            </a:r>
            <a:br>
              <a:rPr lang="en-US" altLang="ru-RU" sz="1800" b="0">
                <a:solidFill>
                  <a:srgbClr val="003399"/>
                </a:solidFill>
                <a:latin typeface="Verdana" panose="020B0604030504040204" pitchFamily="34" charset="0"/>
              </a:rPr>
            </a:br>
            <a:endParaRPr lang="ru-RU" altLang="ru-RU" sz="2800" b="0">
              <a:solidFill>
                <a:srgbClr val="003399"/>
              </a:solidFill>
              <a:latin typeface="Verdana" panose="020B0604030504040204" pitchFamily="34" charset="0"/>
            </a:endParaRPr>
          </a:p>
        </p:txBody>
      </p:sp>
      <p:sp>
        <p:nvSpPr>
          <p:cNvPr id="4099" name="Text Box 0"/>
          <p:cNvSpPr txBox="1">
            <a:spLocks noChangeArrowheads="1"/>
          </p:cNvSpPr>
          <p:nvPr/>
        </p:nvSpPr>
        <p:spPr bwMode="auto">
          <a:xfrm>
            <a:off x="1601788" y="6161088"/>
            <a:ext cx="5940425" cy="5810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0">
                <a:latin typeface="Verdana" panose="020B0604030504040204" pitchFamily="34" charset="0"/>
              </a:rPr>
              <a:t>г. Москва, тел.: </a:t>
            </a:r>
            <a:r>
              <a:rPr lang="en-US" altLang="ru-RU" sz="1600" b="0">
                <a:latin typeface="Verdana" panose="020B0604030504040204" pitchFamily="34" charset="0"/>
              </a:rPr>
              <a:t>+7 </a:t>
            </a:r>
            <a:r>
              <a:rPr lang="ru-RU" altLang="ru-RU" sz="1600" b="0">
                <a:latin typeface="Verdana" panose="020B0604030504040204" pitchFamily="34" charset="0"/>
              </a:rPr>
              <a:t>(</a:t>
            </a:r>
            <a:r>
              <a:rPr lang="en-US" altLang="ru-RU" sz="1600" b="0">
                <a:latin typeface="Verdana" panose="020B0604030504040204" pitchFamily="34" charset="0"/>
              </a:rPr>
              <a:t>4</a:t>
            </a:r>
            <a:r>
              <a:rPr lang="ru-RU" altLang="ru-RU" sz="1600" b="0">
                <a:latin typeface="Verdana" panose="020B0604030504040204" pitchFamily="34" charset="0"/>
              </a:rPr>
              <a:t>95) 788-72-47, 220-56-57</a:t>
            </a:r>
            <a:br>
              <a:rPr lang="ru-RU" altLang="ru-RU" sz="1600" b="0">
                <a:latin typeface="Verdana" panose="020B0604030504040204" pitchFamily="34" charset="0"/>
              </a:rPr>
            </a:br>
            <a:r>
              <a:rPr lang="ru-RU" altLang="ru-RU" sz="1600" b="0">
                <a:latin typeface="Verdana" panose="020B0604030504040204" pitchFamily="34" charset="0"/>
              </a:rPr>
              <a:t>E-mail: </a:t>
            </a:r>
            <a:r>
              <a:rPr lang="en-US" altLang="ru-RU" sz="1600" b="0">
                <a:latin typeface="Verdana" panose="020B0604030504040204" pitchFamily="34" charset="0"/>
                <a:hlinkClick r:id="rId3"/>
              </a:rPr>
              <a:t>info@betec.ru</a:t>
            </a:r>
            <a:r>
              <a:rPr lang="ru-RU" altLang="ru-RU" sz="1600" b="0">
                <a:latin typeface="Verdana" panose="020B0604030504040204" pitchFamily="34" charset="0"/>
              </a:rPr>
              <a:t>, Internet:</a:t>
            </a:r>
            <a:r>
              <a:rPr lang="en-US" altLang="ru-RU" sz="1600" b="0">
                <a:latin typeface="Verdana" panose="020B0604030504040204" pitchFamily="34" charset="0"/>
              </a:rPr>
              <a:t> </a:t>
            </a:r>
            <a:r>
              <a:rPr lang="en-US" altLang="ru-RU" sz="1600" b="0">
                <a:latin typeface="Verdana" panose="020B0604030504040204" pitchFamily="34" charset="0"/>
                <a:hlinkClick r:id="rId4"/>
              </a:rPr>
              <a:t>www.betec.ru</a:t>
            </a:r>
            <a:endParaRPr lang="ru-RU" altLang="ru-RU" sz="1600" b="0"/>
          </a:p>
        </p:txBody>
      </p:sp>
      <p:sp>
        <p:nvSpPr>
          <p:cNvPr id="4100" name="Rectangle 1"/>
          <p:cNvSpPr>
            <a:spLocks noChangeArrowheads="1"/>
          </p:cNvSpPr>
          <p:nvPr/>
        </p:nvSpPr>
        <p:spPr bwMode="auto">
          <a:xfrm>
            <a:off x="900113" y="1196975"/>
            <a:ext cx="7343775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10000"/>
              </a:lnSpc>
              <a:defRPr/>
            </a:pPr>
            <a:endParaRPr lang="ru-RU" altLang="ru-RU" sz="3200" b="0" dirty="0" smtClean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10000"/>
              </a:lnSpc>
              <a:defRPr/>
            </a:pPr>
            <a:r>
              <a:rPr lang="ru-RU" altLang="ru-RU" sz="3200" b="0" dirty="0" smtClean="0">
                <a:solidFill>
                  <a:srgbClr val="003399"/>
                </a:solidFill>
              </a:rPr>
              <a:t>Процессно-организационная</a:t>
            </a:r>
            <a:br>
              <a:rPr lang="ru-RU" altLang="ru-RU" sz="3200" b="0" dirty="0" smtClean="0">
                <a:solidFill>
                  <a:srgbClr val="003399"/>
                </a:solidFill>
              </a:rPr>
            </a:br>
            <a:r>
              <a:rPr lang="ru-RU" altLang="ru-RU" sz="3200" b="0" dirty="0" smtClean="0">
                <a:solidFill>
                  <a:srgbClr val="003399"/>
                </a:solidFill>
              </a:rPr>
              <a:t>бизнес-модель верхнего уровня</a:t>
            </a:r>
            <a:r>
              <a:rPr lang="ru-RU" altLang="ru-RU" sz="3200" b="0" dirty="0" smtClean="0">
                <a:solidFill>
                  <a:srgbClr val="003399"/>
                </a:solidFill>
              </a:rPr>
              <a:t/>
            </a:r>
            <a:br>
              <a:rPr lang="ru-RU" altLang="ru-RU" sz="3200" b="0" dirty="0" smtClean="0">
                <a:solidFill>
                  <a:srgbClr val="003399"/>
                </a:solidFill>
              </a:rPr>
            </a:br>
            <a:r>
              <a:rPr lang="ru-RU" altLang="ru-RU" sz="3200" b="0" dirty="0" smtClean="0">
                <a:solidFill>
                  <a:srgbClr val="003399"/>
                </a:solidFill>
              </a:rPr>
              <a:t>Лесозаготовительной </a:t>
            </a:r>
            <a:r>
              <a:rPr lang="ru-RU" altLang="ru-RU" sz="3200" b="0" dirty="0">
                <a:solidFill>
                  <a:srgbClr val="003399"/>
                </a:solidFill>
              </a:rPr>
              <a:t>компании</a:t>
            </a:r>
            <a:r>
              <a:rPr lang="ru-RU" altLang="ru-RU" sz="3200" b="0" dirty="0" smtClean="0">
                <a:solidFill>
                  <a:srgbClr val="003399"/>
                </a:solidFill>
              </a:rPr>
              <a:t/>
            </a:r>
            <a:br>
              <a:rPr lang="ru-RU" altLang="ru-RU" sz="3200" b="0" dirty="0" smtClean="0">
                <a:solidFill>
                  <a:srgbClr val="003399"/>
                </a:solidFill>
              </a:rPr>
            </a:br>
            <a:endParaRPr lang="ru-RU" altLang="ru-RU" sz="2000" b="0" dirty="0" smtClean="0">
              <a:solidFill>
                <a:srgbClr val="003399"/>
              </a:solidFill>
            </a:endParaRPr>
          </a:p>
          <a:p>
            <a:pPr algn="ctr" eaLnBrk="1" hangingPunct="1">
              <a:lnSpc>
                <a:spcPct val="110000"/>
              </a:lnSpc>
              <a:defRPr/>
            </a:pPr>
            <a:r>
              <a:rPr lang="ru-RU" altLang="ru-RU" sz="2000" b="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Разработано в системе Бизнес-инженер</a:t>
            </a:r>
            <a:r>
              <a:rPr lang="ru-RU" altLang="ru-RU" sz="2000" b="0" i="1" dirty="0" smtClean="0">
                <a:solidFill>
                  <a:srgbClr val="003399"/>
                </a:solidFill>
              </a:rPr>
              <a:t/>
            </a:r>
            <a:br>
              <a:rPr lang="ru-RU" altLang="ru-RU" sz="2000" b="0" i="1" dirty="0" smtClean="0">
                <a:solidFill>
                  <a:srgbClr val="003399"/>
                </a:solidFill>
              </a:rPr>
            </a:br>
            <a:r>
              <a:rPr lang="en-US" altLang="ru-RU" sz="1800" b="0" i="1" dirty="0" smtClean="0">
                <a:solidFill>
                  <a:srgbClr val="003399"/>
                </a:solidFill>
                <a:hlinkClick r:id="rId5"/>
              </a:rPr>
              <a:t>http://www.betec.ru/index.php?id=18&amp;sid=01</a:t>
            </a:r>
            <a:r>
              <a:rPr lang="ru-RU" altLang="ru-RU" sz="1800" b="0" i="1" dirty="0" smtClean="0">
                <a:solidFill>
                  <a:srgbClr val="003399"/>
                </a:solidFill>
              </a:rPr>
              <a:t> </a:t>
            </a:r>
          </a:p>
        </p:txBody>
      </p:sp>
      <p:pic>
        <p:nvPicPr>
          <p:cNvPr id="4101" name="Picture 19" descr="Дерево 6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3" t="-473" r="-473" b="-473"/>
          <a:stretch>
            <a:fillRect/>
          </a:stretch>
        </p:blipFill>
        <p:spPr bwMode="auto">
          <a:xfrm>
            <a:off x="4027488" y="831850"/>
            <a:ext cx="10890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2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7950" y="96838"/>
            <a:ext cx="8893175" cy="5270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0">
                <a:solidFill>
                  <a:schemeClr val="tx2"/>
                </a:solidFill>
                <a:cs typeface="Arial" panose="020B0604020202020204" pitchFamily="34" charset="0"/>
              </a:rPr>
              <a:t>Продукты и услуги компании</a:t>
            </a: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330899"/>
              </p:ext>
            </p:extLst>
          </p:nvPr>
        </p:nvGraphicFramePr>
        <p:xfrm>
          <a:off x="760755" y="1628800"/>
          <a:ext cx="7587563" cy="3381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Visio" r:id="rId3" imgW="3298514" imgH="1469972" progId="Visio.Drawing.15">
                  <p:embed/>
                </p:oleObj>
              </mc:Choice>
              <mc:Fallback>
                <p:oleObj name="Visio" r:id="rId3" imgW="3298514" imgH="1469972" progId="Visio.Drawing.15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0755" y="1628800"/>
                        <a:ext cx="7587563" cy="3381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2431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3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07950" y="96838"/>
            <a:ext cx="8893175" cy="5270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0" dirty="0" smtClean="0">
                <a:solidFill>
                  <a:schemeClr val="tx2"/>
                </a:solidFill>
                <a:cs typeface="Arial" panose="020B0604020202020204" pitchFamily="34" charset="0"/>
              </a:rPr>
              <a:t>Карта процессов верхнего уровня</a:t>
            </a:r>
            <a:endParaRPr lang="ru-RU" altLang="ru-RU" sz="2800" b="0" dirty="0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809202"/>
              </p:ext>
            </p:extLst>
          </p:nvPr>
        </p:nvGraphicFramePr>
        <p:xfrm>
          <a:off x="323528" y="980728"/>
          <a:ext cx="8479432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Visio" r:id="rId3" imgW="7983252" imgH="5085384" progId="Visio.Drawing.15">
                  <p:embed/>
                </p:oleObj>
              </mc:Choice>
              <mc:Fallback>
                <p:oleObj name="Visio" r:id="rId3" imgW="7983252" imgH="5085384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980728"/>
                        <a:ext cx="8479432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45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4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r="3989"/>
          <a:stretch>
            <a:fillRect/>
          </a:stretch>
        </p:blipFill>
        <p:spPr bwMode="auto">
          <a:xfrm>
            <a:off x="9525" y="860425"/>
            <a:ext cx="9115425" cy="564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5900" y="104775"/>
            <a:ext cx="8778875" cy="5191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ctr" eaLnBrk="1" hangingPunct="1">
              <a:defRPr sz="2800" b="0">
                <a:solidFill>
                  <a:schemeClr val="tx2"/>
                </a:solidFill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ru-RU" altLang="ru-RU" dirty="0"/>
              <a:t>Дерево основных процессов 1-го и 2-го уровня</a:t>
            </a:r>
          </a:p>
        </p:txBody>
      </p:sp>
    </p:spTree>
    <p:extLst>
      <p:ext uri="{BB962C8B-B14F-4D97-AF65-F5344CB8AC3E}">
        <p14:creationId xmlns:p14="http://schemas.microsoft.com/office/powerpoint/2010/main" val="243812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5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15900" y="104775"/>
            <a:ext cx="8778875" cy="5191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ctr" eaLnBrk="1" hangingPunct="1">
              <a:defRPr sz="2800" b="0">
                <a:solidFill>
                  <a:schemeClr val="tx2"/>
                </a:solidFill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ru-RU" altLang="ru-RU" dirty="0" smtClean="0"/>
              <a:t>Схема организационной структуры верхнего уровня</a:t>
            </a:r>
            <a:endParaRPr lang="ru-RU" alt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596266"/>
              </p:ext>
            </p:extLst>
          </p:nvPr>
        </p:nvGraphicFramePr>
        <p:xfrm>
          <a:off x="120650" y="1884363"/>
          <a:ext cx="8874193" cy="3077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Visio" r:id="rId3" imgW="8904653" imgH="3087568" progId="Visio.Drawing.15">
                  <p:embed/>
                </p:oleObj>
              </mc:Choice>
              <mc:Fallback>
                <p:oleObj name="Visio" r:id="rId3" imgW="8904653" imgH="3087568" progId="Visio.Drawing.15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0650" y="1884363"/>
                        <a:ext cx="8874193" cy="3077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273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6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15900" y="104775"/>
            <a:ext cx="8778875" cy="587921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ctr" eaLnBrk="1" hangingPunct="1">
              <a:defRPr sz="2800" b="0">
                <a:solidFill>
                  <a:schemeClr val="tx2"/>
                </a:solidFill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ru-RU" altLang="ru-RU" sz="3000" dirty="0" smtClean="0">
                <a:latin typeface="Arial Narrow" panose="020B0606020202030204" pitchFamily="34" charset="0"/>
              </a:rPr>
              <a:t>Матрица </a:t>
            </a:r>
            <a:r>
              <a:rPr lang="ru-RU" altLang="ru-RU" sz="3000" dirty="0">
                <a:latin typeface="Arial Narrow" panose="020B0606020202030204" pitchFamily="34" charset="0"/>
              </a:rPr>
              <a:t>ответственности за процессы верхнего уровня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09" y="876504"/>
            <a:ext cx="8145982" cy="5687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352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99DBC1-CF77-4386-9D21-AED127F12F66}" type="slidenum">
              <a:rPr lang="ru-RU" altLang="ru-RU" b="0" smtClean="0">
                <a:latin typeface="Verdana" panose="020B0604030504040204" pitchFamily="34" charset="0"/>
              </a:rPr>
              <a:pPr/>
              <a:t>7</a:t>
            </a:fld>
            <a:endParaRPr lang="ru-RU" altLang="ru-RU" b="0" dirty="0" smtClean="0">
              <a:latin typeface="Verdana" panose="020B0604030504040204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15900" y="104775"/>
            <a:ext cx="8778875" cy="553998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ru-RU"/>
            </a:defPPr>
            <a:lvl1pPr algn="ctr" eaLnBrk="1" hangingPunct="1">
              <a:defRPr sz="3000" b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ru-RU" altLang="ru-RU"/>
              <a:t>Распределение ответственности за основные процессы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621" y="860443"/>
            <a:ext cx="8079432" cy="5696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6839</TotalTime>
  <Words>81</Words>
  <Application>Microsoft Office PowerPoint</Application>
  <PresentationFormat>Экран (4:3)</PresentationFormat>
  <Paragraphs>18</Paragraphs>
  <Slides>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Times New Roman</vt:lpstr>
      <vt:lpstr>Verdana</vt:lpstr>
      <vt:lpstr>Оформление по умолчанию</vt:lpstr>
      <vt:lpstr>1_Оформление по умолчанию</vt:lpstr>
      <vt:lpstr>Документ Microsoft Visio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Бизнес-инжиниринговые технологии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Учебный курс "Моделирование деятельности организации с помощью системы Бизнес-инженер"</dc:title>
  <dc:subject>Бизнес-инженер</dc:subject>
  <dc:creator>БИТЕК (Бизнес-инжиниринговые технологии)</dc:creator>
  <cp:keywords>Бизнес-инженер, Бизнес-моделирование, Бизнес-инжиниринг, БИТЕК</cp:keywords>
  <dc:description>Моделирование с помощью системы Бизнес-инженер</dc:description>
  <cp:lastModifiedBy>Сергей Ковалев</cp:lastModifiedBy>
  <cp:revision>623</cp:revision>
  <dcterms:created xsi:type="dcterms:W3CDTF">2004-06-29T07:45:40Z</dcterms:created>
  <dcterms:modified xsi:type="dcterms:W3CDTF">2022-03-01T11:30:57Z</dcterms:modified>
  <cp:category>Бизнес-моделирование и бизнес-инжиниринг</cp:category>
</cp:coreProperties>
</file>