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9"/>
  </p:notesMasterIdLst>
  <p:handoutMasterIdLst>
    <p:handoutMasterId r:id="rId10"/>
  </p:handoutMasterIdLst>
  <p:sldIdLst>
    <p:sldId id="391" r:id="rId3"/>
    <p:sldId id="465" r:id="rId4"/>
    <p:sldId id="466" r:id="rId5"/>
    <p:sldId id="467" r:id="rId6"/>
    <p:sldId id="468" r:id="rId7"/>
    <p:sldId id="469" r:id="rId8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441" autoAdjust="0"/>
    <p:restoredTop sz="94660" autoAdjust="0"/>
  </p:normalViewPr>
  <p:slideViewPr>
    <p:cSldViewPr>
      <p:cViewPr varScale="1">
        <p:scale>
          <a:sx n="79" d="100"/>
          <a:sy n="79" d="100"/>
        </p:scale>
        <p:origin x="8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 smtClean="0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Процессно-организационная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бизнес-модель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Торговой </a:t>
            </a:r>
            <a:r>
              <a:rPr lang="ru-RU" altLang="ru-RU" sz="3200" b="0" dirty="0">
                <a:solidFill>
                  <a:srgbClr val="003399"/>
                </a:solidFill>
              </a:rPr>
              <a:t>компании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(торговля </a:t>
            </a:r>
            <a:r>
              <a:rPr lang="ru-RU" altLang="ru-RU" sz="3200" b="0" dirty="0" smtClean="0">
                <a:solidFill>
                  <a:srgbClr val="003399"/>
                </a:solidFill>
              </a:rPr>
              <a:t>канцелярскими товарами)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r>
              <a:rPr lang="ru-RU" altLang="ru-RU" sz="2000" b="0" i="1" dirty="0" smtClean="0">
                <a:solidFill>
                  <a:srgbClr val="003399"/>
                </a:solidFill>
              </a:rPr>
              <a:t/>
            </a:r>
            <a:br>
              <a:rPr lang="ru-RU" altLang="ru-RU" sz="2000" b="0" i="1" dirty="0" smtClean="0">
                <a:solidFill>
                  <a:srgbClr val="003399"/>
                </a:solidFill>
              </a:rPr>
            </a:br>
            <a:r>
              <a:rPr lang="en-US" altLang="ru-RU" sz="1800" b="0" i="1" dirty="0" smtClean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 smtClean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920579" name="Rectangle 3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 smtClean="0">
                <a:latin typeface="Arial" panose="020B0604020202020204" pitchFamily="34" charset="0"/>
              </a:rPr>
              <a:t>Карта бизнес-процессов верхнего уровня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4032998"/>
              </p:ext>
            </p:extLst>
          </p:nvPr>
        </p:nvGraphicFramePr>
        <p:xfrm>
          <a:off x="644914" y="764704"/>
          <a:ext cx="7847821" cy="5688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Visio" r:id="rId3" imgW="6000757" imgH="4349798" progId="Visio.Drawing.15">
                  <p:embed/>
                </p:oleObj>
              </mc:Choice>
              <mc:Fallback>
                <p:oleObj name="Visio" r:id="rId3" imgW="6000757" imgH="4349798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4914" y="764704"/>
                        <a:ext cx="7847821" cy="5688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992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35D997-A75B-427A-A80A-2479199FCCCF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931843" name="Rectangle 3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3184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 smtClean="0">
                <a:latin typeface="Arial" panose="020B0604020202020204" pitchFamily="34" charset="0"/>
              </a:rPr>
              <a:t>Организационная структура </a:t>
            </a:r>
            <a:r>
              <a:rPr lang="ru-RU" altLang="ru-RU" sz="2800" b="0" dirty="0">
                <a:latin typeface="Arial" panose="020B0604020202020204" pitchFamily="34" charset="0"/>
              </a:rPr>
              <a:t>верхнего уровня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6478589"/>
              </p:ext>
            </p:extLst>
          </p:nvPr>
        </p:nvGraphicFramePr>
        <p:xfrm>
          <a:off x="232662" y="1412776"/>
          <a:ext cx="8672325" cy="4032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Visio" r:id="rId3" imgW="7524640" imgH="3498750" progId="Visio.Drawing.15">
                  <p:embed/>
                </p:oleObj>
              </mc:Choice>
              <mc:Fallback>
                <p:oleObj name="Visio" r:id="rId3" imgW="7524640" imgH="3498750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2662" y="1412776"/>
                        <a:ext cx="8672325" cy="4032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261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2E779-C384-4FDF-82AA-BDE1459E8E78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932866" name="Rectangle 2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32869" name="Rectangle 5"/>
          <p:cNvSpPr>
            <a:spLocks noChangeArrowheads="1"/>
          </p:cNvSpPr>
          <p:nvPr/>
        </p:nvSpPr>
        <p:spPr bwMode="auto">
          <a:xfrm>
            <a:off x="122238" y="14446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>
                <a:latin typeface="Arial" panose="020B0604020202020204" pitchFamily="34" charset="0"/>
              </a:rPr>
              <a:t>Матрица распределения ответственности</a:t>
            </a:r>
            <a:endParaRPr lang="ru-RU" altLang="ru-RU" sz="1600" b="0">
              <a:latin typeface="Arial" panose="020B0604020202020204" pitchFamily="34" charset="0"/>
            </a:endParaRPr>
          </a:p>
        </p:txBody>
      </p:sp>
      <p:graphicFrame>
        <p:nvGraphicFramePr>
          <p:cNvPr id="932871" name="Object 7"/>
          <p:cNvGraphicFramePr>
            <a:graphicFrameLocks noChangeAspect="1"/>
          </p:cNvGraphicFramePr>
          <p:nvPr/>
        </p:nvGraphicFramePr>
        <p:xfrm>
          <a:off x="1538288" y="735013"/>
          <a:ext cx="6042025" cy="582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Visio" r:id="rId3" imgW="6015362" imgH="5895997" progId="Visio.Drawing.11">
                  <p:embed/>
                </p:oleObj>
              </mc:Choice>
              <mc:Fallback>
                <p:oleObj name="Visio" r:id="rId3" imgW="6015362" imgH="5895997" progId="Visio.Drawing.11">
                  <p:embed/>
                  <p:pic>
                    <p:nvPicPr>
                      <p:cNvPr id="93287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560" t="3430" r="2560" b="3430"/>
                      <a:stretch>
                        <a:fillRect/>
                      </a:stretch>
                    </p:blipFill>
                    <p:spPr bwMode="auto">
                      <a:xfrm>
                        <a:off x="1538288" y="735013"/>
                        <a:ext cx="6042025" cy="582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990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640E2-78B5-4A24-800A-24E2276233D5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933890" name="Rectangle 2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33893" name="Rectangle 5"/>
          <p:cNvSpPr>
            <a:spLocks noChangeArrowheads="1"/>
          </p:cNvSpPr>
          <p:nvPr/>
        </p:nvSpPr>
        <p:spPr bwMode="auto">
          <a:xfrm>
            <a:off x="122238" y="14446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Схема </a:t>
            </a:r>
            <a:r>
              <a:rPr lang="ru-RU" altLang="ru-RU" sz="2800" b="0" dirty="0" smtClean="0">
                <a:latin typeface="Arial" panose="020B0604020202020204" pitchFamily="34" charset="0"/>
              </a:rPr>
              <a:t>бизнес-процесса</a:t>
            </a:r>
            <a:br>
              <a:rPr lang="ru-RU" altLang="ru-RU" sz="2800" b="0" dirty="0" smtClean="0">
                <a:latin typeface="Arial" panose="020B0604020202020204" pitchFamily="34" charset="0"/>
              </a:rPr>
            </a:br>
            <a:r>
              <a:rPr lang="ru-RU" altLang="ru-RU" sz="2800" b="0" dirty="0" smtClean="0">
                <a:latin typeface="Arial" panose="020B0604020202020204" pitchFamily="34" charset="0"/>
              </a:rPr>
              <a:t>«Складская </a:t>
            </a:r>
            <a:r>
              <a:rPr lang="ru-RU" altLang="ru-RU" sz="2800" b="0" dirty="0">
                <a:latin typeface="Arial" panose="020B0604020202020204" pitchFamily="34" charset="0"/>
              </a:rPr>
              <a:t>обработка </a:t>
            </a:r>
            <a:r>
              <a:rPr lang="ru-RU" altLang="ru-RU" sz="2800" b="0" dirty="0" smtClean="0">
                <a:latin typeface="Arial" panose="020B0604020202020204" pitchFamily="34" charset="0"/>
              </a:rPr>
              <a:t>товара»</a:t>
            </a:r>
            <a:endParaRPr lang="ru-RU" altLang="ru-RU" sz="2800" b="0" dirty="0">
              <a:latin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0211318"/>
              </p:ext>
            </p:extLst>
          </p:nvPr>
        </p:nvGraphicFramePr>
        <p:xfrm>
          <a:off x="611560" y="2420888"/>
          <a:ext cx="8148165" cy="223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Visio" r:id="rId3" imgW="5632423" imgH="1542933" progId="Visio.Drawing.15">
                  <p:embed/>
                </p:oleObj>
              </mc:Choice>
              <mc:Fallback>
                <p:oleObj name="Visio" r:id="rId3" imgW="5632423" imgH="1542933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560" y="2420888"/>
                        <a:ext cx="8148165" cy="2232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034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0C50B-B7B3-4A15-BB8B-7F64DE00F729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934914" name="Rectangle 2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34916" name="Rectangle 4"/>
          <p:cNvSpPr>
            <a:spLocks noChangeArrowheads="1"/>
          </p:cNvSpPr>
          <p:nvPr/>
        </p:nvSpPr>
        <p:spPr bwMode="auto">
          <a:xfrm>
            <a:off x="122238" y="144463"/>
            <a:ext cx="6105946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Схема </a:t>
            </a:r>
            <a:r>
              <a:rPr lang="ru-RU" altLang="ru-RU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бизнес-процесса </a:t>
            </a:r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«Складская обработка </a:t>
            </a:r>
            <a:r>
              <a:rPr lang="ru-RU" altLang="ru-RU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товара </a:t>
            </a:r>
            <a:r>
              <a:rPr lang="en-US" altLang="ru-RU" sz="2800" b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2800" b="0">
                <a:latin typeface="Arial" panose="020B0604020202020204" pitchFamily="34" charset="0"/>
                <a:cs typeface="Arial" panose="020B0604020202020204" pitchFamily="34" charset="0"/>
              </a:rPr>
              <a:t> Сортировка, упаковка и хранение товара»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0074419"/>
              </p:ext>
            </p:extLst>
          </p:nvPr>
        </p:nvGraphicFramePr>
        <p:xfrm>
          <a:off x="3587441" y="144462"/>
          <a:ext cx="5296705" cy="6164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Visio" r:id="rId3" imgW="3447926" imgH="4013217" progId="Visio.Drawing.15">
                  <p:embed/>
                </p:oleObj>
              </mc:Choice>
              <mc:Fallback>
                <p:oleObj name="Visio" r:id="rId3" imgW="3447926" imgH="4013217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87441" y="144462"/>
                        <a:ext cx="5296705" cy="6164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901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6853</TotalTime>
  <Words>85</Words>
  <Application>Microsoft Office PowerPoint</Application>
  <PresentationFormat>Экран (4:3)</PresentationFormat>
  <Paragraphs>17</Paragraphs>
  <Slides>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Visio</vt:lpstr>
      <vt:lpstr>Документ Microsoft 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629</cp:revision>
  <dcterms:created xsi:type="dcterms:W3CDTF">2004-06-29T07:45:40Z</dcterms:created>
  <dcterms:modified xsi:type="dcterms:W3CDTF">2023-07-01T11:17:05Z</dcterms:modified>
  <cp:category>Бизнес-моделирование и бизнес-инжиниринг</cp:category>
</cp:coreProperties>
</file>