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8"/>
  </p:notesMasterIdLst>
  <p:handoutMasterIdLst>
    <p:handoutMasterId r:id="rId19"/>
  </p:handoutMasterIdLst>
  <p:sldIdLst>
    <p:sldId id="391" r:id="rId3"/>
    <p:sldId id="473" r:id="rId4"/>
    <p:sldId id="463" r:id="rId5"/>
    <p:sldId id="464" r:id="rId6"/>
    <p:sldId id="474" r:id="rId7"/>
    <p:sldId id="465" r:id="rId8"/>
    <p:sldId id="466" r:id="rId9"/>
    <p:sldId id="467" r:id="rId10"/>
    <p:sldId id="468" r:id="rId11"/>
    <p:sldId id="469" r:id="rId12"/>
    <p:sldId id="470" r:id="rId13"/>
    <p:sldId id="471" r:id="rId14"/>
    <p:sldId id="475" r:id="rId15"/>
    <p:sldId id="476" r:id="rId16"/>
    <p:sldId id="472" r:id="rId17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2696" y="36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itrix24.ru/" TargetMode="External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Процессно-исполняемая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модель бизнес-процесса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«Подготовка ценового предложения клиенту»</a:t>
            </a: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Процессная модель разработана в системе</a:t>
            </a:r>
            <a:b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Бизнес-инженер </a:t>
            </a:r>
            <a:r>
              <a:rPr lang="en-US" altLang="ru-RU" sz="20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b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 исполняема</a:t>
            </a: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я</a:t>
            </a: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модель разработана в облачном сервисе</a:t>
            </a:r>
            <a:r>
              <a:rPr lang="ru-RU" altLang="ru-RU" sz="2000" b="0" i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altLang="ru-RU" sz="2000" b="0" i="1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altLang="ru-RU" sz="2000" b="0" i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Битрикс24 </a:t>
            </a:r>
            <a:r>
              <a:rPr lang="en-US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  <a:hlinkClick r:id="rId6"/>
              </a:rPr>
              <a:t>https://www.bitrix24.ru</a:t>
            </a:r>
            <a:r>
              <a:rPr lang="en-US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6"/>
              </a:rPr>
              <a:t>/</a:t>
            </a: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ru-RU" altLang="ru-RU" sz="2000" b="0" i="1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Процессная модель бизнес-процесса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«Подготовка ценового предложения клиенту»</a:t>
            </a:r>
          </a:p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(классическая нотация)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245637"/>
              </p:ext>
            </p:extLst>
          </p:nvPr>
        </p:nvGraphicFramePr>
        <p:xfrm>
          <a:off x="382803" y="1916832"/>
          <a:ext cx="8378394" cy="417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Visio" r:id="rId3" imgW="6267375" imgH="3124162" progId="Visio.Drawing.15">
                  <p:embed/>
                </p:oleObj>
              </mc:Choice>
              <mc:Fallback>
                <p:oleObj name="Visio" r:id="rId3" imgW="6267375" imgH="3124162" progId="Visio.Drawing.15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803" y="1916832"/>
                        <a:ext cx="8378394" cy="4176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6" name="Picture 1036" descr="Птичка двуногая (без рамки - прозрачная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6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Процессная модель бизнес-процесса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«Подготовка ценового предложения клиенту»</a:t>
            </a:r>
          </a:p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(нотация 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VAD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021815"/>
              </p:ext>
            </p:extLst>
          </p:nvPr>
        </p:nvGraphicFramePr>
        <p:xfrm>
          <a:off x="523860" y="1772816"/>
          <a:ext cx="8061353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Visio" r:id="rId3" imgW="6223072" imgH="3613137" progId="Visio.Drawing.15">
                  <p:embed/>
                </p:oleObj>
              </mc:Choice>
              <mc:Fallback>
                <p:oleObj name="Visio" r:id="rId3" imgW="6223072" imgH="361313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860" y="1772816"/>
                        <a:ext cx="8061353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8" name="Picture 1036" descr="Птичка двуногая (без рамки - прозрачная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6D041D-B52E-463D-B51A-9E97CA7A1CF5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099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9" y="173038"/>
            <a:ext cx="3024460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dirty="0" smtClean="0">
                <a:latin typeface="Arial" panose="020B0604020202020204" pitchFamily="34" charset="0"/>
              </a:rPr>
              <a:t>Исполняемая модель бизнес-процесса</a:t>
            </a:r>
            <a:br>
              <a:rPr lang="ru-RU" altLang="ru-RU" sz="2800" dirty="0" smtClean="0">
                <a:latin typeface="Arial" panose="020B0604020202020204" pitchFamily="34" charset="0"/>
              </a:rPr>
            </a:br>
            <a:r>
              <a:rPr lang="ru-RU" altLang="ru-RU" sz="2800" dirty="0" smtClean="0">
                <a:latin typeface="Arial" panose="020B0604020202020204" pitchFamily="34" charset="0"/>
              </a:rPr>
              <a:t>«Подготовка ценового предложения клиенту»</a:t>
            </a:r>
          </a:p>
        </p:txBody>
      </p:sp>
      <p:pic>
        <p:nvPicPr>
          <p:cNvPr id="410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91484"/>
            <a:ext cx="5615765" cy="647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398B92-7951-4FF3-ABF5-B9BCD2BBC6CD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5123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dirty="0" smtClean="0">
                <a:latin typeface="Arial" panose="020B0604020202020204" pitchFamily="34" charset="0"/>
              </a:rPr>
              <a:t>Поля процесса</a:t>
            </a:r>
          </a:p>
        </p:txBody>
      </p:sp>
      <p:pic>
        <p:nvPicPr>
          <p:cNvPr id="512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68" y="1987476"/>
            <a:ext cx="8457709" cy="295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3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BA839D-1B75-4127-8E6C-8EFB20721381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5123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smtClean="0">
                <a:latin typeface="Arial" panose="020B0604020202020204" pitchFamily="34" charset="0"/>
              </a:rPr>
              <a:t>Переменные процесса</a:t>
            </a:r>
          </a:p>
        </p:txBody>
      </p:sp>
      <p:pic>
        <p:nvPicPr>
          <p:cNvPr id="512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48945"/>
              </p:ext>
            </p:extLst>
          </p:nvPr>
        </p:nvGraphicFramePr>
        <p:xfrm>
          <a:off x="287462" y="2852936"/>
          <a:ext cx="8569076" cy="1472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Bitmap Image" r:id="rId7" imgW="11277720" imgH="1943280" progId="Paint.Picture">
                  <p:embed/>
                </p:oleObj>
              </mc:Choice>
              <mc:Fallback>
                <p:oleObj name="Bitmap Image" r:id="rId7" imgW="11277720" imgH="1943280" progId="Paint.Picture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7462" y="2852936"/>
                        <a:ext cx="8569076" cy="1472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553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8526C2-8D80-456C-BF34-A21C4E587092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6147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smtClean="0">
                <a:latin typeface="Arial" panose="020B0604020202020204" pitchFamily="34" charset="0"/>
              </a:rPr>
              <a:t>Запуск процесса</a:t>
            </a:r>
          </a:p>
        </p:txBody>
      </p:sp>
      <p:pic>
        <p:nvPicPr>
          <p:cNvPr id="614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04" y="2780928"/>
            <a:ext cx="7740353" cy="153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5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54EF0E-76D5-458E-A466-C76229123839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7171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3000" smtClean="0">
                <a:latin typeface="Arial Narrow" panose="020B0606020202030204" pitchFamily="34" charset="0"/>
              </a:rPr>
              <a:t>Выполнение действия «Обработка запроса клиента»</a:t>
            </a:r>
          </a:p>
        </p:txBody>
      </p:sp>
      <p:pic>
        <p:nvPicPr>
          <p:cNvPr id="717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6" name="Объект 7"/>
          <p:cNvGraphicFramePr>
            <a:graphicFrameLocks noChangeAspect="1"/>
          </p:cNvGraphicFramePr>
          <p:nvPr/>
        </p:nvGraphicFramePr>
        <p:xfrm>
          <a:off x="454025" y="2489200"/>
          <a:ext cx="8164513" cy="408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Bitmap Image" r:id="rId7" imgW="0" imgH="0" progId="Paint.Picture">
                  <p:embed/>
                </p:oleObj>
              </mc:Choice>
              <mc:Fallback>
                <p:oleObj name="Bitmap Image" r:id="rId7" imgW="0" imgH="0" progId="Paint.Picture">
                  <p:embed/>
                  <p:pic>
                    <p:nvPicPr>
                      <p:cNvPr id="7176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2489200"/>
                        <a:ext cx="8164513" cy="408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7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793750"/>
            <a:ext cx="8164513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6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BB9D71-197A-4250-A373-32BBE468AC2F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pic>
        <p:nvPicPr>
          <p:cNvPr id="819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199" name="Объект 9"/>
          <p:cNvGraphicFramePr>
            <a:graphicFrameLocks noChangeAspect="1"/>
          </p:cNvGraphicFramePr>
          <p:nvPr/>
        </p:nvGraphicFramePr>
        <p:xfrm>
          <a:off x="587375" y="2582863"/>
          <a:ext cx="7969250" cy="398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Bitmap Image" r:id="rId7" imgW="0" imgH="0" progId="Paint.Picture">
                  <p:embed/>
                </p:oleObj>
              </mc:Choice>
              <mc:Fallback>
                <p:oleObj name="Bitmap Image" r:id="rId7" imgW="0" imgH="0" progId="Paint.Picture">
                  <p:embed/>
                  <p:pic>
                    <p:nvPicPr>
                      <p:cNvPr id="8199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2582863"/>
                        <a:ext cx="7969250" cy="398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0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765175"/>
            <a:ext cx="79756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33"/>
          <p:cNvSpPr txBox="1">
            <a:spLocks noChangeArrowheads="1"/>
          </p:cNvSpPr>
          <p:nvPr/>
        </p:nvSpPr>
        <p:spPr bwMode="auto">
          <a:xfrm>
            <a:off x="179388" y="115888"/>
            <a:ext cx="8713787" cy="51911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0">
                <a:solidFill>
                  <a:schemeClr val="tx2"/>
                </a:solidFill>
                <a:latin typeface="Arial Narrow" panose="020B0606020202030204" pitchFamily="34" charset="0"/>
              </a:rPr>
              <a:t>Выполнение действия «Расчет стоимости производства»</a:t>
            </a:r>
          </a:p>
        </p:txBody>
      </p:sp>
    </p:spTree>
    <p:extLst>
      <p:ext uri="{BB962C8B-B14F-4D97-AF65-F5344CB8AC3E}">
        <p14:creationId xmlns:p14="http://schemas.microsoft.com/office/powerpoint/2010/main" val="33753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D8AF21-A9B8-4208-8332-06F4585A3946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pic>
        <p:nvPicPr>
          <p:cNvPr id="921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3" name="Объект 10"/>
          <p:cNvGraphicFramePr>
            <a:graphicFrameLocks noChangeAspect="1"/>
          </p:cNvGraphicFramePr>
          <p:nvPr/>
        </p:nvGraphicFramePr>
        <p:xfrm>
          <a:off x="444500" y="2524125"/>
          <a:ext cx="8183563" cy="40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Bitmap Image" r:id="rId7" imgW="0" imgH="0" progId="Paint.Picture">
                  <p:embed/>
                </p:oleObj>
              </mc:Choice>
              <mc:Fallback>
                <p:oleObj name="Bitmap Image" r:id="rId7" imgW="0" imgH="0" progId="Paint.Picture">
                  <p:embed/>
                  <p:pic>
                    <p:nvPicPr>
                      <p:cNvPr id="9223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524125"/>
                        <a:ext cx="8183563" cy="404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4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835025"/>
            <a:ext cx="818356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Rectangle 33"/>
          <p:cNvSpPr txBox="1">
            <a:spLocks noChangeArrowheads="1"/>
          </p:cNvSpPr>
          <p:nvPr/>
        </p:nvSpPr>
        <p:spPr bwMode="auto">
          <a:xfrm>
            <a:off x="179388" y="115888"/>
            <a:ext cx="8713787" cy="51911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0">
                <a:solidFill>
                  <a:schemeClr val="tx2"/>
                </a:solidFill>
                <a:latin typeface="Arial Narrow" panose="020B0606020202030204" pitchFamily="34" charset="0"/>
              </a:rPr>
              <a:t>Выполнение действия «Расчет стоимости доставки»</a:t>
            </a:r>
          </a:p>
        </p:txBody>
      </p:sp>
    </p:spTree>
    <p:extLst>
      <p:ext uri="{BB962C8B-B14F-4D97-AF65-F5344CB8AC3E}">
        <p14:creationId xmlns:p14="http://schemas.microsoft.com/office/powerpoint/2010/main" val="4798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9C164B-34EC-44D5-9C62-6CD090D0B7A2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pic>
        <p:nvPicPr>
          <p:cNvPr id="10243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Rectangle 33"/>
          <p:cNvSpPr txBox="1">
            <a:spLocks noChangeArrowheads="1"/>
          </p:cNvSpPr>
          <p:nvPr/>
        </p:nvSpPr>
        <p:spPr bwMode="auto">
          <a:xfrm>
            <a:off x="142875" y="111125"/>
            <a:ext cx="8858250" cy="51911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900" b="0">
                <a:solidFill>
                  <a:schemeClr val="tx2"/>
                </a:solidFill>
                <a:latin typeface="Arial Narrow" panose="020B0606020202030204" pitchFamily="34" charset="0"/>
              </a:rPr>
              <a:t>Выполнение действия «Подготовка ценового предложения»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608" y="2599268"/>
            <a:ext cx="6843514" cy="3972982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990517"/>
              </p:ext>
            </p:extLst>
          </p:nvPr>
        </p:nvGraphicFramePr>
        <p:xfrm>
          <a:off x="1043608" y="764704"/>
          <a:ext cx="6847991" cy="1596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Bitmap Image" r:id="rId8" imgW="8445600" imgH="1968480" progId="Paint.Picture">
                  <p:embed/>
                </p:oleObj>
              </mc:Choice>
              <mc:Fallback>
                <p:oleObj name="Bitmap Image" r:id="rId8" imgW="8445600" imgH="1968480" progId="Paint.Picture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3608" y="764704"/>
                        <a:ext cx="6847991" cy="1596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78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2024C7-A815-48FE-93A6-5BCBDCDB83BC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11267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smtClean="0">
                <a:latin typeface="Arial" panose="020B0604020202020204" pitchFamily="34" charset="0"/>
              </a:rPr>
              <a:t>Завершение процесса</a:t>
            </a:r>
          </a:p>
        </p:txBody>
      </p:sp>
      <p:pic>
        <p:nvPicPr>
          <p:cNvPr id="1126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72" name="Объект 8"/>
          <p:cNvGraphicFramePr>
            <a:graphicFrameLocks noChangeAspect="1"/>
          </p:cNvGraphicFramePr>
          <p:nvPr/>
        </p:nvGraphicFramePr>
        <p:xfrm>
          <a:off x="2030413" y="2084388"/>
          <a:ext cx="5083175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Bitmap Image" r:id="rId7" imgW="0" imgH="0" progId="Paint.Picture">
                  <p:embed/>
                </p:oleObj>
              </mc:Choice>
              <mc:Fallback>
                <p:oleObj name="Bitmap Image" r:id="rId7" imgW="0" imgH="0" progId="Paint.Picture">
                  <p:embed/>
                  <p:pic>
                    <p:nvPicPr>
                      <p:cNvPr id="11272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413" y="2084388"/>
                        <a:ext cx="5083175" cy="309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697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1AA9D-2937-4E60-92CD-18FDF656B93E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099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4104580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dirty="0" smtClean="0">
                <a:latin typeface="Arial" panose="020B0604020202020204" pitchFamily="34" charset="0"/>
              </a:rPr>
              <a:t>Диаграмма (шаблон) процесса</a:t>
            </a:r>
            <a:br>
              <a:rPr lang="ru-RU" altLang="ru-RU" sz="2800" dirty="0" smtClean="0">
                <a:latin typeface="Arial" panose="020B0604020202020204" pitchFamily="34" charset="0"/>
              </a:rPr>
            </a:br>
            <a:r>
              <a:rPr lang="ru-RU" altLang="ru-RU" sz="2800" dirty="0" smtClean="0">
                <a:latin typeface="Arial" panose="020B0604020202020204" pitchFamily="34" charset="0"/>
              </a:rPr>
              <a:t>«Подготовка ценового предложения клиенту» с записью значений переменных процесса в поля процесса</a:t>
            </a:r>
          </a:p>
        </p:txBody>
      </p:sp>
      <p:pic>
        <p:nvPicPr>
          <p:cNvPr id="4100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740228"/>
              </p:ext>
            </p:extLst>
          </p:nvPr>
        </p:nvGraphicFramePr>
        <p:xfrm>
          <a:off x="4499992" y="35266"/>
          <a:ext cx="4561458" cy="6559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Bitmap Image" r:id="rId5" imgW="3537000" imgH="5086440" progId="Paint.Picture">
                  <p:embed/>
                </p:oleObj>
              </mc:Choice>
              <mc:Fallback>
                <p:oleObj name="Bitmap Image" r:id="rId5" imgW="3537000" imgH="50864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9992" y="35266"/>
                        <a:ext cx="4561458" cy="6559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7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50622B-D962-43A1-9503-089B11FFFF4C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11267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dirty="0" smtClean="0">
                <a:latin typeface="Arial" panose="020B0604020202020204" pitchFamily="34" charset="0"/>
              </a:rPr>
              <a:t>Завершение процесса с записями параметров процесса в поля процесса</a:t>
            </a:r>
          </a:p>
        </p:txBody>
      </p:sp>
      <p:pic>
        <p:nvPicPr>
          <p:cNvPr id="1126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2912642"/>
            <a:ext cx="8546509" cy="107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8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D5C93F-0CB5-49EF-AC01-AB3AE7D7A9B5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12291" name="Rectangle 33"/>
          <p:cNvSpPr>
            <a:spLocks noGrp="1" noChangeArrowheads="1"/>
          </p:cNvSpPr>
          <p:nvPr>
            <p:ph type="title"/>
          </p:nvPr>
        </p:nvSpPr>
        <p:spPr>
          <a:xfrm>
            <a:off x="179388" y="173038"/>
            <a:ext cx="8713787" cy="519112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/>
            <a:r>
              <a:rPr lang="ru-RU" altLang="ru-RU" sz="2800" smtClean="0">
                <a:latin typeface="Arial" panose="020B0604020202020204" pitchFamily="34" charset="0"/>
              </a:rPr>
              <a:t>История выполнения процесса</a:t>
            </a:r>
          </a:p>
        </p:txBody>
      </p:sp>
      <p:pic>
        <p:nvPicPr>
          <p:cNvPr id="1229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514600"/>
            <a:ext cx="0" cy="11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296" name="Объект 3"/>
          <p:cNvGraphicFramePr>
            <a:graphicFrameLocks noChangeAspect="1"/>
          </p:cNvGraphicFramePr>
          <p:nvPr/>
        </p:nvGraphicFramePr>
        <p:xfrm>
          <a:off x="423863" y="2708275"/>
          <a:ext cx="8350250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Bitmap Image" r:id="rId7" imgW="0" imgH="0" progId="Paint.Picture">
                  <p:embed/>
                </p:oleObj>
              </mc:Choice>
              <mc:Fallback>
                <p:oleObj name="Bitmap Image" r:id="rId7" imgW="0" imgH="0" progId="Paint.Picture">
                  <p:embed/>
                  <p:pic>
                    <p:nvPicPr>
                      <p:cNvPr id="12296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2708275"/>
                        <a:ext cx="8350250" cy="374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7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887413"/>
            <a:ext cx="85185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05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6862</TotalTime>
  <Words>185</Words>
  <Application>Microsoft Office PowerPoint</Application>
  <PresentationFormat>Экран (4:3)</PresentationFormat>
  <Paragraphs>37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Bitmap Image</vt:lpstr>
      <vt:lpstr>Презентация PowerPoint</vt:lpstr>
      <vt:lpstr>Презентация PowerPoint</vt:lpstr>
      <vt:lpstr>Презентация PowerPoint</vt:lpstr>
      <vt:lpstr>Исполняемая модель бизнес-процесса «Подготовка ценового предложения клиенту»</vt:lpstr>
      <vt:lpstr>Поля процесса</vt:lpstr>
      <vt:lpstr>Переменные процесса</vt:lpstr>
      <vt:lpstr>Запуск процесса</vt:lpstr>
      <vt:lpstr>Выполнение действия «Обработка запроса клиента»</vt:lpstr>
      <vt:lpstr>Презентация PowerPoint</vt:lpstr>
      <vt:lpstr>Презентация PowerPoint</vt:lpstr>
      <vt:lpstr>Презентация PowerPoint</vt:lpstr>
      <vt:lpstr>Завершение процесса</vt:lpstr>
      <vt:lpstr>Диаграмма (шаблон) процесса «Подготовка ценового предложения клиенту» с записью значений переменных процесса в поля процесса</vt:lpstr>
      <vt:lpstr>Завершение процесса с записями параметров процесса в поля процесса</vt:lpstr>
      <vt:lpstr>История выполнения процесса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629</cp:revision>
  <dcterms:created xsi:type="dcterms:W3CDTF">2004-06-29T07:45:40Z</dcterms:created>
  <dcterms:modified xsi:type="dcterms:W3CDTF">2023-12-17T10:49:38Z</dcterms:modified>
  <cp:category>Бизнес-моделирование и бизнес-инжиниринг</cp:category>
</cp:coreProperties>
</file>