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1"/>
  </p:notesMasterIdLst>
  <p:handoutMasterIdLst>
    <p:handoutMasterId r:id="rId12"/>
  </p:handoutMasterIdLst>
  <p:sldIdLst>
    <p:sldId id="391" r:id="rId3"/>
    <p:sldId id="470" r:id="rId4"/>
    <p:sldId id="464" r:id="rId5"/>
    <p:sldId id="465" r:id="rId6"/>
    <p:sldId id="466" r:id="rId7"/>
    <p:sldId id="469" r:id="rId8"/>
    <p:sldId id="467" r:id="rId9"/>
    <p:sldId id="468" r:id="rId10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441" autoAdjust="0"/>
    <p:restoredTop sz="94660" autoAdjust="0"/>
  </p:normalViewPr>
  <p:slideViewPr>
    <p:cSldViewPr>
      <p:cViewPr varScale="1">
        <p:scale>
          <a:sx n="79" d="100"/>
          <a:sy n="79" d="100"/>
        </p:scale>
        <p:origin x="8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030874F-B779-4D81-AF66-D5DB1F534917}" type="slidenum">
              <a:rPr lang="ru-RU" altLang="ru-RU" sz="1200" b="0" smtClean="0"/>
              <a:pPr/>
              <a:t>2</a:t>
            </a:fld>
            <a:endParaRPr lang="ru-RU" altLang="ru-RU" sz="1200" b="0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47220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030874F-B779-4D81-AF66-D5DB1F534917}" type="slidenum">
              <a:rPr lang="ru-RU" altLang="ru-RU" sz="1200" b="0" smtClean="0"/>
              <a:pPr/>
              <a:t>3</a:t>
            </a:fld>
            <a:endParaRPr lang="ru-RU" altLang="ru-RU" sz="1200" b="0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17197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9AD9A88-E191-4C80-8F33-FEF08492BE1D}" type="slidenum">
              <a:rPr lang="ru-RU" altLang="ru-RU" sz="1200" b="0" smtClean="0"/>
              <a:pPr/>
              <a:t>4</a:t>
            </a:fld>
            <a:endParaRPr lang="ru-RU" altLang="ru-RU" sz="1200" b="0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00583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AB1995-0BFC-4B8B-91B6-F34E8D601F45}" type="slidenum">
              <a:rPr lang="ru-RU" altLang="ru-RU" sz="1200" b="0" smtClean="0"/>
              <a:pPr/>
              <a:t>5</a:t>
            </a:fld>
            <a:endParaRPr lang="ru-RU" altLang="ru-RU" sz="1200" b="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87446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AB1995-0BFC-4B8B-91B6-F34E8D601F45}" type="slidenum">
              <a:rPr lang="ru-RU" altLang="ru-RU" sz="1200" b="0" smtClean="0"/>
              <a:pPr/>
              <a:t>6</a:t>
            </a:fld>
            <a:endParaRPr lang="ru-RU" altLang="ru-RU" sz="1200" b="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67640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2AD792B-27F0-45A0-ACCC-E38A7427FD47}" type="slidenum">
              <a:rPr lang="ru-RU" altLang="ru-RU" sz="1200" b="0" smtClean="0"/>
              <a:pPr/>
              <a:t>7</a:t>
            </a:fld>
            <a:endParaRPr lang="ru-RU" altLang="ru-RU" sz="1200" b="0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02302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C762686-01B3-468C-8AF5-28A59E6A72A0}" type="slidenum">
              <a:rPr lang="ru-RU" altLang="ru-RU" sz="1200" b="0" smtClean="0"/>
              <a:pPr/>
              <a:t>8</a:t>
            </a:fld>
            <a:endParaRPr lang="ru-RU" altLang="ru-RU" sz="1200" b="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163685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 smtClean="0">
                <a:solidFill>
                  <a:srgbClr val="003399"/>
                </a:solidFill>
              </a:rPr>
              <a:t>Стратегическая и Процессно-организационная</a:t>
            </a:r>
            <a:r>
              <a:rPr lang="ru-RU" altLang="ru-RU" sz="3200" b="0" dirty="0">
                <a:solidFill>
                  <a:srgbClr val="003399"/>
                </a:solidFill>
              </a:rPr>
              <a:t> </a:t>
            </a:r>
            <a:r>
              <a:rPr lang="ru-RU" altLang="ru-RU" sz="3200" b="0" dirty="0" smtClean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Розничной сети по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торговле автозапчастями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C3BC4E-7207-4CE3-A71B-6A49E77AF528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980616"/>
              </p:ext>
            </p:extLst>
          </p:nvPr>
        </p:nvGraphicFramePr>
        <p:xfrm>
          <a:off x="630101" y="745075"/>
          <a:ext cx="7848872" cy="5752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Visio" r:id="rId4" imgW="6680186" imgH="4895926" progId="Visio.Drawing.15">
                  <p:embed/>
                </p:oleObj>
              </mc:Choice>
              <mc:Fallback>
                <p:oleObj name="Visio" r:id="rId4" imgW="6680186" imgH="4895926" progId="Visio.Drawing.15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0101" y="745075"/>
                        <a:ext cx="7848872" cy="57523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Стратегическая карта целей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29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C3BC4E-7207-4CE3-A71B-6A49E77AF528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Распределение ответственности за стратегические ключевые показатели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052736"/>
            <a:ext cx="8704566" cy="539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1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599B34-D40E-40A3-A6AD-D036C5B163EA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674085"/>
              </p:ext>
            </p:extLst>
          </p:nvPr>
        </p:nvGraphicFramePr>
        <p:xfrm>
          <a:off x="289089" y="980728"/>
          <a:ext cx="8565821" cy="5472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Visio" r:id="rId4" imgW="7086815" imgH="4527652" progId="Visio.Drawing.15">
                  <p:embed/>
                </p:oleObj>
              </mc:Choice>
              <mc:Fallback>
                <p:oleObj name="Visio" r:id="rId4" imgW="7086815" imgH="452765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9089" y="980728"/>
                        <a:ext cx="8565821" cy="54726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Карта бизнес-процессов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завода верхнего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уровня</a:t>
            </a:r>
          </a:p>
        </p:txBody>
      </p:sp>
    </p:spTree>
    <p:extLst>
      <p:ext uri="{BB962C8B-B14F-4D97-AF65-F5344CB8AC3E}">
        <p14:creationId xmlns:p14="http://schemas.microsoft.com/office/powerpoint/2010/main" val="205212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97ADB5-8C76-440C-98D4-C72F1CDD43CE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4585613"/>
              </p:ext>
            </p:extLst>
          </p:nvPr>
        </p:nvGraphicFramePr>
        <p:xfrm>
          <a:off x="331788" y="1912938"/>
          <a:ext cx="8528050" cy="368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Visio" r:id="rId4" imgW="7137643" imgH="3079928" progId="Visio.Drawing.15">
                  <p:embed/>
                </p:oleObj>
              </mc:Choice>
              <mc:Fallback>
                <p:oleObj name="Visio" r:id="rId4" imgW="7137643" imgH="3079928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788" y="1912938"/>
                        <a:ext cx="8528050" cy="3681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Организационная структура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верхнего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уровня</a:t>
            </a:r>
          </a:p>
        </p:txBody>
      </p:sp>
    </p:spTree>
    <p:extLst>
      <p:ext uri="{BB962C8B-B14F-4D97-AF65-F5344CB8AC3E}">
        <p14:creationId xmlns:p14="http://schemas.microsoft.com/office/powerpoint/2010/main" val="56898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97ADB5-8C76-440C-98D4-C72F1CDD43CE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Матрица распределения ответственности за бизнес-процессы 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верхнего </a:t>
            </a: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уровня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62" y="1052736"/>
            <a:ext cx="7302875" cy="544223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6477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AB44F8-3AC3-43FF-88EC-167520B43E8C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Ключевы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е показатели подразделения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«Отдел снабжения»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094890"/>
              </p:ext>
            </p:extLst>
          </p:nvPr>
        </p:nvGraphicFramePr>
        <p:xfrm>
          <a:off x="593257" y="1124744"/>
          <a:ext cx="7957485" cy="54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Visio" r:id="rId4" imgW="6166061" imgH="4184752" progId="Visio.Drawing.15">
                  <p:embed/>
                </p:oleObj>
              </mc:Choice>
              <mc:Fallback>
                <p:oleObj name="Visio" r:id="rId4" imgW="6166061" imgH="418475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3257" y="1124744"/>
                        <a:ext cx="7957485" cy="54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782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35E9B2-6A6E-45F3-852C-879B34F8F451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84064"/>
              </p:ext>
            </p:extLst>
          </p:nvPr>
        </p:nvGraphicFramePr>
        <p:xfrm>
          <a:off x="532409" y="2060848"/>
          <a:ext cx="8079182" cy="3888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Visio" r:id="rId4" imgW="4921447" imgH="2368753" progId="Visio.Drawing.15">
                  <p:embed/>
                </p:oleObj>
              </mc:Choice>
              <mc:Fallback>
                <p:oleObj name="Visio" r:id="rId4" imgW="4921447" imgH="2368753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2409" y="2060848"/>
                        <a:ext cx="8079182" cy="38884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Ключевы</a:t>
            </a: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е показатели подразделения</a:t>
            </a:r>
            <a:b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 smtClean="0">
                <a:solidFill>
                  <a:schemeClr val="tx2"/>
                </a:solidFill>
                <a:cs typeface="Arial" panose="020B0604020202020204" pitchFamily="34" charset="0"/>
              </a:rPr>
              <a:t>«Контрольно-ревизионный отдел»</a:t>
            </a:r>
            <a:endParaRPr lang="ru-RU" altLang="ru-RU" sz="28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6864</TotalTime>
  <Words>101</Words>
  <Application>Microsoft Office PowerPoint</Application>
  <PresentationFormat>Экран (4:3)</PresentationFormat>
  <Paragraphs>28</Paragraphs>
  <Slides>8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633</cp:revision>
  <dcterms:created xsi:type="dcterms:W3CDTF">2004-06-29T07:45:40Z</dcterms:created>
  <dcterms:modified xsi:type="dcterms:W3CDTF">2023-11-01T19:28:19Z</dcterms:modified>
  <cp:category>Бизнес-моделирование и бизнес-инжиниринг</cp:category>
</cp:coreProperties>
</file>