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4"/>
  </p:notesMasterIdLst>
  <p:handoutMasterIdLst>
    <p:handoutMasterId r:id="rId15"/>
  </p:handoutMasterIdLst>
  <p:sldIdLst>
    <p:sldId id="391" r:id="rId3"/>
    <p:sldId id="464" r:id="rId4"/>
    <p:sldId id="465" r:id="rId5"/>
    <p:sldId id="466" r:id="rId6"/>
    <p:sldId id="467" r:id="rId7"/>
    <p:sldId id="468" r:id="rId8"/>
    <p:sldId id="469" r:id="rId9"/>
    <p:sldId id="470" r:id="rId10"/>
    <p:sldId id="471" r:id="rId11"/>
    <p:sldId id="472" r:id="rId12"/>
    <p:sldId id="473" r:id="rId13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70B0BE-5C08-4920-829B-6780502072CF}" type="slidenum">
              <a:rPr lang="ru-RU" altLang="ru-RU" sz="1300" b="0" smtClean="0"/>
              <a:pPr/>
              <a:t>2</a:t>
            </a:fld>
            <a:endParaRPr lang="ru-RU" altLang="ru-RU" sz="1300" b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95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E92754-B0DB-4793-9717-E65893F16885}" type="slidenum">
              <a:rPr lang="ru-RU" altLang="ru-RU" sz="1300" b="0" smtClean="0"/>
              <a:pPr/>
              <a:t>3</a:t>
            </a:fld>
            <a:endParaRPr lang="ru-RU" altLang="ru-RU" sz="1300" b="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601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97D315-DBFF-46B6-8014-8FFC265FD909}" type="slidenum">
              <a:rPr lang="ru-RU" altLang="ru-RU" sz="1300" b="0" smtClean="0"/>
              <a:pPr/>
              <a:t>4</a:t>
            </a:fld>
            <a:endParaRPr lang="ru-RU" altLang="ru-RU" sz="1300" b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132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266153-CEF0-4610-B570-050E5F0CF54D}" type="slidenum">
              <a:rPr lang="ru-RU" altLang="ru-RU" sz="1300" b="0" smtClean="0"/>
              <a:pPr/>
              <a:t>5</a:t>
            </a:fld>
            <a:endParaRPr lang="ru-RU" altLang="ru-RU" sz="1300" b="0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159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3A5196-D140-4356-8DC8-D060B54E569F}" type="slidenum">
              <a:rPr lang="ru-RU" altLang="ru-RU" sz="1300" b="0" smtClean="0"/>
              <a:pPr/>
              <a:t>6</a:t>
            </a:fld>
            <a:endParaRPr lang="ru-RU" altLang="ru-RU" sz="1300" b="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238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79A339-C7A0-43F2-81A3-F9D850762CE0}" type="slidenum">
              <a:rPr lang="ru-RU" altLang="ru-RU" sz="1300" b="0" smtClean="0"/>
              <a:pPr/>
              <a:t>7</a:t>
            </a:fld>
            <a:endParaRPr lang="ru-RU" altLang="ru-RU" sz="1300" b="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44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2E9F2D-6DF1-4CE3-9F94-38DDE776FBB2}" type="slidenum">
              <a:rPr lang="ru-RU" altLang="ru-RU" sz="1300" b="0" smtClean="0"/>
              <a:pPr/>
              <a:t>8</a:t>
            </a:fld>
            <a:endParaRPr lang="ru-RU" altLang="ru-RU" sz="1300" b="0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966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1098EF-0D87-4361-B371-DBFAE36701FD}" type="slidenum">
              <a:rPr lang="ru-RU" altLang="ru-RU" sz="1300" b="0" smtClean="0"/>
              <a:pPr/>
              <a:t>9</a:t>
            </a:fld>
            <a:endParaRPr lang="ru-RU" altLang="ru-RU" sz="1300" b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69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88CFD1-BE0F-4C3C-85A5-67D06F97D6B8}" type="slidenum">
              <a:rPr lang="ru-RU" altLang="ru-RU" sz="1300" b="0" smtClean="0"/>
              <a:pPr/>
              <a:t>10</a:t>
            </a:fld>
            <a:endParaRPr lang="ru-RU" altLang="ru-RU" sz="1300" b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80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Методология </a:t>
            </a:r>
            <a:r>
              <a:rPr lang="ru-RU" altLang="ru-RU" sz="3200" b="0" dirty="0" smtClean="0">
                <a:solidFill>
                  <a:srgbClr val="003399"/>
                </a:solidFill>
              </a:rPr>
              <a:t>по описанию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бизнес-процессов</a:t>
            </a:r>
            <a:r>
              <a:rPr lang="ru-RU" altLang="ru-RU" sz="3200" b="0" dirty="0">
                <a:solidFill>
                  <a:srgbClr val="003399"/>
                </a:solidFill>
              </a:rPr>
              <a:t/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предприятия Общепита</a:t>
            </a: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D69873-0177-4FD4-AA8A-FED6A8905976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152400" y="106363"/>
            <a:ext cx="8856663" cy="576262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3000" b="0" kern="0" dirty="0" smtClean="0">
                <a:latin typeface="Arial Narrow" panose="020B0606020202030204" pitchFamily="34" charset="0"/>
              </a:rPr>
              <a:t>Методология БИТЕК по описанию бизнес-процессов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692150"/>
            <a:ext cx="8856663" cy="5800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55600">
              <a:spcBef>
                <a:spcPts val="300"/>
              </a:spcBef>
              <a:spcAft>
                <a:spcPts val="300"/>
              </a:spcAft>
              <a:defRPr/>
            </a:pPr>
            <a:r>
              <a:rPr lang="ru-RU" sz="1600" b="0" dirty="0">
                <a:latin typeface="Arial Narrow" panose="020B0606020202030204" pitchFamily="34" charset="0"/>
              </a:rPr>
              <a:t>На практике применяются различные методологии и нотации (графические языки) описания бизнес-процессов. Поэтому перед началом работ по описанию бизнес-процессов необходимо разработать корпоративный стандарт (соглашение) по описанию бизнес-процессов.</a:t>
            </a:r>
          </a:p>
          <a:p>
            <a:pPr indent="355600">
              <a:spcBef>
                <a:spcPts val="300"/>
              </a:spcBef>
              <a:spcAft>
                <a:spcPts val="300"/>
              </a:spcAft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В зависимости от выбранной методологии и нотации (графического языка) сроки, трудозатраты и стоимость работ по описанию бизнес-процессов могут варьироваться в разы.</a:t>
            </a:r>
          </a:p>
          <a:p>
            <a:pPr indent="355600">
              <a:spcBef>
                <a:spcPts val="300"/>
              </a:spcBef>
              <a:spcAft>
                <a:spcPts val="300"/>
              </a:spcAft>
              <a:defRPr/>
            </a:pPr>
            <a:r>
              <a:rPr lang="ru-RU" sz="1600" b="0" dirty="0">
                <a:latin typeface="Arial Narrow" panose="020B0606020202030204" pitchFamily="34" charset="0"/>
              </a:rPr>
              <a:t>Компания БИТЕК предлагает использовать оптимальную методологию описания бизнес-процессов  согласно которой на графических диаграммах бизнес-процессов отображается состав процесса, ответственные/исполнители процессов, а также в случае необходимости последовательность выполнения процессов.</a:t>
            </a:r>
          </a:p>
          <a:p>
            <a:pPr indent="355600">
              <a:spcBef>
                <a:spcPts val="300"/>
              </a:spcBef>
              <a:spcAft>
                <a:spcPts val="300"/>
              </a:spcAft>
              <a:defRPr/>
            </a:pPr>
            <a:r>
              <a:rPr lang="ru-RU" sz="1600" b="0" dirty="0">
                <a:latin typeface="Arial Narrow" panose="020B0606020202030204" pitchFamily="34" charset="0"/>
              </a:rPr>
              <a:t>Описание входов/выходов и других деталей бизнес-процессов выполняется в табличном виде, которое включается в паспорт/регламент процесса вместе с его графической диаграммой.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ru-RU" sz="1600" dirty="0">
                <a:latin typeface="Arial Narrow" panose="020B0606020202030204" pitchFamily="34" charset="0"/>
              </a:rPr>
              <a:t>Данная методология описания бизнес-процессов позволяет:</a:t>
            </a:r>
          </a:p>
          <a:p>
            <a:pPr marL="468312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  <a:defRPr/>
            </a:pPr>
            <a:r>
              <a:rPr lang="en-US" sz="1600" b="0" dirty="0">
                <a:latin typeface="Arial Narrow" panose="020B0606020202030204" pitchFamily="34" charset="0"/>
              </a:rPr>
              <a:t>C</a:t>
            </a:r>
            <a:r>
              <a:rPr lang="ru-RU" sz="1600" b="0" dirty="0">
                <a:latin typeface="Arial Narrow" panose="020B0606020202030204" pitchFamily="34" charset="0"/>
              </a:rPr>
              <a:t>делать графические диаграммы процессов простыми для восприятия ответственными</a:t>
            </a:r>
            <a:r>
              <a:rPr lang="en-US" sz="1600" b="0" dirty="0">
                <a:latin typeface="Arial Narrow" panose="020B0606020202030204" pitchFamily="34" charset="0"/>
              </a:rPr>
              <a:t>/</a:t>
            </a:r>
            <a:r>
              <a:rPr lang="ru-RU" sz="1600" b="0" dirty="0">
                <a:latin typeface="Arial Narrow" panose="020B0606020202030204" pitchFamily="34" charset="0"/>
              </a:rPr>
              <a:t>исполнителями процессами, а также другими заинтересованными лицами, что обеспечивает практическую применимость и пользу разработанного описания процессов.</a:t>
            </a:r>
          </a:p>
          <a:p>
            <a:pPr marL="468312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  <a:defRPr/>
            </a:pPr>
            <a:r>
              <a:rPr lang="ru-RU" sz="1600" b="0" dirty="0">
                <a:latin typeface="Arial Narrow" panose="020B0606020202030204" pitchFamily="34" charset="0"/>
              </a:rPr>
              <a:t>Существенно снизить сроки, трудозатраты и стоимость работ по разработке, актуализации и согласованию графических диаграмм бизнес-процессов.</a:t>
            </a:r>
          </a:p>
          <a:p>
            <a:pPr marL="468312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  <a:defRPr/>
            </a:pPr>
            <a:r>
              <a:rPr lang="ru-RU" sz="1600" b="0" dirty="0">
                <a:latin typeface="Arial Narrow" panose="020B0606020202030204" pitchFamily="34" charset="0"/>
              </a:rPr>
              <a:t>Дополнительное применение специализированного программного продукта по описанию бизнес-процессов </a:t>
            </a:r>
            <a:r>
              <a:rPr lang="ru-RU" sz="1600" dirty="0">
                <a:latin typeface="Arial Narrow" panose="020B0606020202030204" pitchFamily="34" charset="0"/>
              </a:rPr>
              <a:t>«Бизнес-инженер»</a:t>
            </a:r>
            <a:r>
              <a:rPr lang="ru-RU" sz="1600" b="0" dirty="0">
                <a:latin typeface="Arial Narrow" panose="020B0606020202030204" pitchFamily="34" charset="0"/>
              </a:rPr>
              <a:t> позволяет дополнительно снизить трудозатраты по описанию, согласованию и доведению описаний бизнес-процессов до ответственных и исполнителей, а также обеспечить связность и целостность разработанных диаграмм. </a:t>
            </a:r>
          </a:p>
        </p:txBody>
      </p:sp>
    </p:spTree>
    <p:extLst>
      <p:ext uri="{BB962C8B-B14F-4D97-AF65-F5344CB8AC3E}">
        <p14:creationId xmlns:p14="http://schemas.microsoft.com/office/powerpoint/2010/main" val="209260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24D9E6-9ECE-4014-8C0D-5078154CA67D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31747" name="Rectangle 34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856662" cy="576262"/>
          </a:xfrm>
          <a:solidFill>
            <a:srgbClr val="FFFFCC"/>
          </a:solidFill>
        </p:spPr>
        <p:txBody>
          <a:bodyPr anchor="t"/>
          <a:lstStyle/>
          <a:p>
            <a:pPr eaLnBrk="1" hangingPunct="1"/>
            <a:r>
              <a:rPr lang="ru-RU" altLang="ru-RU" sz="2800" smtClean="0"/>
              <a:t>Описание продуктов и услуг</a:t>
            </a:r>
          </a:p>
        </p:txBody>
      </p:sp>
      <p:graphicFrame>
        <p:nvGraphicFramePr>
          <p:cNvPr id="31748" name="Объект 1"/>
          <p:cNvGraphicFramePr>
            <a:graphicFrameLocks noChangeAspect="1"/>
          </p:cNvGraphicFramePr>
          <p:nvPr/>
        </p:nvGraphicFramePr>
        <p:xfrm>
          <a:off x="909638" y="1484313"/>
          <a:ext cx="7324725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Visio" r:id="rId4" imgW="3981401" imgH="2387615" progId="Visio.Drawing.15">
                  <p:embed/>
                </p:oleObj>
              </mc:Choice>
              <mc:Fallback>
                <p:oleObj name="Visio" r:id="rId4" imgW="3981401" imgH="2387615" progId="Visio.Drawing.15">
                  <p:embed/>
                  <p:pic>
                    <p:nvPicPr>
                      <p:cNvPr id="31748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1484313"/>
                        <a:ext cx="7324725" cy="439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61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2E22F0-B4B5-4E42-8DE6-EED7DE7E9D34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33795" name="Rectangle 34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856662" cy="576262"/>
          </a:xfrm>
          <a:solidFill>
            <a:srgbClr val="FFFFCC"/>
          </a:solidFill>
        </p:spPr>
        <p:txBody>
          <a:bodyPr anchor="t"/>
          <a:lstStyle/>
          <a:p>
            <a:pPr eaLnBrk="1" hangingPunct="1"/>
            <a:r>
              <a:rPr lang="ru-RU" altLang="ru-RU" sz="2800" smtClean="0"/>
              <a:t>Выделение бизнес-процессов верхнего уровня</a:t>
            </a:r>
          </a:p>
        </p:txBody>
      </p:sp>
      <p:graphicFrame>
        <p:nvGraphicFramePr>
          <p:cNvPr id="33796" name="Объект 1"/>
          <p:cNvGraphicFramePr>
            <a:graphicFrameLocks noChangeAspect="1"/>
          </p:cNvGraphicFramePr>
          <p:nvPr/>
        </p:nvGraphicFramePr>
        <p:xfrm>
          <a:off x="704850" y="873125"/>
          <a:ext cx="7734300" cy="551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Visio" r:id="rId4" imgW="5098869" imgH="3638704" progId="Visio.Drawing.15">
                  <p:embed/>
                </p:oleObj>
              </mc:Choice>
              <mc:Fallback>
                <p:oleObj name="Visio" r:id="rId4" imgW="5098869" imgH="3638704" progId="Visio.Drawing.15">
                  <p:embed/>
                  <p:pic>
                    <p:nvPicPr>
                      <p:cNvPr id="33796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873125"/>
                        <a:ext cx="7734300" cy="551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69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405429-66B8-472F-9C26-BA1C28BC60A3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35843" name="Rectangle 34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856662" cy="576263"/>
          </a:xfrm>
          <a:solidFill>
            <a:srgbClr val="FFFFCC"/>
          </a:solidFill>
        </p:spPr>
        <p:txBody>
          <a:bodyPr anchor="t"/>
          <a:lstStyle/>
          <a:p>
            <a:pPr eaLnBrk="1" hangingPunct="1"/>
            <a:r>
              <a:rPr lang="ru-RU" altLang="ru-RU" sz="2800" smtClean="0"/>
              <a:t>Разработка реестра бизнес-процессов</a:t>
            </a:r>
          </a:p>
        </p:txBody>
      </p:sp>
      <p:pic>
        <p:nvPicPr>
          <p:cNvPr id="3584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714375"/>
            <a:ext cx="7740650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59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AEC79E-BD93-4751-BE89-C684C3B3549F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37891" name="Rectangle 34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856662" cy="576262"/>
          </a:xfrm>
          <a:solidFill>
            <a:srgbClr val="FFFFCC"/>
          </a:solidFill>
        </p:spPr>
        <p:txBody>
          <a:bodyPr anchor="t"/>
          <a:lstStyle/>
          <a:p>
            <a:pPr eaLnBrk="1" hangingPunct="1"/>
            <a:r>
              <a:rPr lang="ru-RU" altLang="ru-RU" sz="2800" smtClean="0"/>
              <a:t>Описание организационной структуры</a:t>
            </a:r>
          </a:p>
        </p:txBody>
      </p:sp>
      <p:graphicFrame>
        <p:nvGraphicFramePr>
          <p:cNvPr id="37892" name="Объект 1"/>
          <p:cNvGraphicFramePr>
            <a:graphicFrameLocks noChangeAspect="1"/>
          </p:cNvGraphicFramePr>
          <p:nvPr/>
        </p:nvGraphicFramePr>
        <p:xfrm>
          <a:off x="395288" y="1125538"/>
          <a:ext cx="8372475" cy="504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Visio" r:id="rId4" imgW="5600799" imgH="3371916" progId="Visio.Drawing.15">
                  <p:embed/>
                </p:oleObj>
              </mc:Choice>
              <mc:Fallback>
                <p:oleObj name="Visio" r:id="rId4" imgW="5600799" imgH="3371916" progId="Visio.Drawing.15">
                  <p:embed/>
                  <p:pic>
                    <p:nvPicPr>
                      <p:cNvPr id="3789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125538"/>
                        <a:ext cx="8372475" cy="5040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33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5B2700-AB20-4141-915E-AE696E07D205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39939" name="Rectangle 34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856662" cy="576262"/>
          </a:xfrm>
          <a:solidFill>
            <a:srgbClr val="FFFFCC"/>
          </a:solidFill>
        </p:spPr>
        <p:txBody>
          <a:bodyPr anchor="t"/>
          <a:lstStyle/>
          <a:p>
            <a:pPr eaLnBrk="1" hangingPunct="1"/>
            <a:r>
              <a:rPr lang="ru-RU" altLang="ru-RU" sz="2800" smtClean="0"/>
              <a:t>Разработка реестра организационных единиц</a:t>
            </a:r>
          </a:p>
        </p:txBody>
      </p:sp>
      <p:pic>
        <p:nvPicPr>
          <p:cNvPr id="39940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776288"/>
            <a:ext cx="7743825" cy="580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8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DFE5F-F061-4EC1-9EAE-2B957C3144A7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41987" name="Rectangle 34"/>
          <p:cNvSpPr>
            <a:spLocks noGrp="1" noChangeArrowheads="1"/>
          </p:cNvSpPr>
          <p:nvPr>
            <p:ph type="title" idx="4294967295"/>
          </p:nvPr>
        </p:nvSpPr>
        <p:spPr>
          <a:xfrm>
            <a:off x="153988" y="98425"/>
            <a:ext cx="8856662" cy="576263"/>
          </a:xfrm>
          <a:solidFill>
            <a:srgbClr val="FFFFCC"/>
          </a:solidFill>
        </p:spPr>
        <p:txBody>
          <a:bodyPr anchor="t"/>
          <a:lstStyle/>
          <a:p>
            <a:pPr eaLnBrk="1" hangingPunct="1"/>
            <a:r>
              <a:rPr lang="ru-RU" altLang="ru-RU" sz="2800" smtClean="0"/>
              <a:t>Описание распределения ответственности организационных единиц за бизнес-процессы</a:t>
            </a:r>
          </a:p>
        </p:txBody>
      </p:sp>
      <p:pic>
        <p:nvPicPr>
          <p:cNvPr id="4198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20763"/>
            <a:ext cx="73533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6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2C379D-A4B2-4AB4-89FE-AB7FEC88C729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7" name="Rectangle 34"/>
          <p:cNvSpPr txBox="1">
            <a:spLocks noChangeArrowheads="1"/>
          </p:cNvSpPr>
          <p:nvPr/>
        </p:nvSpPr>
        <p:spPr bwMode="auto">
          <a:xfrm>
            <a:off x="153988" y="98425"/>
            <a:ext cx="8856662" cy="576263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b="0" kern="0" smtClean="0"/>
              <a:t>Разработка графических диаграмм по основным (ключевым) бизнес-процессам</a:t>
            </a:r>
            <a:endParaRPr lang="ru-RU" altLang="ru-RU" sz="2800" b="0" kern="0" dirty="0" smtClean="0"/>
          </a:p>
        </p:txBody>
      </p:sp>
      <p:graphicFrame>
        <p:nvGraphicFramePr>
          <p:cNvPr id="44036" name="Объект 4"/>
          <p:cNvGraphicFramePr>
            <a:graphicFrameLocks noChangeAspect="1"/>
          </p:cNvGraphicFramePr>
          <p:nvPr/>
        </p:nvGraphicFramePr>
        <p:xfrm>
          <a:off x="323850" y="1125538"/>
          <a:ext cx="8578850" cy="324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Visio" r:id="rId4" imgW="5816534" imgH="2196938" progId="Visio.Drawing.15">
                  <p:embed/>
                </p:oleObj>
              </mc:Choice>
              <mc:Fallback>
                <p:oleObj name="Visio" r:id="rId4" imgW="5816534" imgH="2196938" progId="Visio.Drawing.15">
                  <p:embed/>
                  <p:pic>
                    <p:nvPicPr>
                      <p:cNvPr id="44036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125538"/>
                        <a:ext cx="8578850" cy="324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4150" y="4552950"/>
            <a:ext cx="8718550" cy="1831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ru-RU" sz="1800" b="0" dirty="0">
                <a:latin typeface="+mj-lt"/>
              </a:rPr>
              <a:t>На графических диаграммах бизнес-процессов отображается состав процесса, ответственные/исполнители процессов, а также в случае необходимости последовательность выполнения процессов.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ru-RU" sz="1800" b="0" dirty="0">
                <a:latin typeface="+mj-lt"/>
              </a:rPr>
              <a:t>Описание входов/выходов и других деталей бизнес-процессов выполняется в табличном виде, которое включается в паспорт/регламент процесса вместе с его графической диаграммой (см. следующий слайд с примером).</a:t>
            </a:r>
          </a:p>
        </p:txBody>
      </p:sp>
    </p:spTree>
    <p:extLst>
      <p:ext uri="{BB962C8B-B14F-4D97-AF65-F5344CB8AC3E}">
        <p14:creationId xmlns:p14="http://schemas.microsoft.com/office/powerpoint/2010/main" val="420410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6C9D83-C023-458F-ADC1-DF018E68690E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46083" name="Rectangle 34"/>
          <p:cNvSpPr>
            <a:spLocks noGrp="1" noChangeArrowheads="1"/>
          </p:cNvSpPr>
          <p:nvPr>
            <p:ph type="title" idx="4294967295"/>
          </p:nvPr>
        </p:nvSpPr>
        <p:spPr>
          <a:xfrm>
            <a:off x="153988" y="98425"/>
            <a:ext cx="8856662" cy="576263"/>
          </a:xfrm>
          <a:solidFill>
            <a:srgbClr val="FFFFCC"/>
          </a:solidFill>
        </p:spPr>
        <p:txBody>
          <a:bodyPr anchor="t"/>
          <a:lstStyle/>
          <a:p>
            <a:pPr eaLnBrk="1" hangingPunct="1"/>
            <a:r>
              <a:rPr lang="ru-RU" altLang="ru-RU" sz="3000" smtClean="0">
                <a:latin typeface="Arial Narrow" panose="020B0606020202030204" pitchFamily="34" charset="0"/>
              </a:rPr>
              <a:t>Описание входов</a:t>
            </a:r>
            <a:r>
              <a:rPr lang="en-US" altLang="ru-RU" sz="3000" smtClean="0">
                <a:latin typeface="Arial Narrow" panose="020B0606020202030204" pitchFamily="34" charset="0"/>
              </a:rPr>
              <a:t>/</a:t>
            </a:r>
            <a:r>
              <a:rPr lang="ru-RU" altLang="ru-RU" sz="3000" smtClean="0">
                <a:latin typeface="Arial Narrow" panose="020B0606020202030204" pitchFamily="34" charset="0"/>
              </a:rPr>
              <a:t>выходов и других деталей процесса в табличном виде, включаемой в паспорт</a:t>
            </a:r>
            <a:r>
              <a:rPr lang="en-US" altLang="ru-RU" sz="3000" smtClean="0">
                <a:latin typeface="Arial Narrow" panose="020B0606020202030204" pitchFamily="34" charset="0"/>
              </a:rPr>
              <a:t>/</a:t>
            </a:r>
            <a:r>
              <a:rPr lang="ru-RU" altLang="ru-RU" sz="3000" smtClean="0">
                <a:latin typeface="Arial Narrow" panose="020B0606020202030204" pitchFamily="34" charset="0"/>
              </a:rPr>
              <a:t>регламент процесса вместе с его  графической диаграммой</a:t>
            </a:r>
          </a:p>
        </p:txBody>
      </p:sp>
      <p:pic>
        <p:nvPicPr>
          <p:cNvPr id="4608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63688"/>
            <a:ext cx="8261350" cy="500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73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FEB04E-CD08-4D5F-88CE-632EA8D88F15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93663" y="1273175"/>
            <a:ext cx="8893175" cy="535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2913" indent="-4429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57313" indent="-4572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93900" indent="-4572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630488" indent="-4572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67075" indent="-4572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4275" indent="-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1475" indent="-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38675" indent="-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5875" indent="-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2000" b="0"/>
              <a:t>Создание интегрированной (взаимосвязанной) модели деятельности организации:</a:t>
            </a:r>
            <a:r>
              <a:rPr lang="en-US" altLang="ru-RU" sz="2000" b="0"/>
              <a:t> </a:t>
            </a:r>
            <a:r>
              <a:rPr lang="ru-RU" altLang="ru-RU" sz="2000" b="0"/>
              <a:t>Процессы </a:t>
            </a:r>
            <a:r>
              <a:rPr lang="en-US" altLang="ru-RU" sz="2000" b="0"/>
              <a:t>&lt;&gt;</a:t>
            </a:r>
            <a:r>
              <a:rPr lang="ru-RU" altLang="ru-RU" sz="2000" b="0"/>
              <a:t> Оргструктура </a:t>
            </a:r>
            <a:r>
              <a:rPr lang="en-US" altLang="ru-RU" sz="2000" b="0"/>
              <a:t>&lt;&gt;</a:t>
            </a:r>
            <a:r>
              <a:rPr lang="ru-RU" altLang="ru-RU" sz="2000" b="0"/>
              <a:t> Информационные и материальные объекты».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u-RU" altLang="ru-RU" sz="2000" b="0"/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2000" b="0"/>
              <a:t>Автоматизация работ по разработке и актуализации схем процессов, оргструктуры и распределения ответственности.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u-RU" altLang="ru-RU" sz="2000" b="0"/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2000" b="0"/>
              <a:t>Автоматическое формирование на основе модели регламентирующих документов и отчетов (регламентов процессов, положений о подразделениях, должностных инструкций и др.)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u-RU" altLang="ru-RU" sz="2000" b="0"/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2000" b="0"/>
              <a:t>Проведение бизнес-анализа на основе разработанных моделей.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u-RU" altLang="ru-RU" sz="2000" b="0"/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2000" b="0"/>
              <a:t>Хранение моделей на сервере в едино в единой базе данных,  обеспечение многопользовательской работы и распределение прав доступа.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u-RU" altLang="ru-RU" sz="2000" b="0"/>
          </a:p>
          <a:p>
            <a:pPr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2000" b="0"/>
              <a:t>Обеспечение быстрого и массового доступа к просмотру схем процессов, оргструктуры, регламентов и отчетов через веб-браузер.</a:t>
            </a:r>
          </a:p>
        </p:txBody>
      </p:sp>
      <p:sp>
        <p:nvSpPr>
          <p:cNvPr id="48132" name="Text Box 2"/>
          <p:cNvSpPr txBox="1">
            <a:spLocks noChangeArrowheads="1"/>
          </p:cNvSpPr>
          <p:nvPr/>
        </p:nvSpPr>
        <p:spPr bwMode="auto">
          <a:xfrm>
            <a:off x="250825" y="146050"/>
            <a:ext cx="8642350" cy="54292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0">
                <a:solidFill>
                  <a:schemeClr val="tx2"/>
                </a:solidFill>
                <a:latin typeface="Arial Narrow" panose="020B0606020202030204" pitchFamily="34" charset="0"/>
              </a:rPr>
              <a:t>Преимущества специализированного программного средства по описанию бизнес-процессов Бизнес-инженер</a:t>
            </a:r>
          </a:p>
        </p:txBody>
      </p:sp>
    </p:spTree>
    <p:extLst>
      <p:ext uri="{BB962C8B-B14F-4D97-AF65-F5344CB8AC3E}">
        <p14:creationId xmlns:p14="http://schemas.microsoft.com/office/powerpoint/2010/main" val="330807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6831</TotalTime>
  <Words>478</Words>
  <Application>Microsoft Office PowerPoint</Application>
  <PresentationFormat>Экран (4:3)</PresentationFormat>
  <Paragraphs>57</Paragraphs>
  <Slides>11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Times New Roman</vt:lpstr>
      <vt:lpstr>Verdana</vt:lpstr>
      <vt:lpstr>Wingdings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  <vt:lpstr>Описание продуктов и услуг</vt:lpstr>
      <vt:lpstr>Выделение бизнес-процессов верхнего уровня</vt:lpstr>
      <vt:lpstr>Разработка реестра бизнес-процессов</vt:lpstr>
      <vt:lpstr>Описание организационной структуры</vt:lpstr>
      <vt:lpstr>Разработка реестра организационных единиц</vt:lpstr>
      <vt:lpstr>Описание распределения ответственности организационных единиц за бизнес-процессы</vt:lpstr>
      <vt:lpstr>Презентация PowerPoint</vt:lpstr>
      <vt:lpstr>Описание входов/выходов и других деталей процесса в табличном виде, включаемой в паспорт/регламент процесса вместе с его  графической диаграммой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622</cp:revision>
  <dcterms:created xsi:type="dcterms:W3CDTF">2004-06-29T07:45:40Z</dcterms:created>
  <dcterms:modified xsi:type="dcterms:W3CDTF">2023-05-12T09:33:02Z</dcterms:modified>
  <cp:category>Бизнес-моделирование и бизнес-инжиниринг</cp:category>
</cp:coreProperties>
</file>