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8"/>
  </p:notesMasterIdLst>
  <p:handoutMasterIdLst>
    <p:handoutMasterId r:id="rId19"/>
  </p:handoutMasterIdLst>
  <p:sldIdLst>
    <p:sldId id="391" r:id="rId3"/>
    <p:sldId id="477" r:id="rId4"/>
    <p:sldId id="476" r:id="rId5"/>
    <p:sldId id="471" r:id="rId6"/>
    <p:sldId id="478" r:id="rId7"/>
    <p:sldId id="479" r:id="rId8"/>
    <p:sldId id="485" r:id="rId9"/>
    <p:sldId id="466" r:id="rId10"/>
    <p:sldId id="483" r:id="rId11"/>
    <p:sldId id="484" r:id="rId12"/>
    <p:sldId id="482" r:id="rId13"/>
    <p:sldId id="486" r:id="rId14"/>
    <p:sldId id="487" r:id="rId15"/>
    <p:sldId id="480" r:id="rId16"/>
    <p:sldId id="481" r:id="rId17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79" d="100"/>
          <a:sy n="79" d="100"/>
        </p:scale>
        <p:origin x="8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04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9F8FF6B-AAFB-4DAC-BE5D-A00F68DDA30A}" type="slidenum">
              <a:rPr lang="ru-RU" altLang="ru-RU" sz="1200" smtClean="0"/>
              <a:pPr/>
              <a:t>4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2398147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02514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870745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 smtClean="0">
                <a:solidFill>
                  <a:srgbClr val="003399"/>
                </a:solidFill>
              </a:rPr>
              <a:t>Процессно-организационная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бизнес-модель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Проектного института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20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r>
              <a:rPr lang="ru-RU" altLang="ru-RU" sz="2000" b="0" i="1" dirty="0" smtClean="0">
                <a:solidFill>
                  <a:srgbClr val="003399"/>
                </a:solidFill>
              </a:rPr>
              <a:t/>
            </a:r>
            <a:br>
              <a:rPr lang="ru-RU" altLang="ru-RU" sz="2000" b="0" i="1" dirty="0" smtClean="0">
                <a:solidFill>
                  <a:srgbClr val="003399"/>
                </a:solidFill>
              </a:rPr>
            </a:br>
            <a:r>
              <a:rPr lang="en-US" altLang="ru-RU" sz="1800" b="0" i="1" dirty="0" smtClean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 smtClean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3998120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2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Продукты и услуги Проектного института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337750"/>
              </p:ext>
            </p:extLst>
          </p:nvPr>
        </p:nvGraphicFramePr>
        <p:xfrm>
          <a:off x="539552" y="1340768"/>
          <a:ext cx="8064896" cy="4200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7" name="Visio" r:id="rId3" imgW="4730839" imgH="2463736" progId="Visio.Drawing.15">
                  <p:embed/>
                </p:oleObj>
              </mc:Choice>
              <mc:Fallback>
                <p:oleObj name="Visio" r:id="rId3" imgW="4730839" imgH="2463736" progId="Visio.Drawing.15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1340768"/>
                        <a:ext cx="8064896" cy="4200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74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3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Карта процессов верхнего уровня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Проектного института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498601"/>
              </p:ext>
            </p:extLst>
          </p:nvPr>
        </p:nvGraphicFramePr>
        <p:xfrm>
          <a:off x="260144" y="1124744"/>
          <a:ext cx="8588785" cy="5375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2" name="Visio" r:id="rId3" imgW="7264371" imgH="4546854" progId="Visio.Drawing.15">
                  <p:embed/>
                </p:oleObj>
              </mc:Choice>
              <mc:Fallback>
                <p:oleObj name="Visio" r:id="rId3" imgW="7264371" imgH="4546854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0144" y="1124744"/>
                        <a:ext cx="8588785" cy="53754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921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78F245-D157-4C4B-8E4D-398DAC7C9A97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Организационная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структура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верхнего уровня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Проектного института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8358836"/>
              </p:ext>
            </p:extLst>
          </p:nvPr>
        </p:nvGraphicFramePr>
        <p:xfrm>
          <a:off x="179512" y="1772816"/>
          <a:ext cx="8640514" cy="3852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9" name="Visio" r:id="rId4" imgW="7277079" imgH="3244863" progId="Visio.Drawing.15">
                  <p:embed/>
                </p:oleObj>
              </mc:Choice>
              <mc:Fallback>
                <p:oleObj name="Visio" r:id="rId4" imgW="7277079" imgH="3244863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512" y="1772816"/>
                        <a:ext cx="8640514" cy="3852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30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5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процессы 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верхнего уровня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982173"/>
              </p:ext>
            </p:extLst>
          </p:nvPr>
        </p:nvGraphicFramePr>
        <p:xfrm>
          <a:off x="246062" y="1268760"/>
          <a:ext cx="8616950" cy="511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6" name="Bitmap Image" r:id="rId3" imgW="8616960" imgH="5111640" progId="Paint.Picture">
                  <p:embed/>
                </p:oleObj>
              </mc:Choice>
              <mc:Fallback>
                <p:oleObj name="Bitmap Image" r:id="rId3" imgW="8616960" imgH="511164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6062" y="1268760"/>
                        <a:ext cx="8616950" cy="5111750"/>
                      </a:xfrm>
                      <a:prstGeom prst="rect">
                        <a:avLst/>
                      </a:prstGeom>
                      <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441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6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Ключевые показатели процесса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«Разработка проектной документации»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2619019"/>
              </p:ext>
            </p:extLst>
          </p:nvPr>
        </p:nvGraphicFramePr>
        <p:xfrm>
          <a:off x="251520" y="1628800"/>
          <a:ext cx="8504160" cy="4032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" name="Visio" r:id="rId3" imgW="6146780" imgH="2914533" progId="Visio.Drawing.15">
                  <p:embed/>
                </p:oleObj>
              </mc:Choice>
              <mc:Fallback>
                <p:oleObj name="Visio" r:id="rId3" imgW="6146780" imgH="2914533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1628800"/>
                        <a:ext cx="8504160" cy="4032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02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E4DF22-7E22-435A-8D8F-68442D95EDD4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Взаимосвязь процесса «Разработка проектной </a:t>
            </a:r>
            <a:r>
              <a:rPr lang="ru-RU" altLang="ru-RU" sz="2800" b="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документации» с </a:t>
            </a:r>
            <a:r>
              <a:rPr lang="ru-RU" altLang="ru-RU" sz="28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другими процессами</a:t>
            </a:r>
          </a:p>
        </p:txBody>
      </p:sp>
      <p:graphicFrame>
        <p:nvGraphicFramePr>
          <p:cNvPr id="12292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636279"/>
              </p:ext>
            </p:extLst>
          </p:nvPr>
        </p:nvGraphicFramePr>
        <p:xfrm>
          <a:off x="1043608" y="1340768"/>
          <a:ext cx="7240588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Visio" r:id="rId3" imgW="4718132" imgH="3276752" progId="Visio.Drawing.15">
                  <p:embed/>
                </p:oleObj>
              </mc:Choice>
              <mc:Fallback>
                <p:oleObj name="Visio" r:id="rId3" imgW="4718132" imgH="3276752" progId="Visio.Drawing.15">
                  <p:embed/>
                  <p:pic>
                    <p:nvPicPr>
                      <p:cNvPr id="12292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1340768"/>
                        <a:ext cx="7240588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429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8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Диаграмма процесса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«Разработка проектной документации»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831409"/>
              </p:ext>
            </p:extLst>
          </p:nvPr>
        </p:nvGraphicFramePr>
        <p:xfrm>
          <a:off x="293121" y="1772816"/>
          <a:ext cx="8527351" cy="42508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7" name="Visio" r:id="rId3" imgW="8458157" imgH="4216641" progId="Visio.Drawing.15">
                  <p:embed/>
                </p:oleObj>
              </mc:Choice>
              <mc:Fallback>
                <p:oleObj name="Visio" r:id="rId3" imgW="8458157" imgH="4216641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121" y="1772816"/>
                        <a:ext cx="8527351" cy="42508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9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Диаграмма процесса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/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«Разработка рабочих чертежей марки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ПТ»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501709"/>
              </p:ext>
            </p:extLst>
          </p:nvPr>
        </p:nvGraphicFramePr>
        <p:xfrm>
          <a:off x="254000" y="1355725"/>
          <a:ext cx="8636000" cy="493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1" name="Visio" r:id="rId3" imgW="9569518" imgH="5473713" progId="Visio.Drawing.15">
                  <p:embed/>
                </p:oleObj>
              </mc:Choice>
              <mc:Fallback>
                <p:oleObj name="Visio" r:id="rId3" imgW="9569518" imgH="5473713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4000" y="1355725"/>
                        <a:ext cx="8636000" cy="4938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18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10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Диаграмма процесса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/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«Разработка рабочих чертежей марки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ПТ»</a:t>
            </a:r>
            <a:r>
              <a:rPr lang="en-US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/>
            </a:r>
            <a:br>
              <a:rPr lang="en-US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en-US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(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продолжение)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5912630"/>
              </p:ext>
            </p:extLst>
          </p:nvPr>
        </p:nvGraphicFramePr>
        <p:xfrm>
          <a:off x="250825" y="1635125"/>
          <a:ext cx="8742363" cy="474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Visio" r:id="rId3" imgW="8306015" imgH="4502277" progId="Visio.Drawing.15">
                  <p:embed/>
                </p:oleObj>
              </mc:Choice>
              <mc:Fallback>
                <p:oleObj name="Visio" r:id="rId3" imgW="8306015" imgH="4502277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825" y="1635125"/>
                        <a:ext cx="8742363" cy="474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147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11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4499992" y="116632"/>
            <a:ext cx="4536504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Диаграмма процесса</a:t>
            </a:r>
            <a:r>
              <a:rPr lang="ru-RU" altLang="ru-RU" sz="28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altLang="ru-RU" sz="28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«Разработка рабочих чертежей марки </a:t>
            </a:r>
            <a:r>
              <a:rPr lang="ru-RU" altLang="ru-RU" sz="28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ПТ</a:t>
            </a:r>
            <a:r>
              <a:rPr lang="en-US" altLang="ru-RU" sz="28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/ </a:t>
            </a:r>
            <a:r>
              <a:rPr lang="ru-RU" altLang="ru-RU" sz="28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Разработка плана с обвязкой аппаратов и оборудования трубопроводами</a:t>
            </a:r>
            <a:endParaRPr lang="ru-RU" altLang="ru-RU" sz="2800" b="0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4232259"/>
              </p:ext>
            </p:extLst>
          </p:nvPr>
        </p:nvGraphicFramePr>
        <p:xfrm>
          <a:off x="149956" y="159810"/>
          <a:ext cx="6618288" cy="662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8" name="Visio" r:id="rId3" imgW="6618774" imgH="6626647" progId="Visio.Drawing.15">
                  <p:embed/>
                </p:oleObj>
              </mc:Choice>
              <mc:Fallback>
                <p:oleObj name="Visio" r:id="rId3" imgW="6618774" imgH="6626647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9956" y="159810"/>
                        <a:ext cx="6618288" cy="662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850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1E3103-02B1-4434-8DFE-E4618AB85217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graphicFrame>
        <p:nvGraphicFramePr>
          <p:cNvPr id="18436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489525"/>
              </p:ext>
            </p:extLst>
          </p:nvPr>
        </p:nvGraphicFramePr>
        <p:xfrm>
          <a:off x="35496" y="131931"/>
          <a:ext cx="2447950" cy="6645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Visio" r:id="rId3" imgW="2724139" imgH="6870687" progId="Visio.Drawing.15">
                  <p:embed/>
                </p:oleObj>
              </mc:Choice>
              <mc:Fallback>
                <p:oleObj name="Visio" r:id="rId3" imgW="2724139" imgH="6870687" progId="Visio.Drawing.15">
                  <p:embed/>
                  <p:pic>
                    <p:nvPicPr>
                      <p:cNvPr id="18436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31931"/>
                        <a:ext cx="2447950" cy="66454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353286"/>
              </p:ext>
            </p:extLst>
          </p:nvPr>
        </p:nvGraphicFramePr>
        <p:xfrm>
          <a:off x="3108967" y="1907204"/>
          <a:ext cx="3451225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Visio" r:id="rId5" imgW="3016404" imgH="997153" progId="Visio.Drawing.15">
                  <p:embed/>
                </p:oleObj>
              </mc:Choice>
              <mc:Fallback>
                <p:oleObj name="Visio" r:id="rId5" imgW="3016404" imgH="997153" progId="Visio.Drawing.15">
                  <p:embed/>
                  <p:pic>
                    <p:nvPicPr>
                      <p:cNvPr id="18437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8967" y="1907204"/>
                        <a:ext cx="3451225" cy="114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38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56" b="33720"/>
          <a:stretch>
            <a:fillRect/>
          </a:stretch>
        </p:blipFill>
        <p:spPr bwMode="auto">
          <a:xfrm>
            <a:off x="3108967" y="3048617"/>
            <a:ext cx="5488292" cy="3523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123728" y="116632"/>
            <a:ext cx="6912768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6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Функционально-</a:t>
            </a:r>
            <a:r>
              <a:rPr lang="ru-RU" altLang="ru-RU" sz="26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стоимостной анализ </a:t>
            </a:r>
            <a:r>
              <a:rPr lang="ru-RU" altLang="ru-RU" sz="26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(ФСА) </a:t>
            </a:r>
            <a:r>
              <a:rPr lang="ru-RU" altLang="ru-RU" sz="26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процесса</a:t>
            </a:r>
            <a:r>
              <a:rPr lang="ru-RU" altLang="ru-RU" sz="26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altLang="ru-RU" sz="26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altLang="ru-RU" sz="26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«Разработка рабочих чертежей марки </a:t>
            </a:r>
            <a:r>
              <a:rPr lang="ru-RU" altLang="ru-RU" sz="26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ПТ</a:t>
            </a:r>
            <a:r>
              <a:rPr lang="en-US" altLang="ru-RU" sz="26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/ </a:t>
            </a:r>
            <a:r>
              <a:rPr lang="ru-RU" altLang="ru-RU" sz="26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Разработка плана с обвязкой аппаратов и оборудования трубопроводами</a:t>
            </a:r>
            <a:endParaRPr lang="ru-RU" altLang="ru-RU" sz="2600" b="0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67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3D4818-5AB0-4B19-9354-48205E5BBBB9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graphicFrame>
        <p:nvGraphicFramePr>
          <p:cNvPr id="19460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017263"/>
              </p:ext>
            </p:extLst>
          </p:nvPr>
        </p:nvGraphicFramePr>
        <p:xfrm>
          <a:off x="685477" y="1491749"/>
          <a:ext cx="7828161" cy="5080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Bitmap Image" r:id="rId3" imgW="0" imgH="0" progId="Paint.Picture">
                  <p:embed/>
                </p:oleObj>
              </mc:Choice>
              <mc:Fallback>
                <p:oleObj name="Bitmap Image" r:id="rId3" imgW="0" imgH="0" progId="Paint.Picture">
                  <p:embed/>
                  <p:pic>
                    <p:nvPicPr>
                      <p:cNvPr id="1946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477" y="1491749"/>
                        <a:ext cx="7828161" cy="50805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7504" y="116632"/>
            <a:ext cx="8928992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7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Функционально-</a:t>
            </a:r>
            <a:r>
              <a:rPr lang="ru-RU" altLang="ru-RU" sz="27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стоимостной анализ </a:t>
            </a:r>
            <a:r>
              <a:rPr lang="ru-RU" altLang="ru-RU" sz="27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(ФСА) </a:t>
            </a:r>
            <a:r>
              <a:rPr lang="ru-RU" altLang="ru-RU" sz="27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процесса</a:t>
            </a:r>
            <a:r>
              <a:rPr lang="ru-RU" altLang="ru-RU" sz="27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altLang="ru-RU" sz="27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altLang="ru-RU" sz="27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«Разработка рабочих чертежей марки </a:t>
            </a:r>
            <a:r>
              <a:rPr lang="ru-RU" altLang="ru-RU" sz="27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ПТ</a:t>
            </a:r>
            <a:r>
              <a:rPr lang="en-US" altLang="ru-RU" sz="27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/ </a:t>
            </a:r>
            <a:r>
              <a:rPr lang="ru-RU" altLang="ru-RU" sz="27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Разработка плана с обвязкой аппаратов и оборудования трубопроводами</a:t>
            </a:r>
            <a:endParaRPr lang="ru-RU" altLang="ru-RU" sz="2700" b="0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91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14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Диаграмма процесса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/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«Разработка рабочих чертежей марки ТХ»</a:t>
            </a:r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749605" cy="498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1556792"/>
            <a:ext cx="31606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Владелец процесса: Главный инженер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938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15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3887863" y="44624"/>
            <a:ext cx="5256137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Диаграмма процесса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/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«Разработка рабочих чертежей марки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ТХ</a:t>
            </a:r>
            <a:r>
              <a:rPr lang="en-US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 /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Разработка 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технологической схемы»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7" y="44624"/>
            <a:ext cx="3819541" cy="676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11760" y="4005064"/>
            <a:ext cx="1792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Владелец процесса:</a:t>
            </a:r>
            <a:br>
              <a:rPr lang="ru-RU" dirty="0" smtClean="0"/>
            </a:br>
            <a:r>
              <a:rPr lang="ru-RU" dirty="0" smtClean="0"/>
              <a:t>Главный специалист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326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9247</TotalTime>
  <Words>230</Words>
  <Application>Microsoft Office PowerPoint</Application>
  <PresentationFormat>Экран (4:3)</PresentationFormat>
  <Paragraphs>38</Paragraphs>
  <Slides>15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Arial Narrow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Bitmap 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656</cp:revision>
  <dcterms:created xsi:type="dcterms:W3CDTF">2004-06-29T07:45:40Z</dcterms:created>
  <dcterms:modified xsi:type="dcterms:W3CDTF">2023-12-18T15:55:08Z</dcterms:modified>
  <cp:category>Бизнес-моделирование и бизнес-инжиниринг</cp:category>
</cp:coreProperties>
</file>