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3"/>
  </p:notesMasterIdLst>
  <p:handoutMasterIdLst>
    <p:handoutMasterId r:id="rId14"/>
  </p:handoutMasterIdLst>
  <p:sldIdLst>
    <p:sldId id="391" r:id="rId3"/>
    <p:sldId id="465" r:id="rId4"/>
    <p:sldId id="466" r:id="rId5"/>
    <p:sldId id="467" r:id="rId6"/>
    <p:sldId id="470" r:id="rId7"/>
    <p:sldId id="468" r:id="rId8"/>
    <p:sldId id="469" r:id="rId9"/>
    <p:sldId id="1313" r:id="rId10"/>
    <p:sldId id="1310" r:id="rId11"/>
    <p:sldId id="471" r:id="rId12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441" autoAdjust="0"/>
    <p:restoredTop sz="94660" autoAdjust="0"/>
  </p:normalViewPr>
  <p:slideViewPr>
    <p:cSldViewPr>
      <p:cViewPr varScale="1">
        <p:scale>
          <a:sx n="78" d="100"/>
          <a:sy n="78" d="100"/>
        </p:scale>
        <p:origin x="876" y="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1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2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>
                <a:solidFill>
                  <a:srgbClr val="003399"/>
                </a:solidFill>
              </a:rPr>
              <a:t>Процессно-организационная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бизнес-модель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 err="1">
                <a:solidFill>
                  <a:srgbClr val="003399"/>
                </a:solidFill>
              </a:rPr>
              <a:t>Нефтетранспортной</a:t>
            </a:r>
            <a:r>
              <a:rPr lang="ru-RU" altLang="ru-RU" sz="3200" b="0" dirty="0">
                <a:solidFill>
                  <a:srgbClr val="003399"/>
                </a:solidFill>
              </a:rPr>
              <a:t> компании</a:t>
            </a: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br>
              <a:rPr lang="ru-RU" altLang="ru-RU" sz="2000" b="0" i="1" dirty="0">
                <a:solidFill>
                  <a:srgbClr val="003399"/>
                </a:solidFill>
              </a:rPr>
            </a:br>
            <a:r>
              <a:rPr lang="en-US" altLang="ru-RU" sz="1800" b="0" i="1" dirty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920579" name="Rectangle 3"/>
          <p:cNvSpPr>
            <a:spLocks noChangeArrowheads="1"/>
          </p:cNvSpPr>
          <p:nvPr/>
        </p:nvSpPr>
        <p:spPr bwMode="auto">
          <a:xfrm>
            <a:off x="0" y="1577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Карта бизнес-процессов верхнего уровня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4772242"/>
              </p:ext>
            </p:extLst>
          </p:nvPr>
        </p:nvGraphicFramePr>
        <p:xfrm>
          <a:off x="254954" y="908720"/>
          <a:ext cx="8709534" cy="554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8" name="Visio" r:id="rId3" imgW="6902389" imgH="4394264" progId="Visio.Drawing.15">
                  <p:embed/>
                </p:oleObj>
              </mc:Choice>
              <mc:Fallback>
                <p:oleObj name="Visio" r:id="rId3" imgW="6902389" imgH="4394264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4954" y="908720"/>
                        <a:ext cx="8709534" cy="55446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9926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35D997-A75B-427A-A80A-2479199FCCCF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931843" name="Rectangle 3"/>
          <p:cNvSpPr>
            <a:spLocks noChangeArrowheads="1"/>
          </p:cNvSpPr>
          <p:nvPr/>
        </p:nvSpPr>
        <p:spPr bwMode="auto">
          <a:xfrm>
            <a:off x="0" y="1577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3184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Организационная структура верхнего уровня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227285"/>
              </p:ext>
            </p:extLst>
          </p:nvPr>
        </p:nvGraphicFramePr>
        <p:xfrm>
          <a:off x="251520" y="1268760"/>
          <a:ext cx="8653541" cy="4550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Visio" r:id="rId3" imgW="7004046" imgH="3683089" progId="Visio.Drawing.15">
                  <p:embed/>
                </p:oleObj>
              </mc:Choice>
              <mc:Fallback>
                <p:oleObj name="Visio" r:id="rId3" imgW="7004046" imgH="3683089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1268760"/>
                        <a:ext cx="8653541" cy="45503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2611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2E779-C384-4FDF-82AA-BDE1459E8E78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932866" name="Rectangle 2"/>
          <p:cNvSpPr>
            <a:spLocks noChangeArrowheads="1"/>
          </p:cNvSpPr>
          <p:nvPr/>
        </p:nvSpPr>
        <p:spPr bwMode="auto">
          <a:xfrm>
            <a:off x="0" y="1577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32869" name="Rectangle 5"/>
          <p:cNvSpPr>
            <a:spLocks noChangeArrowheads="1"/>
          </p:cNvSpPr>
          <p:nvPr/>
        </p:nvSpPr>
        <p:spPr bwMode="auto">
          <a:xfrm>
            <a:off x="122238" y="14446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>
                <a:latin typeface="Arial" panose="020B0604020202020204" pitchFamily="34" charset="0"/>
              </a:rPr>
              <a:t>Матрица распределения ответственности</a:t>
            </a:r>
            <a:endParaRPr lang="ru-RU" altLang="ru-RU" sz="1600" b="0">
              <a:latin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0516626"/>
              </p:ext>
            </p:extLst>
          </p:nvPr>
        </p:nvGraphicFramePr>
        <p:xfrm>
          <a:off x="330200" y="980728"/>
          <a:ext cx="8477250" cy="546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Bitmap Image" r:id="rId3" imgW="8477280" imgH="5467320" progId="Paint.Picture">
                  <p:embed/>
                </p:oleObj>
              </mc:Choice>
              <mc:Fallback>
                <p:oleObj name="Bitmap Image" r:id="rId3" imgW="8477280" imgH="546732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0200" y="980728"/>
                        <a:ext cx="8477250" cy="5467350"/>
                      </a:xfrm>
                      <a:prstGeom prst="rect">
                        <a:avLst/>
                      </a:prstGeom>
                      <a:ln w="1905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9909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640E2-78B5-4A24-800A-24E2276233D5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933890" name="Rectangle 2"/>
          <p:cNvSpPr>
            <a:spLocks noChangeArrowheads="1"/>
          </p:cNvSpPr>
          <p:nvPr/>
        </p:nvSpPr>
        <p:spPr bwMode="auto">
          <a:xfrm>
            <a:off x="0" y="1577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33893" name="Rectangle 5"/>
          <p:cNvSpPr>
            <a:spLocks noChangeArrowheads="1"/>
          </p:cNvSpPr>
          <p:nvPr/>
        </p:nvSpPr>
        <p:spPr bwMode="auto">
          <a:xfrm>
            <a:off x="122238" y="14446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Ключевые показатели бизнес-процесса</a:t>
            </a:r>
            <a:br>
              <a:rPr lang="ru-RU" altLang="ru-RU" sz="2800" b="0" dirty="0">
                <a:latin typeface="Arial" panose="020B0604020202020204" pitchFamily="34" charset="0"/>
              </a:rPr>
            </a:br>
            <a:r>
              <a:rPr lang="ru-RU" altLang="ru-RU" sz="2800" b="0" dirty="0">
                <a:latin typeface="Arial" panose="020B0604020202020204" pitchFamily="34" charset="0"/>
              </a:rPr>
              <a:t>«Отпуск нефти и нефтепродуктов на железнодорожный транспорт»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8813154"/>
              </p:ext>
            </p:extLst>
          </p:nvPr>
        </p:nvGraphicFramePr>
        <p:xfrm>
          <a:off x="899592" y="1577975"/>
          <a:ext cx="7348057" cy="4873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Visio" r:id="rId3" imgW="6146829" imgH="4076738" progId="Visio.Drawing.15">
                  <p:embed/>
                </p:oleObj>
              </mc:Choice>
              <mc:Fallback>
                <p:oleObj name="Visio" r:id="rId3" imgW="6146829" imgH="4076738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9592" y="1577975"/>
                        <a:ext cx="7348057" cy="48734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1195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640E2-78B5-4A24-800A-24E2276233D5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933890" name="Rectangle 2"/>
          <p:cNvSpPr>
            <a:spLocks noChangeArrowheads="1"/>
          </p:cNvSpPr>
          <p:nvPr/>
        </p:nvSpPr>
        <p:spPr bwMode="auto">
          <a:xfrm>
            <a:off x="0" y="1577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33893" name="Rectangle 5"/>
          <p:cNvSpPr>
            <a:spLocks noChangeArrowheads="1"/>
          </p:cNvSpPr>
          <p:nvPr/>
        </p:nvSpPr>
        <p:spPr bwMode="auto">
          <a:xfrm>
            <a:off x="122238" y="14446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Схема бизнес-процесса</a:t>
            </a:r>
            <a:br>
              <a:rPr lang="ru-RU" altLang="ru-RU" sz="2800" b="0" dirty="0">
                <a:latin typeface="Arial" panose="020B0604020202020204" pitchFamily="34" charset="0"/>
              </a:rPr>
            </a:br>
            <a:r>
              <a:rPr lang="ru-RU" altLang="ru-RU" sz="2800" b="0" dirty="0">
                <a:latin typeface="Arial" panose="020B0604020202020204" pitchFamily="34" charset="0"/>
              </a:rPr>
              <a:t>«Отпуск нефти и нефтепродуктов на железнодорожный транспорт»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894135E9-1008-4913-B2CF-C158D0BAB0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0247294"/>
              </p:ext>
            </p:extLst>
          </p:nvPr>
        </p:nvGraphicFramePr>
        <p:xfrm>
          <a:off x="336967" y="2845668"/>
          <a:ext cx="8470065" cy="18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Visio" r:id="rId3" imgW="6483397" imgH="1378115" progId="Visio.Drawing.15">
                  <p:embed/>
                </p:oleObj>
              </mc:Choice>
              <mc:Fallback>
                <p:oleObj name="Visio" r:id="rId3" imgW="6483397" imgH="1378115" progId="Visio.Drawing.15">
                  <p:embed/>
                  <p:pic>
                    <p:nvPicPr>
                      <p:cNvPr id="9" name="Объект 8">
                        <a:extLst>
                          <a:ext uri="{FF2B5EF4-FFF2-40B4-BE49-F238E27FC236}">
                            <a16:creationId xmlns:a16="http://schemas.microsoft.com/office/drawing/2014/main" id="{B861A345-FE82-4905-8FD6-27B30D8006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6967" y="2845668"/>
                        <a:ext cx="8470065" cy="180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0343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0C50B-B7B3-4A15-BB8B-7F64DE00F729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934914" name="Rectangle 2"/>
          <p:cNvSpPr>
            <a:spLocks noChangeArrowheads="1"/>
          </p:cNvSpPr>
          <p:nvPr/>
        </p:nvSpPr>
        <p:spPr bwMode="auto">
          <a:xfrm>
            <a:off x="0" y="1577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2239" y="144463"/>
            <a:ext cx="4881810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Схема бизнес-процесса</a:t>
            </a:r>
            <a:br>
              <a:rPr lang="ru-RU" altLang="ru-RU" sz="2800" b="0" dirty="0">
                <a:latin typeface="Arial" panose="020B0604020202020204" pitchFamily="34" charset="0"/>
              </a:rPr>
            </a:br>
            <a:r>
              <a:rPr lang="ru-RU" altLang="ru-RU" sz="2800" b="0" dirty="0">
                <a:latin typeface="Arial" panose="020B0604020202020204" pitchFamily="34" charset="0"/>
              </a:rPr>
              <a:t>«Подача состава на наливную станцию»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B9FC216F-6A67-4791-B5D6-49DCAA6A08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7567938"/>
              </p:ext>
            </p:extLst>
          </p:nvPr>
        </p:nvGraphicFramePr>
        <p:xfrm>
          <a:off x="4788024" y="144463"/>
          <a:ext cx="4464496" cy="616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Visio" r:id="rId3" imgW="3156183" imgH="4356202" progId="Visio.Drawing.15">
                  <p:embed/>
                </p:oleObj>
              </mc:Choice>
              <mc:Fallback>
                <p:oleObj name="Visio" r:id="rId3" imgW="3156183" imgH="4356202" progId="Visio.Drawing.15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54043D30-C0D4-425F-80D3-1ED97A36AE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88024" y="144463"/>
                        <a:ext cx="4464496" cy="6162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9017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9DEFBB9-5C3A-4DDC-ABF0-4101B48E0B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FC244D-3091-4A89-B71A-6E2C70E7982D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4BAA1F17-0F50-4FD1-BB0E-3AEB30458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8" y="144463"/>
            <a:ext cx="8698233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Матрица ответственности процесса</a:t>
            </a:r>
            <a:br>
              <a:rPr lang="ru-RU" altLang="ru-RU" sz="2800" b="0" dirty="0">
                <a:latin typeface="Arial" panose="020B0604020202020204" pitchFamily="34" charset="0"/>
              </a:rPr>
            </a:br>
            <a:r>
              <a:rPr lang="ru-RU" altLang="ru-RU" sz="2800" b="0" dirty="0">
                <a:latin typeface="Arial" panose="020B0604020202020204" pitchFamily="34" charset="0"/>
              </a:rPr>
              <a:t>«Подача состава на наливную станцию»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930225-66F1-4B85-B829-C64E23125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16" y="1412776"/>
            <a:ext cx="8424066" cy="494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24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9DEFBB9-5C3A-4DDC-ABF0-4101B48E0B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FC244D-3091-4A89-B71A-6E2C70E7982D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4BAA1F17-0F50-4FD1-BB0E-3AEB30458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8" y="144463"/>
            <a:ext cx="8698233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Табличное описание действий в регламенте процесса «Подача состава на наливную станцию»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C887059-1570-452F-9679-9E0F8D873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11" y="1196752"/>
            <a:ext cx="8559260" cy="525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44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0C50B-B7B3-4A15-BB8B-7F64DE00F729}" type="slidenum">
              <a:rPr lang="ru-RU" altLang="ru-RU"/>
              <a:pPr/>
              <a:t>10</a:t>
            </a:fld>
            <a:endParaRPr lang="ru-RU" altLang="ru-RU"/>
          </a:p>
        </p:txBody>
      </p:sp>
      <p:sp>
        <p:nvSpPr>
          <p:cNvPr id="934914" name="Rectangle 2"/>
          <p:cNvSpPr>
            <a:spLocks noChangeArrowheads="1"/>
          </p:cNvSpPr>
          <p:nvPr/>
        </p:nvSpPr>
        <p:spPr bwMode="auto">
          <a:xfrm>
            <a:off x="0" y="1577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79512" y="116632"/>
            <a:ext cx="8770241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Схема бизнес-процесса</a:t>
            </a:r>
            <a:br>
              <a:rPr lang="ru-RU" altLang="ru-RU" sz="2800" b="0" dirty="0">
                <a:latin typeface="Arial" panose="020B0604020202020204" pitchFamily="34" charset="0"/>
              </a:rPr>
            </a:br>
            <a:r>
              <a:rPr lang="ru-RU" altLang="ru-RU" sz="2800" b="0" dirty="0">
                <a:latin typeface="Arial" panose="020B0604020202020204" pitchFamily="34" charset="0"/>
              </a:rPr>
              <a:t>«Контроль качества нефти»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178396"/>
              </p:ext>
            </p:extLst>
          </p:nvPr>
        </p:nvGraphicFramePr>
        <p:xfrm>
          <a:off x="3779912" y="1577975"/>
          <a:ext cx="2472773" cy="434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Visio" r:id="rId3" imgW="1771701" imgH="3111379" progId="Visio.Drawing.15">
                  <p:embed/>
                </p:oleObj>
              </mc:Choice>
              <mc:Fallback>
                <p:oleObj name="Visio" r:id="rId3" imgW="1771701" imgH="3111379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79912" y="1577975"/>
                        <a:ext cx="2472773" cy="434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2941219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6996</TotalTime>
  <Words>152</Words>
  <Application>Microsoft Office PowerPoint</Application>
  <PresentationFormat>Экран (4:3)</PresentationFormat>
  <Paragraphs>25</Paragraphs>
  <Slides>10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Times New Roman</vt:lpstr>
      <vt:lpstr>Verdana</vt:lpstr>
      <vt:lpstr>Оформление по умолчанию</vt:lpstr>
      <vt:lpstr>1_Оформление по умолчанию</vt:lpstr>
      <vt:lpstr>Visio</vt:lpstr>
      <vt:lpstr>Bitmap Image</vt:lpstr>
      <vt:lpstr>Документ Microsoft 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</cp:lastModifiedBy>
  <cp:revision>652</cp:revision>
  <dcterms:created xsi:type="dcterms:W3CDTF">2004-06-29T07:45:40Z</dcterms:created>
  <dcterms:modified xsi:type="dcterms:W3CDTF">2024-10-06T09:25:36Z</dcterms:modified>
  <cp:category>Бизнес-моделирование и бизнес-инжиниринг</cp:category>
</cp:coreProperties>
</file>