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1"/>
  </p:notesMasterIdLst>
  <p:handoutMasterIdLst>
    <p:handoutMasterId r:id="rId12"/>
  </p:handoutMasterIdLst>
  <p:sldIdLst>
    <p:sldId id="391" r:id="rId3"/>
    <p:sldId id="466" r:id="rId4"/>
    <p:sldId id="470" r:id="rId5"/>
    <p:sldId id="471" r:id="rId6"/>
    <p:sldId id="472" r:id="rId7"/>
    <p:sldId id="473" r:id="rId8"/>
    <p:sldId id="474" r:id="rId9"/>
    <p:sldId id="475" r:id="rId10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09F9E5-853C-46CB-9143-21053865988B}" type="slidenum">
              <a:rPr lang="ru-RU" altLang="ru-RU" sz="1200" smtClean="0"/>
              <a:pPr/>
              <a:t>3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220893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F8FF6B-AAFB-4DAC-BE5D-A00F68DDA30A}" type="slidenum">
              <a:rPr lang="ru-RU" altLang="ru-RU" sz="1200" smtClean="0"/>
              <a:pPr/>
              <a:t>4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2398147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821C0B2-F880-46FB-8958-2E91DA84456B}" type="slidenum">
              <a:rPr lang="ru-RU" altLang="ru-RU" sz="1200" smtClean="0"/>
              <a:pPr/>
              <a:t>5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063811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1ABFAE1-DC45-4C24-AF06-1993828C10C7}" type="slidenum">
              <a:rPr lang="ru-RU" altLang="ru-RU" sz="1200" smtClean="0"/>
              <a:pPr/>
              <a:t>6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387805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279C8A1-160A-4D77-9440-39A2E6C06885}" type="slidenum">
              <a:rPr lang="ru-RU" altLang="ru-RU" sz="1200" smtClean="0"/>
              <a:pPr/>
              <a:t>7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829583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D88AC8C-8400-48C0-9037-30D6F1F48872}" type="slidenum">
              <a:rPr lang="ru-RU" altLang="ru-RU" sz="1200" smtClean="0"/>
              <a:pPr/>
              <a:t>8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809736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02514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870745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Производственной компании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(производство трубопроводной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арматуры)</a:t>
            </a: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3998120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бизнес-процессы верхнего уровня</a:t>
            </a:r>
          </a:p>
        </p:txBody>
      </p:sp>
      <p:pic>
        <p:nvPicPr>
          <p:cNvPr id="922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84313"/>
            <a:ext cx="8567738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7152B8-B027-437E-B3DC-432B0641A4AF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Карта бизнес-процессов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предприятия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/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верхнего уровня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519534"/>
              </p:ext>
            </p:extLst>
          </p:nvPr>
        </p:nvGraphicFramePr>
        <p:xfrm>
          <a:off x="318227" y="1196752"/>
          <a:ext cx="8507545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Visio" r:id="rId4" imgW="5804079" imgH="3537014" progId="Visio.Drawing.15">
                  <p:embed/>
                </p:oleObj>
              </mc:Choice>
              <mc:Fallback>
                <p:oleObj name="Visio" r:id="rId4" imgW="5804079" imgH="3537014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8227" y="1196752"/>
                        <a:ext cx="8507545" cy="5184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716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78F245-D157-4C4B-8E4D-398DAC7C9A97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>
                <a:solidFill>
                  <a:schemeClr val="tx2"/>
                </a:solidFill>
                <a:cs typeface="Arial" panose="020B0604020202020204" pitchFamily="34" charset="0"/>
              </a:rPr>
              <a:t>Организационная структура компании</a:t>
            </a:r>
            <a:br>
              <a:rPr lang="ru-RU" altLang="ru-RU" sz="2800" b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>
                <a:solidFill>
                  <a:schemeClr val="tx2"/>
                </a:solidFill>
                <a:cs typeface="Arial" panose="020B0604020202020204" pitchFamily="34" charset="0"/>
              </a:rPr>
              <a:t>верхнего уровня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040588"/>
              </p:ext>
            </p:extLst>
          </p:nvPr>
        </p:nvGraphicFramePr>
        <p:xfrm>
          <a:off x="398463" y="1662113"/>
          <a:ext cx="8528050" cy="411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Visio" r:id="rId4" imgW="6508811" imgH="3136849" progId="Visio.Drawing.15">
                  <p:embed/>
                </p:oleObj>
              </mc:Choice>
              <mc:Fallback>
                <p:oleObj name="Visio" r:id="rId4" imgW="6508811" imgH="3136849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8463" y="1662113"/>
                        <a:ext cx="8528050" cy="4110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30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11E04B-750C-418C-A1A8-432AF1245BF8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pic>
        <p:nvPicPr>
          <p:cNvPr id="819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76" y="1124744"/>
            <a:ext cx="7783847" cy="544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(</a:t>
            </a:r>
            <a:r>
              <a:rPr lang="en-US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RACI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)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за</a:t>
            </a:r>
            <a:r>
              <a:rPr lang="en-US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бизнес-процессы верхнего уровня 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56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E5D097-ABC8-4280-BC10-108425C531EA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10243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445094"/>
              </p:ext>
            </p:extLst>
          </p:nvPr>
        </p:nvGraphicFramePr>
        <p:xfrm>
          <a:off x="258762" y="1797844"/>
          <a:ext cx="8626475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Visio" r:id="rId4" imgW="7454979" imgH="3111475" progId="Visio.Drawing.15">
                  <p:embed/>
                </p:oleObj>
              </mc:Choice>
              <mc:Fallback>
                <p:oleObj name="Visio" r:id="rId4" imgW="7454979" imgH="3111475" progId="Visio.Drawing.15">
                  <p:embed/>
                  <p:pic>
                    <p:nvPicPr>
                      <p:cNvPr id="10243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2" y="1797844"/>
                        <a:ext cx="8626475" cy="360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Диаграмма бизнес-процесса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«Производство продукции»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47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AFAEC3-3BEE-410E-9828-149FFA8D1826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12291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791347"/>
              </p:ext>
            </p:extLst>
          </p:nvPr>
        </p:nvGraphicFramePr>
        <p:xfrm>
          <a:off x="284162" y="1404319"/>
          <a:ext cx="8575675" cy="442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Visio" r:id="rId4" imgW="6737540" imgH="3473577" progId="Visio.Drawing.15">
                  <p:embed/>
                </p:oleObj>
              </mc:Choice>
              <mc:Fallback>
                <p:oleObj name="Visio" r:id="rId4" imgW="6737540" imgH="3473577" progId="Visio.Drawing.15">
                  <p:embed/>
                  <p:pic>
                    <p:nvPicPr>
                      <p:cNvPr id="12291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2" y="1404319"/>
                        <a:ext cx="8575675" cy="442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Диаграмма бизнес-процесса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«Продажа продукции»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60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BC4693-1DF3-4FDE-9759-C8BB1DDFBFB4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14339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814124"/>
              </p:ext>
            </p:extLst>
          </p:nvPr>
        </p:nvGraphicFramePr>
        <p:xfrm>
          <a:off x="1659515" y="1196752"/>
          <a:ext cx="5824969" cy="5303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Visio" r:id="rId4" imgW="5473693" imgH="4984737" progId="Visio.Drawing.15">
                  <p:embed/>
                </p:oleObj>
              </mc:Choice>
              <mc:Fallback>
                <p:oleObj name="Visio" r:id="rId4" imgW="5473693" imgH="4984737" progId="Visio.Drawing.15">
                  <p:embed/>
                  <p:pic>
                    <p:nvPicPr>
                      <p:cNvPr id="14339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9515" y="1196752"/>
                        <a:ext cx="5824969" cy="53034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Диаграмма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бизнес-процесса «Продажа продукции</a:t>
            </a:r>
            <a:r>
              <a:rPr lang="en-US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 /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Оформление сделки и размещение заказа»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70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6849</TotalTime>
  <Words>117</Words>
  <Application>Microsoft Office PowerPoint</Application>
  <PresentationFormat>Экран (4:3)</PresentationFormat>
  <Paragraphs>27</Paragraphs>
  <Slides>8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626</cp:revision>
  <dcterms:created xsi:type="dcterms:W3CDTF">2004-06-29T07:45:40Z</dcterms:created>
  <dcterms:modified xsi:type="dcterms:W3CDTF">2023-02-25T15:13:42Z</dcterms:modified>
  <cp:category>Бизнес-моделирование и бизнес-инжиниринг</cp:category>
</cp:coreProperties>
</file>