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6"/>
  </p:notesMasterIdLst>
  <p:handoutMasterIdLst>
    <p:handoutMasterId r:id="rId17"/>
  </p:handoutMasterIdLst>
  <p:sldIdLst>
    <p:sldId id="391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  <p:sldId id="476" r:id="rId14"/>
    <p:sldId id="477" r:id="rId15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82" d="100"/>
          <a:sy n="82" d="100"/>
        </p:scale>
        <p:origin x="824" y="-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2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koval\appdata\local\temp\d46e4779-c5df-4d76-81bd-7f5e1d60f95d.wmf" TargetMode="External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koval\appdata\local\temp\f68e7f01-c568-43a2-a570-b2a9f0dc313d.wmf" TargetMode="External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koval\appdata\local\temp\4bfa7132-92bf-49b1-976a-746e0abd4234.wmf" TargetMode="External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>
                <a:solidFill>
                  <a:srgbClr val="003399"/>
                </a:solidFill>
              </a:rPr>
              <a:t>Машиностроительного предприятия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(производство двигателей и насосов)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Карта бизнес-процессов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30E87886-46D8-4608-84EE-233859DA16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25893"/>
              </p:ext>
            </p:extLst>
          </p:nvPr>
        </p:nvGraphicFramePr>
        <p:xfrm>
          <a:off x="308842" y="1196752"/>
          <a:ext cx="8526315" cy="511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Visio" r:id="rId3" imgW="6724832" imgH="4032161" progId="Visio.Drawing.15">
                  <p:embed/>
                </p:oleObj>
              </mc:Choice>
              <mc:Fallback>
                <p:oleObj name="Visio" r:id="rId3" imgW="6724832" imgH="403216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8842" y="1196752"/>
                        <a:ext cx="8526315" cy="5112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667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Организационная структура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063383"/>
              </p:ext>
            </p:extLst>
          </p:nvPr>
        </p:nvGraphicFramePr>
        <p:xfrm>
          <a:off x="251520" y="2060848"/>
          <a:ext cx="8596652" cy="3008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Visio" r:id="rId3" imgW="6876975" imgH="2406815" progId="Visio.Drawing.15">
                  <p:embed/>
                </p:oleObj>
              </mc:Choice>
              <mc:Fallback>
                <p:oleObj name="Visio" r:id="rId3" imgW="6876975" imgH="2406815" progId="Visio.Drawing.15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2060848"/>
                        <a:ext cx="8596652" cy="3008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84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Матрица распределения ответственности за бизнес-процессы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48" y="1196752"/>
            <a:ext cx="8189553" cy="522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7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Дерево бизнес-процесса «Управление персоналом»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7064E9F-BAD2-414D-9EFB-7E17F91473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022006"/>
              </p:ext>
            </p:extLst>
          </p:nvPr>
        </p:nvGraphicFramePr>
        <p:xfrm>
          <a:off x="697802" y="980728"/>
          <a:ext cx="7748395" cy="5349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Visio" r:id="rId3" imgW="5251489" imgH="3625825" progId="Visio.Drawing.15">
                  <p:embed/>
                </p:oleObj>
              </mc:Choice>
              <mc:Fallback>
                <p:oleObj name="Visio" r:id="rId3" imgW="5251489" imgH="3625825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7802" y="980728"/>
                        <a:ext cx="7748395" cy="53498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29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этапов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«Разработка СМОТ»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288509"/>
              </p:ext>
            </p:extLst>
          </p:nvPr>
        </p:nvGraphicFramePr>
        <p:xfrm>
          <a:off x="406567" y="2708920"/>
          <a:ext cx="8324516" cy="2266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Visio" r:id="rId3" imgW="5480218" imgH="1492301" progId="Visio.Drawing.15">
                  <p:embed/>
                </p:oleObj>
              </mc:Choice>
              <mc:Fallback>
                <p:oleObj name="Visio" r:id="rId3" imgW="5480218" imgH="1492301" progId="Visio.Drawing.15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6567" y="2708920"/>
                        <a:ext cx="8324516" cy="2266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6038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этапов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«Начисление зарплаты»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FE6C5E9-0E22-48C3-81C6-012C19277F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007395"/>
              </p:ext>
            </p:extLst>
          </p:nvPr>
        </p:nvGraphicFramePr>
        <p:xfrm>
          <a:off x="313839" y="1916832"/>
          <a:ext cx="8509972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Visio" r:id="rId3" imgW="5791372" imgH="2597125" progId="Visio.Drawing.15">
                  <p:embed/>
                </p:oleObj>
              </mc:Choice>
              <mc:Fallback>
                <p:oleObj name="Visio" r:id="rId3" imgW="5791372" imgH="2597125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3839" y="1916832"/>
                        <a:ext cx="8509972" cy="381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8725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этапов бизнес-процесса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«Ежемесячное премирование»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632426"/>
              </p:ext>
            </p:extLst>
          </p:nvPr>
        </p:nvGraphicFramePr>
        <p:xfrm>
          <a:off x="539552" y="2636912"/>
          <a:ext cx="8193752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Visio" r:id="rId3" imgW="5968928" imgH="1206665" progId="Visio.Drawing.15">
                  <p:embed/>
                </p:oleObj>
              </mc:Choice>
              <mc:Fallback>
                <p:oleObj name="Visio" r:id="rId3" imgW="5968928" imgH="1206665" progId="Visio.Drawing.15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2636912"/>
                        <a:ext cx="8193752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081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Функционально-стоимостной анализ процесса</a:t>
            </a:r>
            <a:br>
              <a:rPr lang="ru-RU" altLang="ru-RU" sz="2800" b="0" dirty="0">
                <a:latin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</a:rPr>
              <a:t>«Начисление зарплаты»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723128"/>
              </p:ext>
            </p:extLst>
          </p:nvPr>
        </p:nvGraphicFramePr>
        <p:xfrm>
          <a:off x="323528" y="1628800"/>
          <a:ext cx="8538533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Visio" r:id="rId3" imgW="7359847" imgH="3848024" progId="Visio.Drawing.15">
                  <p:embed/>
                </p:oleObj>
              </mc:Choice>
              <mc:Fallback>
                <p:oleObj name="Visio" r:id="rId3" imgW="7359847" imgH="3848024" progId="Visio.Drawing.15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628800"/>
                        <a:ext cx="8538533" cy="4464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926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10</a:t>
            </a:fld>
            <a:endParaRPr lang="ru-RU" altLang="ru-RU"/>
          </a:p>
        </p:txBody>
      </p:sp>
      <p:pic>
        <p:nvPicPr>
          <p:cNvPr id="14" name="Рисунок 13" descr="c:\users\koval\appdata\local\temp\d46e4779-c5df-4d76-81bd-7f5e1d60f95d.wmf"/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25" b="33513"/>
          <a:stretch/>
        </p:blipFill>
        <p:spPr bwMode="auto">
          <a:xfrm>
            <a:off x="342583" y="263454"/>
            <a:ext cx="8458834" cy="630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133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11</a:t>
            </a:fld>
            <a:endParaRPr lang="ru-RU" altLang="ru-RU"/>
          </a:p>
        </p:txBody>
      </p:sp>
      <p:pic>
        <p:nvPicPr>
          <p:cNvPr id="15" name="Рисунок 14" descr="c:\users\koval\appdata\local\temp\f68e7f01-c568-43a2-a570-b2a9f0dc313d.wmf"/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25" b="33513"/>
          <a:stretch/>
        </p:blipFill>
        <p:spPr bwMode="auto">
          <a:xfrm>
            <a:off x="395536" y="188640"/>
            <a:ext cx="8458834" cy="630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9548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3000" b="0" dirty="0">
                <a:latin typeface="Arial Narrow" panose="020B0606020202030204" pitchFamily="34" charset="0"/>
              </a:rPr>
              <a:t>Анализ трудозатрат и эффективности оптимизационных инициатив процесса «Начисление зарплаты»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183825"/>
              </p:ext>
            </p:extLst>
          </p:nvPr>
        </p:nvGraphicFramePr>
        <p:xfrm>
          <a:off x="467544" y="1340768"/>
          <a:ext cx="8363655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Visio" r:id="rId3" imgW="6648590" imgH="4006786" progId="Visio.Drawing.15">
                  <p:embed/>
                </p:oleObj>
              </mc:Choice>
              <mc:Fallback>
                <p:oleObj name="Visio" r:id="rId3" imgW="6648590" imgH="400678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340768"/>
                        <a:ext cx="8363655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0644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13</a:t>
            </a:fld>
            <a:endParaRPr lang="ru-RU" altLang="ru-RU"/>
          </a:p>
        </p:txBody>
      </p:sp>
      <p:pic>
        <p:nvPicPr>
          <p:cNvPr id="6" name="Рисунок 5" descr="c:\users\koval\appdata\local\temp\4bfa7132-92bf-49b1-976a-746e0abd4234.wmf"/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07" b="33125"/>
          <a:stretch/>
        </p:blipFill>
        <p:spPr bwMode="auto">
          <a:xfrm>
            <a:off x="341444" y="116632"/>
            <a:ext cx="8461111" cy="6342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839577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6997</TotalTime>
  <Words>148</Words>
  <Application>Microsoft Office PowerPoint</Application>
  <PresentationFormat>Экран (4:3)</PresentationFormat>
  <Paragraphs>28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646</cp:revision>
  <dcterms:created xsi:type="dcterms:W3CDTF">2004-06-29T07:45:40Z</dcterms:created>
  <dcterms:modified xsi:type="dcterms:W3CDTF">2024-07-12T15:36:12Z</dcterms:modified>
  <cp:category>Бизнес-моделирование и бизнес-инжиниринг</cp:category>
</cp:coreProperties>
</file>