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0"/>
  </p:notesMasterIdLst>
  <p:handoutMasterIdLst>
    <p:handoutMasterId r:id="rId11"/>
  </p:handoutMasterIdLst>
  <p:sldIdLst>
    <p:sldId id="391" r:id="rId3"/>
    <p:sldId id="476" r:id="rId4"/>
    <p:sldId id="471" r:id="rId5"/>
    <p:sldId id="478" r:id="rId6"/>
    <p:sldId id="480" r:id="rId7"/>
    <p:sldId id="481" r:id="rId8"/>
    <p:sldId id="482" r:id="rId9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F8FF6B-AAFB-4DAC-BE5D-A00F68DDA30A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39814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02514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870745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Оператора </a:t>
            </a:r>
            <a:r>
              <a:rPr lang="ru-RU" altLang="ru-RU" sz="3200" b="0" dirty="0">
                <a:solidFill>
                  <a:srgbClr val="003399"/>
                </a:solidFill>
              </a:rPr>
              <a:t>грузовых железнодорожных перевозок</a:t>
            </a: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3998120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Карта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бизнес-процессов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Оператора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грузовых железнодорожных перевозок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229182"/>
              </p:ext>
            </p:extLst>
          </p:nvPr>
        </p:nvGraphicFramePr>
        <p:xfrm>
          <a:off x="218482" y="1340768"/>
          <a:ext cx="8707036" cy="511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2" name="Visio" r:id="rId3" imgW="5645068" imgH="3314814" progId="Visio.Drawing.15">
                  <p:embed/>
                </p:oleObj>
              </mc:Choice>
              <mc:Fallback>
                <p:oleObj name="Visio" r:id="rId3" imgW="5645068" imgH="331481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8482" y="1340768"/>
                        <a:ext cx="8707036" cy="5112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921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78F245-D157-4C4B-8E4D-398DAC7C9A97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Организационная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структура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Оператора грузовых железнодорожных перевозок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195462"/>
              </p:ext>
            </p:extLst>
          </p:nvPr>
        </p:nvGraphicFramePr>
        <p:xfrm>
          <a:off x="467544" y="1844824"/>
          <a:ext cx="8269160" cy="396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9" name="Visio" r:id="rId4" imgW="5276904" imgH="2527516" progId="Visio.Drawing.15">
                  <p:embed/>
                </p:oleObj>
              </mc:Choice>
              <mc:Fallback>
                <p:oleObj name="Visio" r:id="rId4" imgW="5276904" imgH="252751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844824"/>
                        <a:ext cx="8269160" cy="396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3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ответственности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 бизнес-процессы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674443"/>
              </p:ext>
            </p:extLst>
          </p:nvPr>
        </p:nvGraphicFramePr>
        <p:xfrm>
          <a:off x="1148830" y="1124744"/>
          <a:ext cx="6846340" cy="5375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6" name="Bitmap Image" r:id="rId3" imgW="6591240" imgH="5175360" progId="Paint.Picture">
                  <p:embed/>
                </p:oleObj>
              </mc:Choice>
              <mc:Fallback>
                <p:oleObj name="Bitmap Image" r:id="rId3" imgW="6591240" imgH="517536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8830" y="1124744"/>
                        <a:ext cx="6846340" cy="5375498"/>
                      </a:xfrm>
                      <a:prstGeom prst="rect">
                        <a:avLst/>
                      </a:prstGeom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441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Диаграмма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бизнес-процесса верхнего уровня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«Сдача вагонов в аренду»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2086568"/>
            <a:ext cx="31029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Владелец процесса: </a:t>
            </a:r>
            <a:r>
              <a:rPr lang="ru-RU" dirty="0" smtClean="0"/>
              <a:t>Начальник ОАПС</a:t>
            </a: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519496"/>
              </p:ext>
            </p:extLst>
          </p:nvPr>
        </p:nvGraphicFramePr>
        <p:xfrm>
          <a:off x="1331640" y="3140968"/>
          <a:ext cx="6423026" cy="1615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Visio" r:id="rId3" imgW="3987986" imgH="1003325" progId="Visio.Drawing.15">
                  <p:embed/>
                </p:oleObj>
              </mc:Choice>
              <mc:Fallback>
                <p:oleObj name="Visio" r:id="rId3" imgW="3987986" imgH="1003325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3140968"/>
                        <a:ext cx="6423026" cy="16159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93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084168" y="116632"/>
            <a:ext cx="2879874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Диаграмма </a:t>
            </a:r>
            <a:r>
              <a:rPr lang="ru-RU" altLang="ru-RU" sz="30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процесса нижнего уровня</a:t>
            </a:r>
            <a:r>
              <a:rPr lang="en-US" altLang="ru-RU" sz="30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30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«Сдача вагонов</a:t>
            </a:r>
            <a:r>
              <a:rPr lang="ru-RU" altLang="ru-RU" sz="30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30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аренду </a:t>
            </a:r>
            <a:r>
              <a:rPr lang="en-US" altLang="ru-RU" sz="30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 </a:t>
            </a:r>
            <a:r>
              <a:rPr lang="ru-RU" altLang="ru-RU" sz="30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Рассмотрение коммерческих предложений»</a:t>
            </a:r>
            <a:endParaRPr lang="ru-RU" altLang="ru-RU" sz="30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260648"/>
            <a:ext cx="2130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Владелец процесса: </a:t>
            </a:r>
            <a:r>
              <a:rPr lang="ru-RU" dirty="0" smtClean="0"/>
              <a:t>Начальник ОАПС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557955"/>
              </p:ext>
            </p:extLst>
          </p:nvPr>
        </p:nvGraphicFramePr>
        <p:xfrm>
          <a:off x="179512" y="54732"/>
          <a:ext cx="5848976" cy="6549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Visio" r:id="rId3" imgW="4610293" imgH="5162702" progId="Visio.Drawing.15">
                  <p:embed/>
                </p:oleObj>
              </mc:Choice>
              <mc:Fallback>
                <p:oleObj name="Visio" r:id="rId3" imgW="4610293" imgH="516270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54732"/>
                        <a:ext cx="5848976" cy="6549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326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504" y="116632"/>
            <a:ext cx="8856538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Матрица ответственности бизнес-процесса</a:t>
            </a:r>
            <a:br>
              <a:rPr lang="ru-RU" altLang="ru-RU" sz="2800" b="0" dirty="0" smtClean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«Сдача вагонов</a:t>
            </a:r>
            <a:r>
              <a:rPr lang="ru-RU" altLang="ru-RU" sz="2800" b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800" b="0" dirty="0" smtClean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в аренду</a:t>
            </a:r>
            <a:r>
              <a:rPr lang="ru-RU" altLang="ru-RU" sz="2800" b="0" dirty="0" smtClean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»</a:t>
            </a:r>
            <a:endParaRPr lang="ru-RU" altLang="ru-RU" sz="2800" b="0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661185"/>
              </p:ext>
            </p:extLst>
          </p:nvPr>
        </p:nvGraphicFramePr>
        <p:xfrm>
          <a:off x="382873" y="1466552"/>
          <a:ext cx="8305800" cy="513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Bitmap Image" r:id="rId3" imgW="8305920" imgH="5130720" progId="Paint.Picture">
                  <p:embed/>
                </p:oleObj>
              </mc:Choice>
              <mc:Fallback>
                <p:oleObj name="Bitmap Image" r:id="rId3" imgW="8305920" imgH="51307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873" y="1466552"/>
                        <a:ext cx="8305800" cy="513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77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9332</TotalTime>
  <Words>121</Words>
  <Application>Microsoft Office PowerPoint</Application>
  <PresentationFormat>Экран (4:3)</PresentationFormat>
  <Paragraphs>22</Paragraphs>
  <Slides>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Paintbrush 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666</cp:revision>
  <dcterms:created xsi:type="dcterms:W3CDTF">2004-06-29T07:45:40Z</dcterms:created>
  <dcterms:modified xsi:type="dcterms:W3CDTF">2023-04-16T22:33:46Z</dcterms:modified>
  <cp:category>Бизнес-моделирование и бизнес-инжиниринг</cp:category>
</cp:coreProperties>
</file>