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3"/>
  </p:notesMasterIdLst>
  <p:handoutMasterIdLst>
    <p:handoutMasterId r:id="rId14"/>
  </p:handoutMasterIdLst>
  <p:sldIdLst>
    <p:sldId id="391" r:id="rId3"/>
    <p:sldId id="472" r:id="rId4"/>
    <p:sldId id="473" r:id="rId5"/>
    <p:sldId id="474" r:id="rId6"/>
    <p:sldId id="475" r:id="rId7"/>
    <p:sldId id="476" r:id="rId8"/>
    <p:sldId id="463" r:id="rId9"/>
    <p:sldId id="478" r:id="rId10"/>
    <p:sldId id="479" r:id="rId11"/>
    <p:sldId id="477" r:id="rId12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79" d="100"/>
          <a:sy n="79" d="100"/>
        </p:scale>
        <p:origin x="85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644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Стратегическая и процессно-организационная бизнес-модель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Автомобилестроительной компании</a:t>
            </a:r>
            <a:r>
              <a:rPr lang="ru-RU" altLang="ru-RU" sz="3200" b="0" dirty="0" smtClean="0">
                <a:solidFill>
                  <a:srgbClr val="003399"/>
                </a:solidFill>
              </a:rPr>
              <a:t/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endParaRPr lang="ru-RU" altLang="ru-RU" sz="20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r>
              <a:rPr lang="ru-RU" altLang="ru-RU" sz="2000" b="0" i="1" dirty="0" smtClean="0">
                <a:solidFill>
                  <a:srgbClr val="003399"/>
                </a:solidFill>
              </a:rPr>
              <a:t/>
            </a:r>
            <a:br>
              <a:rPr lang="ru-RU" altLang="ru-RU" sz="2000" b="0" i="1" dirty="0" smtClean="0">
                <a:solidFill>
                  <a:srgbClr val="003399"/>
                </a:solidFill>
              </a:rPr>
            </a:br>
            <a:r>
              <a:rPr lang="en-US" altLang="ru-RU" sz="1800" b="0" i="1" dirty="0" smtClean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 smtClean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2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Продукты и услуги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компании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4245400"/>
              </p:ext>
            </p:extLst>
          </p:nvPr>
        </p:nvGraphicFramePr>
        <p:xfrm>
          <a:off x="1115616" y="1988840"/>
          <a:ext cx="6912768" cy="2815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7" name="Visio" r:id="rId3" imgW="3632186" imgH="1479614" progId="Visio.Drawing.15">
                  <p:embed/>
                </p:oleObj>
              </mc:Choice>
              <mc:Fallback>
                <p:oleObj name="Visio" r:id="rId3" imgW="3632186" imgH="1479614" progId="Visio.Drawing.15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5616" y="1988840"/>
                        <a:ext cx="6912768" cy="2815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161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3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Карта бизнес-процессов компании верхнего уровня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0118162"/>
              </p:ext>
            </p:extLst>
          </p:nvPr>
        </p:nvGraphicFramePr>
        <p:xfrm>
          <a:off x="251520" y="908720"/>
          <a:ext cx="8616870" cy="5472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0" name="Visio" r:id="rId3" imgW="5499107" imgH="3492436" progId="Visio.Drawing.15">
                  <p:embed/>
                </p:oleObj>
              </mc:Choice>
              <mc:Fallback>
                <p:oleObj name="Visio" r:id="rId3" imgW="5499107" imgH="3492436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908720"/>
                        <a:ext cx="8616870" cy="54726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875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4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Организационная структура компании верхнего уровня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280755"/>
              </p:ext>
            </p:extLst>
          </p:nvPr>
        </p:nvGraphicFramePr>
        <p:xfrm>
          <a:off x="162272" y="2666300"/>
          <a:ext cx="8784530" cy="1809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1" name="Visio" r:id="rId3" imgW="10547282" imgH="2171929" progId="Visio.Drawing.15">
                  <p:embed/>
                </p:oleObj>
              </mc:Choice>
              <mc:Fallback>
                <p:oleObj name="Visio" r:id="rId3" imgW="10547282" imgH="2171929" progId="Visio.Drawing.15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272" y="2666300"/>
                        <a:ext cx="8784530" cy="18095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515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5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50825" y="118537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бизнес-процессы компании верхнего уровня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425" y="1087402"/>
            <a:ext cx="6905149" cy="5484848"/>
          </a:xfrm>
          <a:prstGeom prst="rect">
            <a:avLst/>
          </a:prstGeom>
          <a:ln>
            <a:solidFill>
              <a:schemeClr val="accent4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9303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6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50825" y="118537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Карта стратегических целей компании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9544557"/>
              </p:ext>
            </p:extLst>
          </p:nvPr>
        </p:nvGraphicFramePr>
        <p:xfrm>
          <a:off x="767077" y="748637"/>
          <a:ext cx="7609845" cy="573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Visio" r:id="rId3" imgW="6007050" imgH="4527652" progId="Visio.Drawing.15">
                  <p:embed/>
                </p:oleObj>
              </mc:Choice>
              <mc:Fallback>
                <p:oleObj name="Visio" r:id="rId3" imgW="6007050" imgH="4527652" progId="Visio.Drawing.15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7077" y="748637"/>
                        <a:ext cx="7609845" cy="5735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18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7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50825" y="118537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Стратегические ключевые показатели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973690"/>
              </p:ext>
            </p:extLst>
          </p:nvPr>
        </p:nvGraphicFramePr>
        <p:xfrm>
          <a:off x="179512" y="1052736"/>
          <a:ext cx="8659751" cy="5184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Visio" r:id="rId3" imgW="9525215" imgH="5702427" progId="Visio.Drawing.15">
                  <p:embed/>
                </p:oleObj>
              </mc:Choice>
              <mc:Fallback>
                <p:oleObj name="Visio" r:id="rId3" imgW="9525215" imgH="5702427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1052736"/>
                        <a:ext cx="8659751" cy="51845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8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50825" y="118537"/>
            <a:ext cx="8713663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0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Распределение ответственности за стратегические ключевые показатели (Финансы, Клиенты и Продукты)</a:t>
            </a:r>
            <a:endParaRPr lang="ru-RU" altLang="ru-RU" sz="3000" b="0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45" y="1196752"/>
            <a:ext cx="7814110" cy="5184576"/>
          </a:xfrm>
          <a:prstGeom prst="rect">
            <a:avLst/>
          </a:prstGeom>
          <a:ln>
            <a:solidFill>
              <a:schemeClr val="accent4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4916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9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43160" y="116632"/>
            <a:ext cx="8857679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ru-RU"/>
            </a:defPPr>
            <a:lvl1pPr algn="ctr" eaLnBrk="1" hangingPunct="1">
              <a:defRPr sz="3000" b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ru-RU" altLang="ru-RU" dirty="0"/>
              <a:t>Распределение ответственности за стратегические </a:t>
            </a:r>
            <a:r>
              <a:rPr lang="ru-RU" altLang="ru-RU" dirty="0" smtClean="0"/>
              <a:t>ключе-вые </a:t>
            </a:r>
            <a:r>
              <a:rPr lang="ru-RU" altLang="ru-RU" dirty="0"/>
              <a:t>показатели (Бизнес-процессы, Поставщики и Закупка)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203" y="1196752"/>
            <a:ext cx="6703591" cy="5309142"/>
          </a:xfrm>
          <a:prstGeom prst="rect">
            <a:avLst/>
          </a:prstGeom>
          <a:ln>
            <a:solidFill>
              <a:schemeClr val="accent4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1483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10</a:t>
            </a:fld>
            <a:endParaRPr lang="ru-RU" altLang="ru-RU" b="0" smtClean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504" y="116632"/>
            <a:ext cx="8928992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ru-RU"/>
            </a:defPPr>
            <a:lvl1pPr algn="ctr" eaLnBrk="1" hangingPunct="1">
              <a:defRPr sz="3000" b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ru-RU" altLang="ru-RU" dirty="0"/>
              <a:t>Распределение ответственности </a:t>
            </a:r>
            <a:r>
              <a:rPr lang="ru-RU" altLang="ru-RU" dirty="0" smtClean="0"/>
              <a:t>за стратегические ключевые </a:t>
            </a:r>
            <a:r>
              <a:rPr lang="ru-RU" altLang="ru-RU" dirty="0"/>
              <a:t>показатели </a:t>
            </a:r>
            <a:r>
              <a:rPr lang="ru-RU" altLang="ru-RU" dirty="0" smtClean="0"/>
              <a:t>(Персонал)</a:t>
            </a:r>
            <a:endParaRPr lang="ru-RU" alt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88" y="1412776"/>
            <a:ext cx="8370623" cy="4680520"/>
          </a:xfrm>
          <a:prstGeom prst="rect">
            <a:avLst/>
          </a:prstGeom>
          <a:ln>
            <a:solidFill>
              <a:schemeClr val="accent4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7724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7057</TotalTime>
  <Words>116</Words>
  <Application>Microsoft Office PowerPoint</Application>
  <PresentationFormat>Экран (4:3)</PresentationFormat>
  <Paragraphs>24</Paragraphs>
  <Slides>10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Narrow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646</cp:revision>
  <dcterms:created xsi:type="dcterms:W3CDTF">2004-06-29T07:45:40Z</dcterms:created>
  <dcterms:modified xsi:type="dcterms:W3CDTF">2023-09-30T10:07:26Z</dcterms:modified>
  <cp:category>Бизнес-моделирование и бизнес-инжиниринг</cp:category>
</cp:coreProperties>
</file>