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7"/>
  </p:notesMasterIdLst>
  <p:sldIdLst>
    <p:sldId id="391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517" autoAdjust="0"/>
  </p:normalViewPr>
  <p:slideViewPr>
    <p:cSldViewPr>
      <p:cViewPr varScale="1">
        <p:scale>
          <a:sx n="72" d="100"/>
          <a:sy n="72" d="100"/>
        </p:scale>
        <p:origin x="104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smtClean="0"/>
            </a:lvl1pPr>
          </a:lstStyle>
          <a:p>
            <a:pPr>
              <a:defRPr/>
            </a:pPr>
            <a:fld id="{095E83AE-1958-40D4-B22D-B5D687C9F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8632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33ED79-E916-44BB-BEBF-3DFD437534CD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71260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CC667E-59F9-4A0F-89FC-61E9EF704C40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717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76783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807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458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927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484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999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23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855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545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78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519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97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3174A-CE1E-454B-B282-416BEA784A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009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AA853-8B26-44F6-9CEC-582DE5F8AC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1915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9DE7-0A31-42CF-B549-3E4A73D73C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379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1138" y="1143000"/>
            <a:ext cx="4284662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28466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FAE1A-2BEF-47F0-B74E-D11BA48E3B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0630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35ABA-6B4F-4FD5-A878-73E028BD72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4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E9BE4-7737-4C86-AF14-180D52EF27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9436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5AA94-2125-4295-9576-C2B44BC67B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122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EC1F0-DA36-4FE9-9D46-280ED3FF24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1120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2A768-1EB9-460C-B2AF-D17814945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237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96907-630B-4E35-9B5B-6478FE5960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3090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0525" y="209550"/>
            <a:ext cx="2192338" cy="6191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8750" y="209550"/>
            <a:ext cx="6429375" cy="6191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ECE84-A9BC-4B4E-BFBD-E84481E65F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128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8750" y="209550"/>
            <a:ext cx="8632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Master Title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138" y="1143000"/>
            <a:ext cx="872172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Subhead</a:t>
            </a:r>
          </a:p>
          <a:p>
            <a:pPr lvl="1"/>
            <a:r>
              <a:rPr lang="ru-RU" altLang="ru-RU" smtClean="0"/>
              <a:t>Bullet</a:t>
            </a:r>
          </a:p>
          <a:p>
            <a:pPr lvl="2"/>
            <a:r>
              <a:rPr lang="ru-RU" altLang="ru-RU" smtClean="0"/>
              <a:t>Indent 1</a:t>
            </a:r>
          </a:p>
          <a:p>
            <a:pPr lvl="3"/>
            <a:r>
              <a:rPr lang="ru-RU" altLang="ru-RU" smtClean="0"/>
              <a:t>Indent 2</a:t>
            </a:r>
          </a:p>
          <a:p>
            <a:pPr lvl="4"/>
            <a:r>
              <a:rPr lang="ru-RU" altLang="ru-RU" smtClean="0"/>
              <a:t>Indent 3  </a:t>
            </a:r>
          </a:p>
        </p:txBody>
      </p:sp>
      <p:sp>
        <p:nvSpPr>
          <p:cNvPr id="2052" name="Line 5"/>
          <p:cNvSpPr>
            <a:spLocks noChangeShapeType="1"/>
          </p:cNvSpPr>
          <p:nvPr/>
        </p:nvSpPr>
        <p:spPr bwMode="auto">
          <a:xfrm>
            <a:off x="228600" y="889000"/>
            <a:ext cx="8562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2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11960" y="6597650"/>
            <a:ext cx="62197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DBC20083-313F-4B10-A2D2-1B6B6826AC4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2pPr>
      <a:lvl3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3pPr>
      <a:lvl4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4pPr>
      <a:lvl5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5pPr>
      <a:lvl6pPr marL="4572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6pPr>
      <a:lvl7pPr marL="9144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7pPr>
      <a:lvl8pPr marL="13716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8pPr>
      <a:lvl9pPr marL="18288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9pPr>
    </p:titleStyle>
    <p:bodyStyle>
      <a:lvl1pPr marL="106363" indent="-106363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SzPct val="100000"/>
        <a:buChar char=" "/>
        <a:defRPr b="1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641350" indent="-342900" algn="l" rtl="0" eaLnBrk="0" fontAlgn="base" hangingPunct="0">
        <a:spcBef>
          <a:spcPct val="50000"/>
        </a:spcBef>
        <a:spcAft>
          <a:spcPct val="0"/>
        </a:spcAft>
        <a:buSzPct val="100000"/>
        <a:buFont typeface="Symbol" panose="05050102010706020507" pitchFamily="18" charset="2"/>
        <a:buChar char="·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384300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25663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849563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412875"/>
            <a:ext cx="7461250" cy="3960813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44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 smtClean="0">
                <a:solidFill>
                  <a:srgbClr val="003399"/>
                </a:solidFill>
                <a:latin typeface="Verdana" panose="020B0604030504040204" pitchFamily="34" charset="0"/>
              </a:rPr>
              <a:t>Слайды семинара</a:t>
            </a:r>
          </a:p>
          <a:p>
            <a:pPr algn="ctr" eaLnBrk="1" hangingPunct="1"/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>«Отраслевой сравнительный анализ (</a:t>
            </a:r>
            <a:r>
              <a:rPr lang="ru-RU" altLang="ru-RU" sz="3200" dirty="0" err="1">
                <a:solidFill>
                  <a:srgbClr val="003399"/>
                </a:solidFill>
                <a:latin typeface="Verdana" panose="020B0604030504040204" pitchFamily="34" charset="0"/>
              </a:rPr>
              <a:t>бенчмаркинг</a:t>
            </a:r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>) финансовых </a:t>
            </a:r>
            <a:r>
              <a:rPr lang="ru-RU" altLang="ru-RU" sz="3200" dirty="0" smtClean="0">
                <a:solidFill>
                  <a:srgbClr val="003399"/>
                </a:solidFill>
                <a:latin typeface="Verdana" panose="020B0604030504040204" pitchFamily="34" charset="0"/>
              </a:rPr>
              <a:t>показателей</a:t>
            </a:r>
            <a:endParaRPr lang="ru-RU" altLang="ru-RU" sz="3200" dirty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B4744C-4AF2-46D5-AA9F-DB2554EFCC54}" type="slidenum">
              <a:rPr lang="ru-RU" altLang="ru-RU" smtClean="0">
                <a:cs typeface="Arial" panose="020B0604020202020204" pitchFamily="34" charset="0"/>
              </a:rPr>
              <a:pPr/>
              <a:t>2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04800" y="190500"/>
            <a:ext cx="8458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>
                <a:cs typeface="Arial" panose="020B0604020202020204" pitchFamily="34" charset="0"/>
              </a:rPr>
              <a:t>Содержание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34950" y="1101725"/>
            <a:ext cx="834707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762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382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383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574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765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337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909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481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053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Организация обследования компании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Экспресс-диагностика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Общий анализ предприятия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Финансовый анализ предприятия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Использование полученных данных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Анализ финансовой деятельности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продаж и оборачиваемость чистых активов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чистых активов и финансовый рычаг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собственного капитала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Коэффициент реинвестирования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Экономический рост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Средневзвешенная стоимость капитала</a:t>
            </a:r>
          </a:p>
          <a:p>
            <a:pPr marL="355600" indent="25400"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Отраслевой сравнительный анализ (</a:t>
            </a:r>
            <a:r>
              <a:rPr lang="ru-RU" altLang="ru-RU" sz="2400" dirty="0" err="1" smtClean="0">
                <a:cs typeface="Arial" panose="020B0604020202020204" pitchFamily="34" charset="0"/>
              </a:rPr>
              <a:t>бенчмаркинг</a:t>
            </a:r>
            <a:r>
              <a:rPr lang="ru-RU" altLang="ru-RU" sz="2400" dirty="0" smtClean="0">
                <a:cs typeface="Arial" panose="020B0604020202020204" pitchFamily="34" charset="0"/>
              </a:rPr>
              <a:t>) </a:t>
            </a:r>
            <a:br>
              <a:rPr lang="ru-RU" altLang="ru-RU" sz="2400" dirty="0" smtClean="0">
                <a:cs typeface="Arial" panose="020B0604020202020204" pitchFamily="34" charset="0"/>
              </a:rPr>
            </a:br>
            <a:r>
              <a:rPr lang="ru-RU" altLang="ru-RU" sz="2400" dirty="0" smtClean="0">
                <a:cs typeface="Arial" panose="020B0604020202020204" pitchFamily="34" charset="0"/>
              </a:rPr>
              <a:t>финансовых показателей компаний ведущих стран</a:t>
            </a:r>
            <a:endParaRPr lang="ru-RU" altLang="ru-RU" sz="2000" dirty="0" smtClean="0">
              <a:cs typeface="Arial" panose="020B0604020202020204" pitchFamily="34" charset="0"/>
            </a:endParaRP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600075" y="5724525"/>
            <a:ext cx="7866063" cy="873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8832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1E79F8-3B0B-4436-B136-7778718EF5FE}" type="slidenum">
              <a:rPr lang="ru-RU" altLang="ru-RU" smtClean="0">
                <a:cs typeface="Arial" panose="020B0604020202020204" pitchFamily="34" charset="0"/>
              </a:rPr>
              <a:pPr/>
              <a:t>3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Анализ структуры баланса 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smtClean="0">
                <a:latin typeface="Arial" panose="020B0604020202020204" pitchFamily="34" charset="0"/>
                <a:cs typeface="Arial" panose="020B0604020202020204" pitchFamily="34" charset="0"/>
              </a:rPr>
              <a:t>АО “Электроинструмент” (Пример) </a:t>
            </a:r>
          </a:p>
        </p:txBody>
      </p:sp>
      <p:grpSp>
        <p:nvGrpSpPr>
          <p:cNvPr id="8197" name="Group 3"/>
          <p:cNvGrpSpPr>
            <a:grpSpLocks/>
          </p:cNvGrpSpPr>
          <p:nvPr/>
        </p:nvGrpSpPr>
        <p:grpSpPr bwMode="auto">
          <a:xfrm>
            <a:off x="498475" y="1336675"/>
            <a:ext cx="8091488" cy="4932363"/>
            <a:chOff x="340" y="842"/>
            <a:chExt cx="5522" cy="3107"/>
          </a:xfrm>
        </p:grpSpPr>
        <p:sp>
          <p:nvSpPr>
            <p:cNvPr id="8198" name="Line 4"/>
            <p:cNvSpPr>
              <a:spLocks noChangeShapeType="1"/>
            </p:cNvSpPr>
            <p:nvPr/>
          </p:nvSpPr>
          <p:spPr bwMode="auto">
            <a:xfrm>
              <a:off x="386" y="864"/>
              <a:ext cx="54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99" name="Rectangle 5"/>
            <p:cNvSpPr>
              <a:spLocks noChangeArrowheads="1"/>
            </p:cNvSpPr>
            <p:nvPr/>
          </p:nvSpPr>
          <p:spPr bwMode="auto">
            <a:xfrm>
              <a:off x="386" y="864"/>
              <a:ext cx="54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00" name="Line 6"/>
            <p:cNvSpPr>
              <a:spLocks noChangeShapeType="1"/>
            </p:cNvSpPr>
            <p:nvPr/>
          </p:nvSpPr>
          <p:spPr bwMode="auto">
            <a:xfrm>
              <a:off x="386" y="945"/>
              <a:ext cx="54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386" y="945"/>
              <a:ext cx="54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02" name="Line 8"/>
            <p:cNvSpPr>
              <a:spLocks noChangeShapeType="1"/>
            </p:cNvSpPr>
            <p:nvPr/>
          </p:nvSpPr>
          <p:spPr bwMode="auto">
            <a:xfrm>
              <a:off x="386" y="1271"/>
              <a:ext cx="54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3" name="Rectangle 9"/>
            <p:cNvSpPr>
              <a:spLocks noChangeArrowheads="1"/>
            </p:cNvSpPr>
            <p:nvPr/>
          </p:nvSpPr>
          <p:spPr bwMode="auto">
            <a:xfrm>
              <a:off x="386" y="1271"/>
              <a:ext cx="54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04" name="Line 10"/>
            <p:cNvSpPr>
              <a:spLocks noChangeShapeType="1"/>
            </p:cNvSpPr>
            <p:nvPr/>
          </p:nvSpPr>
          <p:spPr bwMode="auto">
            <a:xfrm>
              <a:off x="386" y="1705"/>
              <a:ext cx="54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5" name="Rectangle 11"/>
            <p:cNvSpPr>
              <a:spLocks noChangeArrowheads="1"/>
            </p:cNvSpPr>
            <p:nvPr/>
          </p:nvSpPr>
          <p:spPr bwMode="auto">
            <a:xfrm>
              <a:off x="386" y="1705"/>
              <a:ext cx="54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06" name="Line 12"/>
            <p:cNvSpPr>
              <a:spLocks noChangeShapeType="1"/>
            </p:cNvSpPr>
            <p:nvPr/>
          </p:nvSpPr>
          <p:spPr bwMode="auto">
            <a:xfrm>
              <a:off x="386" y="1814"/>
              <a:ext cx="54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7" name="Rectangle 13"/>
            <p:cNvSpPr>
              <a:spLocks noChangeArrowheads="1"/>
            </p:cNvSpPr>
            <p:nvPr/>
          </p:nvSpPr>
          <p:spPr bwMode="auto">
            <a:xfrm>
              <a:off x="386" y="1814"/>
              <a:ext cx="54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08" name="Rectangle 14"/>
            <p:cNvSpPr>
              <a:spLocks noChangeArrowheads="1"/>
            </p:cNvSpPr>
            <p:nvPr/>
          </p:nvSpPr>
          <p:spPr bwMode="auto">
            <a:xfrm>
              <a:off x="2308" y="842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1/4/05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209" name="Rectangle 15"/>
            <p:cNvSpPr>
              <a:spLocks noChangeArrowheads="1"/>
            </p:cNvSpPr>
            <p:nvPr/>
          </p:nvSpPr>
          <p:spPr bwMode="auto">
            <a:xfrm>
              <a:off x="3266" y="842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1/7/05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210" name="Rectangle 16"/>
            <p:cNvSpPr>
              <a:spLocks noChangeArrowheads="1"/>
            </p:cNvSpPr>
            <p:nvPr/>
          </p:nvSpPr>
          <p:spPr bwMode="auto">
            <a:xfrm>
              <a:off x="4197" y="842"/>
              <a:ext cx="36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1/10/05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211" name="Rectangle 17"/>
            <p:cNvSpPr>
              <a:spLocks noChangeArrowheads="1"/>
            </p:cNvSpPr>
            <p:nvPr/>
          </p:nvSpPr>
          <p:spPr bwMode="auto">
            <a:xfrm>
              <a:off x="5181" y="842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1/1/06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212" name="Rectangle 18"/>
            <p:cNvSpPr>
              <a:spLocks noChangeArrowheads="1"/>
            </p:cNvSpPr>
            <p:nvPr/>
          </p:nvSpPr>
          <p:spPr bwMode="auto">
            <a:xfrm>
              <a:off x="340" y="937"/>
              <a:ext cx="657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Текущие активы</a:t>
              </a:r>
            </a:p>
          </p:txBody>
        </p:sp>
        <p:sp>
          <p:nvSpPr>
            <p:cNvPr id="8213" name="Rectangle 19"/>
            <p:cNvSpPr>
              <a:spLocks noChangeArrowheads="1"/>
            </p:cNvSpPr>
            <p:nvPr/>
          </p:nvSpPr>
          <p:spPr bwMode="auto">
            <a:xfrm>
              <a:off x="2423" y="937"/>
              <a:ext cx="1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8214" name="Rectangle 20"/>
            <p:cNvSpPr>
              <a:spLocks noChangeArrowheads="1"/>
            </p:cNvSpPr>
            <p:nvPr/>
          </p:nvSpPr>
          <p:spPr bwMode="auto">
            <a:xfrm>
              <a:off x="3381" y="937"/>
              <a:ext cx="1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8215" name="Rectangle 21"/>
            <p:cNvSpPr>
              <a:spLocks noChangeArrowheads="1"/>
            </p:cNvSpPr>
            <p:nvPr/>
          </p:nvSpPr>
          <p:spPr bwMode="auto">
            <a:xfrm>
              <a:off x="4316" y="937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8216" name="Rectangle 22"/>
            <p:cNvSpPr>
              <a:spLocks noChangeArrowheads="1"/>
            </p:cNvSpPr>
            <p:nvPr/>
          </p:nvSpPr>
          <p:spPr bwMode="auto">
            <a:xfrm>
              <a:off x="5275" y="937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8217" name="Rectangle 23"/>
            <p:cNvSpPr>
              <a:spLocks noChangeArrowheads="1"/>
            </p:cNvSpPr>
            <p:nvPr/>
          </p:nvSpPr>
          <p:spPr bwMode="auto">
            <a:xfrm>
              <a:off x="340" y="1046"/>
              <a:ext cx="77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Постоянные активы</a:t>
              </a:r>
            </a:p>
          </p:txBody>
        </p:sp>
        <p:sp>
          <p:nvSpPr>
            <p:cNvPr id="8218" name="Rectangle 24"/>
            <p:cNvSpPr>
              <a:spLocks noChangeArrowheads="1"/>
            </p:cNvSpPr>
            <p:nvPr/>
          </p:nvSpPr>
          <p:spPr bwMode="auto">
            <a:xfrm>
              <a:off x="2400" y="1046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79</a:t>
              </a:r>
            </a:p>
          </p:txBody>
        </p:sp>
        <p:sp>
          <p:nvSpPr>
            <p:cNvPr id="8219" name="Rectangle 25"/>
            <p:cNvSpPr>
              <a:spLocks noChangeArrowheads="1"/>
            </p:cNvSpPr>
            <p:nvPr/>
          </p:nvSpPr>
          <p:spPr bwMode="auto">
            <a:xfrm>
              <a:off x="3358" y="1046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79</a:t>
              </a:r>
            </a:p>
          </p:txBody>
        </p:sp>
        <p:sp>
          <p:nvSpPr>
            <p:cNvPr id="8220" name="Rectangle 26"/>
            <p:cNvSpPr>
              <a:spLocks noChangeArrowheads="1"/>
            </p:cNvSpPr>
            <p:nvPr/>
          </p:nvSpPr>
          <p:spPr bwMode="auto">
            <a:xfrm>
              <a:off x="4316" y="1046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78</a:t>
              </a:r>
            </a:p>
          </p:txBody>
        </p:sp>
        <p:sp>
          <p:nvSpPr>
            <p:cNvPr id="8221" name="Rectangle 27"/>
            <p:cNvSpPr>
              <a:spLocks noChangeArrowheads="1"/>
            </p:cNvSpPr>
            <p:nvPr/>
          </p:nvSpPr>
          <p:spPr bwMode="auto">
            <a:xfrm>
              <a:off x="5274" y="1046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78</a:t>
              </a:r>
            </a:p>
          </p:txBody>
        </p:sp>
        <p:sp>
          <p:nvSpPr>
            <p:cNvPr id="8222" name="Rectangle 28"/>
            <p:cNvSpPr>
              <a:spLocks noChangeArrowheads="1"/>
            </p:cNvSpPr>
            <p:nvPr/>
          </p:nvSpPr>
          <p:spPr bwMode="auto">
            <a:xfrm>
              <a:off x="341" y="1155"/>
              <a:ext cx="63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i="1">
                  <a:solidFill>
                    <a:srgbClr val="000000"/>
                  </a:solidFill>
                  <a:cs typeface="Arial" panose="020B0604020202020204" pitchFamily="34" charset="0"/>
                </a:rPr>
                <a:t>Всего активы</a:t>
              </a:r>
            </a:p>
          </p:txBody>
        </p:sp>
        <p:sp>
          <p:nvSpPr>
            <p:cNvPr id="8223" name="Rectangle 29"/>
            <p:cNvSpPr>
              <a:spLocks noChangeArrowheads="1"/>
            </p:cNvSpPr>
            <p:nvPr/>
          </p:nvSpPr>
          <p:spPr bwMode="auto">
            <a:xfrm>
              <a:off x="2396" y="1155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85</a:t>
              </a:r>
            </a:p>
          </p:txBody>
        </p:sp>
        <p:sp>
          <p:nvSpPr>
            <p:cNvPr id="8224" name="Rectangle 30"/>
            <p:cNvSpPr>
              <a:spLocks noChangeArrowheads="1"/>
            </p:cNvSpPr>
            <p:nvPr/>
          </p:nvSpPr>
          <p:spPr bwMode="auto">
            <a:xfrm>
              <a:off x="3354" y="1155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87</a:t>
              </a:r>
            </a:p>
          </p:txBody>
        </p:sp>
        <p:sp>
          <p:nvSpPr>
            <p:cNvPr id="8225" name="Rectangle 31"/>
            <p:cNvSpPr>
              <a:spLocks noChangeArrowheads="1"/>
            </p:cNvSpPr>
            <p:nvPr/>
          </p:nvSpPr>
          <p:spPr bwMode="auto">
            <a:xfrm>
              <a:off x="4311" y="1155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89</a:t>
              </a:r>
            </a:p>
          </p:txBody>
        </p:sp>
        <p:sp>
          <p:nvSpPr>
            <p:cNvPr id="8226" name="Rectangle 32"/>
            <p:cNvSpPr>
              <a:spLocks noChangeArrowheads="1"/>
            </p:cNvSpPr>
            <p:nvPr/>
          </p:nvSpPr>
          <p:spPr bwMode="auto">
            <a:xfrm>
              <a:off x="5268" y="1155"/>
              <a:ext cx="20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91</a:t>
              </a:r>
            </a:p>
          </p:txBody>
        </p:sp>
        <p:sp>
          <p:nvSpPr>
            <p:cNvPr id="8227" name="Rectangle 33"/>
            <p:cNvSpPr>
              <a:spLocks noChangeArrowheads="1"/>
            </p:cNvSpPr>
            <p:nvPr/>
          </p:nvSpPr>
          <p:spPr bwMode="auto">
            <a:xfrm>
              <a:off x="340" y="1263"/>
              <a:ext cx="90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Текущие обязательства</a:t>
              </a:r>
            </a:p>
          </p:txBody>
        </p:sp>
        <p:sp>
          <p:nvSpPr>
            <p:cNvPr id="8228" name="Rectangle 34"/>
            <p:cNvSpPr>
              <a:spLocks noChangeArrowheads="1"/>
            </p:cNvSpPr>
            <p:nvPr/>
          </p:nvSpPr>
          <p:spPr bwMode="auto">
            <a:xfrm>
              <a:off x="2394" y="1263"/>
              <a:ext cx="21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(8)</a:t>
              </a:r>
            </a:p>
          </p:txBody>
        </p:sp>
        <p:sp>
          <p:nvSpPr>
            <p:cNvPr id="8229" name="Rectangle 35"/>
            <p:cNvSpPr>
              <a:spLocks noChangeArrowheads="1"/>
            </p:cNvSpPr>
            <p:nvPr/>
          </p:nvSpPr>
          <p:spPr bwMode="auto">
            <a:xfrm>
              <a:off x="3330" y="1263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(11)</a:t>
              </a:r>
            </a:p>
          </p:txBody>
        </p:sp>
        <p:sp>
          <p:nvSpPr>
            <p:cNvPr id="8230" name="Rectangle 36"/>
            <p:cNvSpPr>
              <a:spLocks noChangeArrowheads="1"/>
            </p:cNvSpPr>
            <p:nvPr/>
          </p:nvSpPr>
          <p:spPr bwMode="auto">
            <a:xfrm>
              <a:off x="4288" y="1263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(21)</a:t>
              </a:r>
            </a:p>
          </p:txBody>
        </p:sp>
        <p:sp>
          <p:nvSpPr>
            <p:cNvPr id="8231" name="Rectangle 37"/>
            <p:cNvSpPr>
              <a:spLocks noChangeArrowheads="1"/>
            </p:cNvSpPr>
            <p:nvPr/>
          </p:nvSpPr>
          <p:spPr bwMode="auto">
            <a:xfrm>
              <a:off x="5245" y="1263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(20)</a:t>
              </a:r>
            </a:p>
          </p:txBody>
        </p:sp>
        <p:sp>
          <p:nvSpPr>
            <p:cNvPr id="8232" name="Rectangle 38"/>
            <p:cNvSpPr>
              <a:spLocks noChangeArrowheads="1"/>
            </p:cNvSpPr>
            <p:nvPr/>
          </p:nvSpPr>
          <p:spPr bwMode="auto">
            <a:xfrm>
              <a:off x="340" y="1372"/>
              <a:ext cx="109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Долгосрочные обязательства</a:t>
              </a:r>
            </a:p>
          </p:txBody>
        </p:sp>
        <p:sp>
          <p:nvSpPr>
            <p:cNvPr id="8233" name="Rectangle 39"/>
            <p:cNvSpPr>
              <a:spLocks noChangeArrowheads="1"/>
            </p:cNvSpPr>
            <p:nvPr/>
          </p:nvSpPr>
          <p:spPr bwMode="auto">
            <a:xfrm>
              <a:off x="2423" y="1372"/>
              <a:ext cx="1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234" name="Rectangle 40"/>
            <p:cNvSpPr>
              <a:spLocks noChangeArrowheads="1"/>
            </p:cNvSpPr>
            <p:nvPr/>
          </p:nvSpPr>
          <p:spPr bwMode="auto">
            <a:xfrm>
              <a:off x="3381" y="1372"/>
              <a:ext cx="1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235" name="Rectangle 41"/>
            <p:cNvSpPr>
              <a:spLocks noChangeArrowheads="1"/>
            </p:cNvSpPr>
            <p:nvPr/>
          </p:nvSpPr>
          <p:spPr bwMode="auto">
            <a:xfrm>
              <a:off x="4339" y="1372"/>
              <a:ext cx="1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236" name="Rectangle 42"/>
            <p:cNvSpPr>
              <a:spLocks noChangeArrowheads="1"/>
            </p:cNvSpPr>
            <p:nvPr/>
          </p:nvSpPr>
          <p:spPr bwMode="auto">
            <a:xfrm>
              <a:off x="5297" y="1372"/>
              <a:ext cx="1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237" name="Rectangle 43"/>
            <p:cNvSpPr>
              <a:spLocks noChangeArrowheads="1"/>
            </p:cNvSpPr>
            <p:nvPr/>
          </p:nvSpPr>
          <p:spPr bwMode="auto">
            <a:xfrm>
              <a:off x="340" y="1481"/>
              <a:ext cx="84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Собственный капитал</a:t>
              </a:r>
            </a:p>
          </p:txBody>
        </p:sp>
        <p:sp>
          <p:nvSpPr>
            <p:cNvPr id="8238" name="Rectangle 44"/>
            <p:cNvSpPr>
              <a:spLocks noChangeArrowheads="1"/>
            </p:cNvSpPr>
            <p:nvPr/>
          </p:nvSpPr>
          <p:spPr bwMode="auto">
            <a:xfrm>
              <a:off x="2372" y="1481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(77)</a:t>
              </a:r>
            </a:p>
          </p:txBody>
        </p:sp>
        <p:sp>
          <p:nvSpPr>
            <p:cNvPr id="8239" name="Rectangle 45"/>
            <p:cNvSpPr>
              <a:spLocks noChangeArrowheads="1"/>
            </p:cNvSpPr>
            <p:nvPr/>
          </p:nvSpPr>
          <p:spPr bwMode="auto">
            <a:xfrm>
              <a:off x="3330" y="1481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(77)</a:t>
              </a:r>
            </a:p>
          </p:txBody>
        </p:sp>
        <p:sp>
          <p:nvSpPr>
            <p:cNvPr id="8240" name="Rectangle 46"/>
            <p:cNvSpPr>
              <a:spLocks noChangeArrowheads="1"/>
            </p:cNvSpPr>
            <p:nvPr/>
          </p:nvSpPr>
          <p:spPr bwMode="auto">
            <a:xfrm>
              <a:off x="4287" y="1481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(67)</a:t>
              </a:r>
            </a:p>
          </p:txBody>
        </p:sp>
        <p:sp>
          <p:nvSpPr>
            <p:cNvPr id="8241" name="Rectangle 47"/>
            <p:cNvSpPr>
              <a:spLocks noChangeArrowheads="1"/>
            </p:cNvSpPr>
            <p:nvPr/>
          </p:nvSpPr>
          <p:spPr bwMode="auto">
            <a:xfrm>
              <a:off x="5246" y="1481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(71)</a:t>
              </a:r>
            </a:p>
          </p:txBody>
        </p:sp>
        <p:sp>
          <p:nvSpPr>
            <p:cNvPr id="8242" name="Rectangle 48"/>
            <p:cNvSpPr>
              <a:spLocks noChangeArrowheads="1"/>
            </p:cNvSpPr>
            <p:nvPr/>
          </p:nvSpPr>
          <p:spPr bwMode="auto">
            <a:xfrm>
              <a:off x="341" y="1589"/>
              <a:ext cx="66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i="1">
                  <a:solidFill>
                    <a:srgbClr val="000000"/>
                  </a:solidFill>
                  <a:cs typeface="Arial" panose="020B0604020202020204" pitchFamily="34" charset="0"/>
                </a:rPr>
                <a:t>Всего пассивы</a:t>
              </a:r>
            </a:p>
          </p:txBody>
        </p:sp>
        <p:sp>
          <p:nvSpPr>
            <p:cNvPr id="8243" name="Rectangle 49"/>
            <p:cNvSpPr>
              <a:spLocks noChangeArrowheads="1"/>
            </p:cNvSpPr>
            <p:nvPr/>
          </p:nvSpPr>
          <p:spPr bwMode="auto">
            <a:xfrm>
              <a:off x="2364" y="1589"/>
              <a:ext cx="25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(85)</a:t>
              </a:r>
            </a:p>
          </p:txBody>
        </p:sp>
        <p:sp>
          <p:nvSpPr>
            <p:cNvPr id="8244" name="Rectangle 50"/>
            <p:cNvSpPr>
              <a:spLocks noChangeArrowheads="1"/>
            </p:cNvSpPr>
            <p:nvPr/>
          </p:nvSpPr>
          <p:spPr bwMode="auto">
            <a:xfrm>
              <a:off x="3322" y="1589"/>
              <a:ext cx="25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(87)</a:t>
              </a:r>
            </a:p>
          </p:txBody>
        </p:sp>
        <p:sp>
          <p:nvSpPr>
            <p:cNvPr id="8245" name="Rectangle 51"/>
            <p:cNvSpPr>
              <a:spLocks noChangeArrowheads="1"/>
            </p:cNvSpPr>
            <p:nvPr/>
          </p:nvSpPr>
          <p:spPr bwMode="auto">
            <a:xfrm>
              <a:off x="4280" y="1589"/>
              <a:ext cx="25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(89)</a:t>
              </a:r>
            </a:p>
          </p:txBody>
        </p:sp>
        <p:sp>
          <p:nvSpPr>
            <p:cNvPr id="8246" name="Rectangle 52"/>
            <p:cNvSpPr>
              <a:spLocks noChangeArrowheads="1"/>
            </p:cNvSpPr>
            <p:nvPr/>
          </p:nvSpPr>
          <p:spPr bwMode="auto">
            <a:xfrm>
              <a:off x="5237" y="1589"/>
              <a:ext cx="25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(91)</a:t>
              </a:r>
            </a:p>
          </p:txBody>
        </p:sp>
        <p:sp>
          <p:nvSpPr>
            <p:cNvPr id="8247" name="Rectangle 53"/>
            <p:cNvSpPr>
              <a:spLocks noChangeArrowheads="1"/>
            </p:cNvSpPr>
            <p:nvPr/>
          </p:nvSpPr>
          <p:spPr bwMode="auto">
            <a:xfrm>
              <a:off x="340" y="1698"/>
              <a:ext cx="125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Собственные оборотные средства</a:t>
              </a:r>
            </a:p>
          </p:txBody>
        </p:sp>
        <p:sp>
          <p:nvSpPr>
            <p:cNvPr id="8248" name="Rectangle 54"/>
            <p:cNvSpPr>
              <a:spLocks noChangeArrowheads="1"/>
            </p:cNvSpPr>
            <p:nvPr/>
          </p:nvSpPr>
          <p:spPr bwMode="auto">
            <a:xfrm>
              <a:off x="2395" y="1698"/>
              <a:ext cx="21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8249" name="Rectangle 55"/>
            <p:cNvSpPr>
              <a:spLocks noChangeArrowheads="1"/>
            </p:cNvSpPr>
            <p:nvPr/>
          </p:nvSpPr>
          <p:spPr bwMode="auto">
            <a:xfrm>
              <a:off x="3353" y="1698"/>
              <a:ext cx="21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8250" name="Rectangle 56"/>
            <p:cNvSpPr>
              <a:spLocks noChangeArrowheads="1"/>
            </p:cNvSpPr>
            <p:nvPr/>
          </p:nvSpPr>
          <p:spPr bwMode="auto">
            <a:xfrm>
              <a:off x="4288" y="1698"/>
              <a:ext cx="24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(11)</a:t>
              </a:r>
            </a:p>
          </p:txBody>
        </p:sp>
        <p:sp>
          <p:nvSpPr>
            <p:cNvPr id="8251" name="Rectangle 57"/>
            <p:cNvSpPr>
              <a:spLocks noChangeArrowheads="1"/>
            </p:cNvSpPr>
            <p:nvPr/>
          </p:nvSpPr>
          <p:spPr bwMode="auto">
            <a:xfrm>
              <a:off x="5268" y="1698"/>
              <a:ext cx="21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(6)</a:t>
              </a:r>
            </a:p>
          </p:txBody>
        </p:sp>
        <p:sp>
          <p:nvSpPr>
            <p:cNvPr id="8252" name="Rectangle 58"/>
            <p:cNvSpPr>
              <a:spLocks noChangeArrowheads="1"/>
            </p:cNvSpPr>
            <p:nvPr/>
          </p:nvSpPr>
          <p:spPr bwMode="auto">
            <a:xfrm>
              <a:off x="340" y="1807"/>
              <a:ext cx="236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*  Вычитаемые или отрицательные значения указываются в скобках</a:t>
              </a:r>
            </a:p>
          </p:txBody>
        </p:sp>
        <p:sp>
          <p:nvSpPr>
            <p:cNvPr id="8253" name="Line 59"/>
            <p:cNvSpPr>
              <a:spLocks noChangeShapeType="1"/>
            </p:cNvSpPr>
            <p:nvPr/>
          </p:nvSpPr>
          <p:spPr bwMode="auto">
            <a:xfrm>
              <a:off x="378" y="864"/>
              <a:ext cx="0" cy="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54" name="Rectangle 60"/>
            <p:cNvSpPr>
              <a:spLocks noChangeArrowheads="1"/>
            </p:cNvSpPr>
            <p:nvPr/>
          </p:nvSpPr>
          <p:spPr bwMode="auto">
            <a:xfrm>
              <a:off x="378" y="864"/>
              <a:ext cx="2" cy="9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55" name="Line 61"/>
            <p:cNvSpPr>
              <a:spLocks noChangeShapeType="1"/>
            </p:cNvSpPr>
            <p:nvPr/>
          </p:nvSpPr>
          <p:spPr bwMode="auto">
            <a:xfrm>
              <a:off x="2018" y="864"/>
              <a:ext cx="0" cy="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56" name="Rectangle 62"/>
            <p:cNvSpPr>
              <a:spLocks noChangeArrowheads="1"/>
            </p:cNvSpPr>
            <p:nvPr/>
          </p:nvSpPr>
          <p:spPr bwMode="auto">
            <a:xfrm>
              <a:off x="2018" y="864"/>
              <a:ext cx="2" cy="9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57" name="Line 63"/>
            <p:cNvSpPr>
              <a:spLocks noChangeShapeType="1"/>
            </p:cNvSpPr>
            <p:nvPr/>
          </p:nvSpPr>
          <p:spPr bwMode="auto">
            <a:xfrm>
              <a:off x="2976" y="864"/>
              <a:ext cx="0" cy="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58" name="Rectangle 64"/>
            <p:cNvSpPr>
              <a:spLocks noChangeArrowheads="1"/>
            </p:cNvSpPr>
            <p:nvPr/>
          </p:nvSpPr>
          <p:spPr bwMode="auto">
            <a:xfrm>
              <a:off x="2976" y="864"/>
              <a:ext cx="2" cy="9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59" name="Line 65"/>
            <p:cNvSpPr>
              <a:spLocks noChangeShapeType="1"/>
            </p:cNvSpPr>
            <p:nvPr/>
          </p:nvSpPr>
          <p:spPr bwMode="auto">
            <a:xfrm>
              <a:off x="3934" y="864"/>
              <a:ext cx="0" cy="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60" name="Rectangle 66"/>
            <p:cNvSpPr>
              <a:spLocks noChangeArrowheads="1"/>
            </p:cNvSpPr>
            <p:nvPr/>
          </p:nvSpPr>
          <p:spPr bwMode="auto">
            <a:xfrm>
              <a:off x="3934" y="864"/>
              <a:ext cx="2" cy="9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61" name="Line 67"/>
            <p:cNvSpPr>
              <a:spLocks noChangeShapeType="1"/>
            </p:cNvSpPr>
            <p:nvPr/>
          </p:nvSpPr>
          <p:spPr bwMode="auto">
            <a:xfrm>
              <a:off x="4892" y="864"/>
              <a:ext cx="0" cy="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62" name="Rectangle 68"/>
            <p:cNvSpPr>
              <a:spLocks noChangeArrowheads="1"/>
            </p:cNvSpPr>
            <p:nvPr/>
          </p:nvSpPr>
          <p:spPr bwMode="auto">
            <a:xfrm>
              <a:off x="4892" y="864"/>
              <a:ext cx="2" cy="9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63" name="Line 69"/>
            <p:cNvSpPr>
              <a:spLocks noChangeShapeType="1"/>
            </p:cNvSpPr>
            <p:nvPr/>
          </p:nvSpPr>
          <p:spPr bwMode="auto">
            <a:xfrm>
              <a:off x="5850" y="864"/>
              <a:ext cx="0" cy="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64" name="Rectangle 70"/>
            <p:cNvSpPr>
              <a:spLocks noChangeArrowheads="1"/>
            </p:cNvSpPr>
            <p:nvPr/>
          </p:nvSpPr>
          <p:spPr bwMode="auto">
            <a:xfrm>
              <a:off x="5850" y="864"/>
              <a:ext cx="2" cy="9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65" name="Rectangle 71"/>
            <p:cNvSpPr>
              <a:spLocks noChangeArrowheads="1"/>
            </p:cNvSpPr>
            <p:nvPr/>
          </p:nvSpPr>
          <p:spPr bwMode="auto">
            <a:xfrm>
              <a:off x="399" y="1931"/>
              <a:ext cx="5463" cy="20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266" name="Freeform 72"/>
            <p:cNvSpPr>
              <a:spLocks/>
            </p:cNvSpPr>
            <p:nvPr/>
          </p:nvSpPr>
          <p:spPr bwMode="auto">
            <a:xfrm>
              <a:off x="802" y="2292"/>
              <a:ext cx="3552" cy="1461"/>
            </a:xfrm>
            <a:custGeom>
              <a:avLst/>
              <a:gdLst>
                <a:gd name="T0" fmla="*/ 0 w 3552"/>
                <a:gd name="T1" fmla="*/ 0 h 1461"/>
                <a:gd name="T2" fmla="*/ 3551 w 3552"/>
                <a:gd name="T3" fmla="*/ 0 h 1461"/>
                <a:gd name="T4" fmla="*/ 3551 w 3552"/>
                <a:gd name="T5" fmla="*/ 1460 h 1461"/>
                <a:gd name="T6" fmla="*/ 0 w 3552"/>
                <a:gd name="T7" fmla="*/ 1460 h 1461"/>
                <a:gd name="T8" fmla="*/ 0 w 3552"/>
                <a:gd name="T9" fmla="*/ 0 h 1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52" h="1461">
                  <a:moveTo>
                    <a:pt x="0" y="0"/>
                  </a:moveTo>
                  <a:lnTo>
                    <a:pt x="3551" y="0"/>
                  </a:lnTo>
                  <a:lnTo>
                    <a:pt x="3551" y="1460"/>
                  </a:lnTo>
                  <a:lnTo>
                    <a:pt x="0" y="146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67" name="Line 73"/>
            <p:cNvSpPr>
              <a:spLocks noChangeShapeType="1"/>
            </p:cNvSpPr>
            <p:nvPr/>
          </p:nvSpPr>
          <p:spPr bwMode="auto">
            <a:xfrm>
              <a:off x="802" y="3758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68" name="Line 74"/>
            <p:cNvSpPr>
              <a:spLocks noChangeShapeType="1"/>
            </p:cNvSpPr>
            <p:nvPr/>
          </p:nvSpPr>
          <p:spPr bwMode="auto">
            <a:xfrm>
              <a:off x="802" y="3575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69" name="Line 75"/>
            <p:cNvSpPr>
              <a:spLocks noChangeShapeType="1"/>
            </p:cNvSpPr>
            <p:nvPr/>
          </p:nvSpPr>
          <p:spPr bwMode="auto">
            <a:xfrm>
              <a:off x="802" y="3391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0" name="Line 76"/>
            <p:cNvSpPr>
              <a:spLocks noChangeShapeType="1"/>
            </p:cNvSpPr>
            <p:nvPr/>
          </p:nvSpPr>
          <p:spPr bwMode="auto">
            <a:xfrm>
              <a:off x="802" y="3208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1" name="Line 77"/>
            <p:cNvSpPr>
              <a:spLocks noChangeShapeType="1"/>
            </p:cNvSpPr>
            <p:nvPr/>
          </p:nvSpPr>
          <p:spPr bwMode="auto">
            <a:xfrm>
              <a:off x="802" y="2842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2" name="Line 78"/>
            <p:cNvSpPr>
              <a:spLocks noChangeShapeType="1"/>
            </p:cNvSpPr>
            <p:nvPr/>
          </p:nvSpPr>
          <p:spPr bwMode="auto">
            <a:xfrm>
              <a:off x="802" y="2659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3" name="Line 79"/>
            <p:cNvSpPr>
              <a:spLocks noChangeShapeType="1"/>
            </p:cNvSpPr>
            <p:nvPr/>
          </p:nvSpPr>
          <p:spPr bwMode="auto">
            <a:xfrm>
              <a:off x="802" y="2475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4" name="Line 80"/>
            <p:cNvSpPr>
              <a:spLocks noChangeShapeType="1"/>
            </p:cNvSpPr>
            <p:nvPr/>
          </p:nvSpPr>
          <p:spPr bwMode="auto">
            <a:xfrm>
              <a:off x="802" y="2292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5" name="Freeform 81"/>
            <p:cNvSpPr>
              <a:spLocks/>
            </p:cNvSpPr>
            <p:nvPr/>
          </p:nvSpPr>
          <p:spPr bwMode="auto">
            <a:xfrm>
              <a:off x="802" y="2292"/>
              <a:ext cx="3558" cy="1467"/>
            </a:xfrm>
            <a:custGeom>
              <a:avLst/>
              <a:gdLst>
                <a:gd name="T0" fmla="*/ 0 w 3558"/>
                <a:gd name="T1" fmla="*/ 0 h 1467"/>
                <a:gd name="T2" fmla="*/ 3557 w 3558"/>
                <a:gd name="T3" fmla="*/ 0 h 1467"/>
                <a:gd name="T4" fmla="*/ 3557 w 3558"/>
                <a:gd name="T5" fmla="*/ 1466 h 1467"/>
                <a:gd name="T6" fmla="*/ 0 w 3558"/>
                <a:gd name="T7" fmla="*/ 1466 h 1467"/>
                <a:gd name="T8" fmla="*/ 0 w 3558"/>
                <a:gd name="T9" fmla="*/ 0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58" h="1467">
                  <a:moveTo>
                    <a:pt x="0" y="0"/>
                  </a:moveTo>
                  <a:lnTo>
                    <a:pt x="3557" y="0"/>
                  </a:lnTo>
                  <a:lnTo>
                    <a:pt x="3557" y="1466"/>
                  </a:lnTo>
                  <a:lnTo>
                    <a:pt x="0" y="146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6" name="Freeform 82"/>
            <p:cNvSpPr>
              <a:spLocks/>
            </p:cNvSpPr>
            <p:nvPr/>
          </p:nvSpPr>
          <p:spPr bwMode="auto">
            <a:xfrm>
              <a:off x="802" y="2967"/>
              <a:ext cx="179" cy="59"/>
            </a:xfrm>
            <a:custGeom>
              <a:avLst/>
              <a:gdLst>
                <a:gd name="T0" fmla="*/ 0 w 179"/>
                <a:gd name="T1" fmla="*/ 0 h 59"/>
                <a:gd name="T2" fmla="*/ 178 w 179"/>
                <a:gd name="T3" fmla="*/ 0 h 59"/>
                <a:gd name="T4" fmla="*/ 178 w 179"/>
                <a:gd name="T5" fmla="*/ 58 h 59"/>
                <a:gd name="T6" fmla="*/ 0 w 179"/>
                <a:gd name="T7" fmla="*/ 58 h 59"/>
                <a:gd name="T8" fmla="*/ 0 w 179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59">
                  <a:moveTo>
                    <a:pt x="0" y="0"/>
                  </a:moveTo>
                  <a:lnTo>
                    <a:pt x="178" y="0"/>
                  </a:lnTo>
                  <a:lnTo>
                    <a:pt x="178" y="58"/>
                  </a:lnTo>
                  <a:lnTo>
                    <a:pt x="0" y="58"/>
                  </a:lnTo>
                  <a:lnTo>
                    <a:pt x="0" y="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7" name="Freeform 83"/>
            <p:cNvSpPr>
              <a:spLocks/>
            </p:cNvSpPr>
            <p:nvPr/>
          </p:nvSpPr>
          <p:spPr bwMode="auto">
            <a:xfrm>
              <a:off x="1691" y="2943"/>
              <a:ext cx="179" cy="83"/>
            </a:xfrm>
            <a:custGeom>
              <a:avLst/>
              <a:gdLst>
                <a:gd name="T0" fmla="*/ 0 w 179"/>
                <a:gd name="T1" fmla="*/ 0 h 83"/>
                <a:gd name="T2" fmla="*/ 178 w 179"/>
                <a:gd name="T3" fmla="*/ 0 h 83"/>
                <a:gd name="T4" fmla="*/ 178 w 179"/>
                <a:gd name="T5" fmla="*/ 82 h 83"/>
                <a:gd name="T6" fmla="*/ 0 w 179"/>
                <a:gd name="T7" fmla="*/ 82 h 83"/>
                <a:gd name="T8" fmla="*/ 0 w 179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83">
                  <a:moveTo>
                    <a:pt x="0" y="0"/>
                  </a:moveTo>
                  <a:lnTo>
                    <a:pt x="178" y="0"/>
                  </a:lnTo>
                  <a:lnTo>
                    <a:pt x="178" y="82"/>
                  </a:lnTo>
                  <a:lnTo>
                    <a:pt x="0" y="82"/>
                  </a:lnTo>
                  <a:lnTo>
                    <a:pt x="0" y="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8" name="Freeform 84"/>
            <p:cNvSpPr>
              <a:spLocks/>
            </p:cNvSpPr>
            <p:nvPr/>
          </p:nvSpPr>
          <p:spPr bwMode="auto">
            <a:xfrm>
              <a:off x="2581" y="2929"/>
              <a:ext cx="179" cy="97"/>
            </a:xfrm>
            <a:custGeom>
              <a:avLst/>
              <a:gdLst>
                <a:gd name="T0" fmla="*/ 0 w 179"/>
                <a:gd name="T1" fmla="*/ 0 h 97"/>
                <a:gd name="T2" fmla="*/ 178 w 179"/>
                <a:gd name="T3" fmla="*/ 0 h 97"/>
                <a:gd name="T4" fmla="*/ 178 w 179"/>
                <a:gd name="T5" fmla="*/ 96 h 97"/>
                <a:gd name="T6" fmla="*/ 0 w 179"/>
                <a:gd name="T7" fmla="*/ 96 h 97"/>
                <a:gd name="T8" fmla="*/ 0 w 179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97">
                  <a:moveTo>
                    <a:pt x="0" y="0"/>
                  </a:moveTo>
                  <a:lnTo>
                    <a:pt x="178" y="0"/>
                  </a:lnTo>
                  <a:lnTo>
                    <a:pt x="178" y="96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79" name="Freeform 85"/>
            <p:cNvSpPr>
              <a:spLocks/>
            </p:cNvSpPr>
            <p:nvPr/>
          </p:nvSpPr>
          <p:spPr bwMode="auto">
            <a:xfrm>
              <a:off x="3470" y="2899"/>
              <a:ext cx="178" cy="127"/>
            </a:xfrm>
            <a:custGeom>
              <a:avLst/>
              <a:gdLst>
                <a:gd name="T0" fmla="*/ 0 w 178"/>
                <a:gd name="T1" fmla="*/ 0 h 127"/>
                <a:gd name="T2" fmla="*/ 177 w 178"/>
                <a:gd name="T3" fmla="*/ 0 h 127"/>
                <a:gd name="T4" fmla="*/ 177 w 178"/>
                <a:gd name="T5" fmla="*/ 126 h 127"/>
                <a:gd name="T6" fmla="*/ 0 w 178"/>
                <a:gd name="T7" fmla="*/ 126 h 127"/>
                <a:gd name="T8" fmla="*/ 0 w 178"/>
                <a:gd name="T9" fmla="*/ 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127">
                  <a:moveTo>
                    <a:pt x="0" y="0"/>
                  </a:moveTo>
                  <a:lnTo>
                    <a:pt x="177" y="0"/>
                  </a:lnTo>
                  <a:lnTo>
                    <a:pt x="177" y="126"/>
                  </a:lnTo>
                  <a:lnTo>
                    <a:pt x="0" y="126"/>
                  </a:lnTo>
                  <a:lnTo>
                    <a:pt x="0" y="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0" name="Freeform 86"/>
            <p:cNvSpPr>
              <a:spLocks/>
            </p:cNvSpPr>
            <p:nvPr/>
          </p:nvSpPr>
          <p:spPr bwMode="auto">
            <a:xfrm>
              <a:off x="980" y="3025"/>
              <a:ext cx="178" cy="77"/>
            </a:xfrm>
            <a:custGeom>
              <a:avLst/>
              <a:gdLst>
                <a:gd name="T0" fmla="*/ 0 w 178"/>
                <a:gd name="T1" fmla="*/ 0 h 77"/>
                <a:gd name="T2" fmla="*/ 177 w 178"/>
                <a:gd name="T3" fmla="*/ 0 h 77"/>
                <a:gd name="T4" fmla="*/ 177 w 178"/>
                <a:gd name="T5" fmla="*/ 76 h 77"/>
                <a:gd name="T6" fmla="*/ 0 w 178"/>
                <a:gd name="T7" fmla="*/ 76 h 77"/>
                <a:gd name="T8" fmla="*/ 0 w 178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77">
                  <a:moveTo>
                    <a:pt x="0" y="0"/>
                  </a:moveTo>
                  <a:lnTo>
                    <a:pt x="177" y="0"/>
                  </a:lnTo>
                  <a:lnTo>
                    <a:pt x="177" y="76"/>
                  </a:lnTo>
                  <a:lnTo>
                    <a:pt x="0" y="76"/>
                  </a:lnTo>
                  <a:lnTo>
                    <a:pt x="0" y="0"/>
                  </a:lnTo>
                </a:path>
              </a:pathLst>
            </a:custGeom>
            <a:solidFill>
              <a:srgbClr val="FFFFC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1" name="Freeform 87"/>
            <p:cNvSpPr>
              <a:spLocks/>
            </p:cNvSpPr>
            <p:nvPr/>
          </p:nvSpPr>
          <p:spPr bwMode="auto">
            <a:xfrm>
              <a:off x="1869" y="3025"/>
              <a:ext cx="179" cy="99"/>
            </a:xfrm>
            <a:custGeom>
              <a:avLst/>
              <a:gdLst>
                <a:gd name="T0" fmla="*/ 0 w 179"/>
                <a:gd name="T1" fmla="*/ 0 h 99"/>
                <a:gd name="T2" fmla="*/ 178 w 179"/>
                <a:gd name="T3" fmla="*/ 0 h 99"/>
                <a:gd name="T4" fmla="*/ 178 w 179"/>
                <a:gd name="T5" fmla="*/ 98 h 99"/>
                <a:gd name="T6" fmla="*/ 0 w 179"/>
                <a:gd name="T7" fmla="*/ 98 h 99"/>
                <a:gd name="T8" fmla="*/ 0 w 179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99">
                  <a:moveTo>
                    <a:pt x="0" y="0"/>
                  </a:moveTo>
                  <a:lnTo>
                    <a:pt x="178" y="0"/>
                  </a:lnTo>
                  <a:lnTo>
                    <a:pt x="178" y="98"/>
                  </a:lnTo>
                  <a:lnTo>
                    <a:pt x="0" y="98"/>
                  </a:lnTo>
                  <a:lnTo>
                    <a:pt x="0" y="0"/>
                  </a:lnTo>
                </a:path>
              </a:pathLst>
            </a:custGeom>
            <a:solidFill>
              <a:srgbClr val="FFFFC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2" name="Freeform 88"/>
            <p:cNvSpPr>
              <a:spLocks/>
            </p:cNvSpPr>
            <p:nvPr/>
          </p:nvSpPr>
          <p:spPr bwMode="auto">
            <a:xfrm>
              <a:off x="2759" y="3025"/>
              <a:ext cx="178" cy="196"/>
            </a:xfrm>
            <a:custGeom>
              <a:avLst/>
              <a:gdLst>
                <a:gd name="T0" fmla="*/ 0 w 178"/>
                <a:gd name="T1" fmla="*/ 0 h 196"/>
                <a:gd name="T2" fmla="*/ 177 w 178"/>
                <a:gd name="T3" fmla="*/ 0 h 196"/>
                <a:gd name="T4" fmla="*/ 177 w 178"/>
                <a:gd name="T5" fmla="*/ 195 h 196"/>
                <a:gd name="T6" fmla="*/ 0 w 178"/>
                <a:gd name="T7" fmla="*/ 195 h 196"/>
                <a:gd name="T8" fmla="*/ 0 w 178"/>
                <a:gd name="T9" fmla="*/ 0 h 1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196">
                  <a:moveTo>
                    <a:pt x="0" y="0"/>
                  </a:moveTo>
                  <a:lnTo>
                    <a:pt x="177" y="0"/>
                  </a:lnTo>
                  <a:lnTo>
                    <a:pt x="177" y="195"/>
                  </a:lnTo>
                  <a:lnTo>
                    <a:pt x="0" y="195"/>
                  </a:lnTo>
                  <a:lnTo>
                    <a:pt x="0" y="0"/>
                  </a:lnTo>
                </a:path>
              </a:pathLst>
            </a:custGeom>
            <a:solidFill>
              <a:srgbClr val="FFFFC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3" name="Freeform 89"/>
            <p:cNvSpPr>
              <a:spLocks/>
            </p:cNvSpPr>
            <p:nvPr/>
          </p:nvSpPr>
          <p:spPr bwMode="auto">
            <a:xfrm>
              <a:off x="3647" y="3025"/>
              <a:ext cx="179" cy="186"/>
            </a:xfrm>
            <a:custGeom>
              <a:avLst/>
              <a:gdLst>
                <a:gd name="T0" fmla="*/ 0 w 179"/>
                <a:gd name="T1" fmla="*/ 0 h 186"/>
                <a:gd name="T2" fmla="*/ 178 w 179"/>
                <a:gd name="T3" fmla="*/ 0 h 186"/>
                <a:gd name="T4" fmla="*/ 178 w 179"/>
                <a:gd name="T5" fmla="*/ 185 h 186"/>
                <a:gd name="T6" fmla="*/ 0 w 179"/>
                <a:gd name="T7" fmla="*/ 185 h 186"/>
                <a:gd name="T8" fmla="*/ 0 w 179"/>
                <a:gd name="T9" fmla="*/ 0 h 1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186">
                  <a:moveTo>
                    <a:pt x="0" y="0"/>
                  </a:moveTo>
                  <a:lnTo>
                    <a:pt x="178" y="0"/>
                  </a:lnTo>
                  <a:lnTo>
                    <a:pt x="178" y="185"/>
                  </a:lnTo>
                  <a:lnTo>
                    <a:pt x="0" y="185"/>
                  </a:lnTo>
                  <a:lnTo>
                    <a:pt x="0" y="0"/>
                  </a:lnTo>
                </a:path>
              </a:pathLst>
            </a:custGeom>
            <a:solidFill>
              <a:srgbClr val="FFFFC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4" name="Freeform 90"/>
            <p:cNvSpPr>
              <a:spLocks/>
            </p:cNvSpPr>
            <p:nvPr/>
          </p:nvSpPr>
          <p:spPr bwMode="auto">
            <a:xfrm>
              <a:off x="1157" y="2300"/>
              <a:ext cx="180" cy="726"/>
            </a:xfrm>
            <a:custGeom>
              <a:avLst/>
              <a:gdLst>
                <a:gd name="T0" fmla="*/ 0 w 180"/>
                <a:gd name="T1" fmla="*/ 0 h 726"/>
                <a:gd name="T2" fmla="*/ 179 w 180"/>
                <a:gd name="T3" fmla="*/ 0 h 726"/>
                <a:gd name="T4" fmla="*/ 179 w 180"/>
                <a:gd name="T5" fmla="*/ 725 h 726"/>
                <a:gd name="T6" fmla="*/ 0 w 180"/>
                <a:gd name="T7" fmla="*/ 725 h 726"/>
                <a:gd name="T8" fmla="*/ 0 w 180"/>
                <a:gd name="T9" fmla="*/ 0 h 7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0" h="726">
                  <a:moveTo>
                    <a:pt x="0" y="0"/>
                  </a:moveTo>
                  <a:lnTo>
                    <a:pt x="179" y="0"/>
                  </a:lnTo>
                  <a:lnTo>
                    <a:pt x="179" y="725"/>
                  </a:lnTo>
                  <a:lnTo>
                    <a:pt x="0" y="725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5" name="Freeform 91"/>
            <p:cNvSpPr>
              <a:spLocks/>
            </p:cNvSpPr>
            <p:nvPr/>
          </p:nvSpPr>
          <p:spPr bwMode="auto">
            <a:xfrm>
              <a:off x="2047" y="2305"/>
              <a:ext cx="179" cy="721"/>
            </a:xfrm>
            <a:custGeom>
              <a:avLst/>
              <a:gdLst>
                <a:gd name="T0" fmla="*/ 0 w 179"/>
                <a:gd name="T1" fmla="*/ 0 h 721"/>
                <a:gd name="T2" fmla="*/ 178 w 179"/>
                <a:gd name="T3" fmla="*/ 0 h 721"/>
                <a:gd name="T4" fmla="*/ 178 w 179"/>
                <a:gd name="T5" fmla="*/ 720 h 721"/>
                <a:gd name="T6" fmla="*/ 0 w 179"/>
                <a:gd name="T7" fmla="*/ 720 h 721"/>
                <a:gd name="T8" fmla="*/ 0 w 179"/>
                <a:gd name="T9" fmla="*/ 0 h 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721">
                  <a:moveTo>
                    <a:pt x="0" y="0"/>
                  </a:moveTo>
                  <a:lnTo>
                    <a:pt x="178" y="0"/>
                  </a:lnTo>
                  <a:lnTo>
                    <a:pt x="178" y="720"/>
                  </a:lnTo>
                  <a:lnTo>
                    <a:pt x="0" y="720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6" name="Freeform 92"/>
            <p:cNvSpPr>
              <a:spLocks/>
            </p:cNvSpPr>
            <p:nvPr/>
          </p:nvSpPr>
          <p:spPr bwMode="auto">
            <a:xfrm>
              <a:off x="2936" y="2309"/>
              <a:ext cx="180" cy="717"/>
            </a:xfrm>
            <a:custGeom>
              <a:avLst/>
              <a:gdLst>
                <a:gd name="T0" fmla="*/ 0 w 180"/>
                <a:gd name="T1" fmla="*/ 0 h 717"/>
                <a:gd name="T2" fmla="*/ 179 w 180"/>
                <a:gd name="T3" fmla="*/ 0 h 717"/>
                <a:gd name="T4" fmla="*/ 179 w 180"/>
                <a:gd name="T5" fmla="*/ 716 h 717"/>
                <a:gd name="T6" fmla="*/ 0 w 180"/>
                <a:gd name="T7" fmla="*/ 716 h 717"/>
                <a:gd name="T8" fmla="*/ 0 w 180"/>
                <a:gd name="T9" fmla="*/ 0 h 7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0" h="717">
                  <a:moveTo>
                    <a:pt x="0" y="0"/>
                  </a:moveTo>
                  <a:lnTo>
                    <a:pt x="179" y="0"/>
                  </a:lnTo>
                  <a:lnTo>
                    <a:pt x="179" y="716"/>
                  </a:lnTo>
                  <a:lnTo>
                    <a:pt x="0" y="716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7" name="Freeform 93"/>
            <p:cNvSpPr>
              <a:spLocks/>
            </p:cNvSpPr>
            <p:nvPr/>
          </p:nvSpPr>
          <p:spPr bwMode="auto">
            <a:xfrm>
              <a:off x="3825" y="2313"/>
              <a:ext cx="179" cy="713"/>
            </a:xfrm>
            <a:custGeom>
              <a:avLst/>
              <a:gdLst>
                <a:gd name="T0" fmla="*/ 0 w 179"/>
                <a:gd name="T1" fmla="*/ 0 h 713"/>
                <a:gd name="T2" fmla="*/ 178 w 179"/>
                <a:gd name="T3" fmla="*/ 0 h 713"/>
                <a:gd name="T4" fmla="*/ 178 w 179"/>
                <a:gd name="T5" fmla="*/ 712 h 713"/>
                <a:gd name="T6" fmla="*/ 0 w 179"/>
                <a:gd name="T7" fmla="*/ 712 h 713"/>
                <a:gd name="T8" fmla="*/ 0 w 179"/>
                <a:gd name="T9" fmla="*/ 0 h 7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713">
                  <a:moveTo>
                    <a:pt x="0" y="0"/>
                  </a:moveTo>
                  <a:lnTo>
                    <a:pt x="178" y="0"/>
                  </a:lnTo>
                  <a:lnTo>
                    <a:pt x="178" y="712"/>
                  </a:lnTo>
                  <a:lnTo>
                    <a:pt x="0" y="712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8" name="Freeform 94"/>
            <p:cNvSpPr>
              <a:spLocks/>
            </p:cNvSpPr>
            <p:nvPr/>
          </p:nvSpPr>
          <p:spPr bwMode="auto">
            <a:xfrm>
              <a:off x="1336" y="3025"/>
              <a:ext cx="179" cy="708"/>
            </a:xfrm>
            <a:custGeom>
              <a:avLst/>
              <a:gdLst>
                <a:gd name="T0" fmla="*/ 0 w 179"/>
                <a:gd name="T1" fmla="*/ 0 h 708"/>
                <a:gd name="T2" fmla="*/ 178 w 179"/>
                <a:gd name="T3" fmla="*/ 0 h 708"/>
                <a:gd name="T4" fmla="*/ 178 w 179"/>
                <a:gd name="T5" fmla="*/ 707 h 708"/>
                <a:gd name="T6" fmla="*/ 0 w 179"/>
                <a:gd name="T7" fmla="*/ 707 h 708"/>
                <a:gd name="T8" fmla="*/ 0 w 179"/>
                <a:gd name="T9" fmla="*/ 0 h 7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708">
                  <a:moveTo>
                    <a:pt x="0" y="0"/>
                  </a:moveTo>
                  <a:lnTo>
                    <a:pt x="178" y="0"/>
                  </a:lnTo>
                  <a:lnTo>
                    <a:pt x="178" y="707"/>
                  </a:lnTo>
                  <a:lnTo>
                    <a:pt x="0" y="707"/>
                  </a:lnTo>
                  <a:lnTo>
                    <a:pt x="0" y="0"/>
                  </a:lnTo>
                </a:path>
              </a:pathLst>
            </a:custGeom>
            <a:solidFill>
              <a:srgbClr val="50803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89" name="Freeform 95"/>
            <p:cNvSpPr>
              <a:spLocks/>
            </p:cNvSpPr>
            <p:nvPr/>
          </p:nvSpPr>
          <p:spPr bwMode="auto">
            <a:xfrm>
              <a:off x="2225" y="3025"/>
              <a:ext cx="179" cy="705"/>
            </a:xfrm>
            <a:custGeom>
              <a:avLst/>
              <a:gdLst>
                <a:gd name="T0" fmla="*/ 0 w 179"/>
                <a:gd name="T1" fmla="*/ 0 h 705"/>
                <a:gd name="T2" fmla="*/ 178 w 179"/>
                <a:gd name="T3" fmla="*/ 0 h 705"/>
                <a:gd name="T4" fmla="*/ 178 w 179"/>
                <a:gd name="T5" fmla="*/ 704 h 705"/>
                <a:gd name="T6" fmla="*/ 0 w 179"/>
                <a:gd name="T7" fmla="*/ 704 h 705"/>
                <a:gd name="T8" fmla="*/ 0 w 179"/>
                <a:gd name="T9" fmla="*/ 0 h 7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705">
                  <a:moveTo>
                    <a:pt x="0" y="0"/>
                  </a:moveTo>
                  <a:lnTo>
                    <a:pt x="178" y="0"/>
                  </a:lnTo>
                  <a:lnTo>
                    <a:pt x="178" y="704"/>
                  </a:lnTo>
                  <a:lnTo>
                    <a:pt x="0" y="704"/>
                  </a:lnTo>
                  <a:lnTo>
                    <a:pt x="0" y="0"/>
                  </a:lnTo>
                </a:path>
              </a:pathLst>
            </a:custGeom>
            <a:solidFill>
              <a:srgbClr val="50803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0" name="Freeform 96"/>
            <p:cNvSpPr>
              <a:spLocks/>
            </p:cNvSpPr>
            <p:nvPr/>
          </p:nvSpPr>
          <p:spPr bwMode="auto">
            <a:xfrm>
              <a:off x="3115" y="3025"/>
              <a:ext cx="178" cy="618"/>
            </a:xfrm>
            <a:custGeom>
              <a:avLst/>
              <a:gdLst>
                <a:gd name="T0" fmla="*/ 0 w 178"/>
                <a:gd name="T1" fmla="*/ 0 h 618"/>
                <a:gd name="T2" fmla="*/ 177 w 178"/>
                <a:gd name="T3" fmla="*/ 0 h 618"/>
                <a:gd name="T4" fmla="*/ 177 w 178"/>
                <a:gd name="T5" fmla="*/ 617 h 618"/>
                <a:gd name="T6" fmla="*/ 0 w 178"/>
                <a:gd name="T7" fmla="*/ 617 h 618"/>
                <a:gd name="T8" fmla="*/ 0 w 178"/>
                <a:gd name="T9" fmla="*/ 0 h 6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618">
                  <a:moveTo>
                    <a:pt x="0" y="0"/>
                  </a:moveTo>
                  <a:lnTo>
                    <a:pt x="177" y="0"/>
                  </a:lnTo>
                  <a:lnTo>
                    <a:pt x="177" y="617"/>
                  </a:lnTo>
                  <a:lnTo>
                    <a:pt x="0" y="617"/>
                  </a:lnTo>
                  <a:lnTo>
                    <a:pt x="0" y="0"/>
                  </a:lnTo>
                </a:path>
              </a:pathLst>
            </a:custGeom>
            <a:solidFill>
              <a:srgbClr val="50803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1" name="Freeform 97"/>
            <p:cNvSpPr>
              <a:spLocks/>
            </p:cNvSpPr>
            <p:nvPr/>
          </p:nvSpPr>
          <p:spPr bwMode="auto">
            <a:xfrm>
              <a:off x="4003" y="3025"/>
              <a:ext cx="179" cy="654"/>
            </a:xfrm>
            <a:custGeom>
              <a:avLst/>
              <a:gdLst>
                <a:gd name="T0" fmla="*/ 0 w 179"/>
                <a:gd name="T1" fmla="*/ 0 h 654"/>
                <a:gd name="T2" fmla="*/ 178 w 179"/>
                <a:gd name="T3" fmla="*/ 0 h 654"/>
                <a:gd name="T4" fmla="*/ 178 w 179"/>
                <a:gd name="T5" fmla="*/ 653 h 654"/>
                <a:gd name="T6" fmla="*/ 0 w 179"/>
                <a:gd name="T7" fmla="*/ 653 h 654"/>
                <a:gd name="T8" fmla="*/ 0 w 179"/>
                <a:gd name="T9" fmla="*/ 0 h 6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654">
                  <a:moveTo>
                    <a:pt x="0" y="0"/>
                  </a:moveTo>
                  <a:lnTo>
                    <a:pt x="178" y="0"/>
                  </a:lnTo>
                  <a:lnTo>
                    <a:pt x="178" y="653"/>
                  </a:lnTo>
                  <a:lnTo>
                    <a:pt x="0" y="653"/>
                  </a:lnTo>
                  <a:lnTo>
                    <a:pt x="0" y="0"/>
                  </a:lnTo>
                </a:path>
              </a:pathLst>
            </a:custGeom>
            <a:solidFill>
              <a:srgbClr val="50803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2" name="Line 98"/>
            <p:cNvSpPr>
              <a:spLocks noChangeShapeType="1"/>
            </p:cNvSpPr>
            <p:nvPr/>
          </p:nvSpPr>
          <p:spPr bwMode="auto">
            <a:xfrm>
              <a:off x="802" y="2292"/>
              <a:ext cx="0" cy="14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3" name="Line 99"/>
            <p:cNvSpPr>
              <a:spLocks noChangeShapeType="1"/>
            </p:cNvSpPr>
            <p:nvPr/>
          </p:nvSpPr>
          <p:spPr bwMode="auto">
            <a:xfrm>
              <a:off x="783" y="3758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4" name="Line 100"/>
            <p:cNvSpPr>
              <a:spLocks noChangeShapeType="1"/>
            </p:cNvSpPr>
            <p:nvPr/>
          </p:nvSpPr>
          <p:spPr bwMode="auto">
            <a:xfrm>
              <a:off x="783" y="3575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5" name="Line 101"/>
            <p:cNvSpPr>
              <a:spLocks noChangeShapeType="1"/>
            </p:cNvSpPr>
            <p:nvPr/>
          </p:nvSpPr>
          <p:spPr bwMode="auto">
            <a:xfrm>
              <a:off x="783" y="3391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6" name="Line 102"/>
            <p:cNvSpPr>
              <a:spLocks noChangeShapeType="1"/>
            </p:cNvSpPr>
            <p:nvPr/>
          </p:nvSpPr>
          <p:spPr bwMode="auto">
            <a:xfrm>
              <a:off x="783" y="3208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7" name="Line 103"/>
            <p:cNvSpPr>
              <a:spLocks noChangeShapeType="1"/>
            </p:cNvSpPr>
            <p:nvPr/>
          </p:nvSpPr>
          <p:spPr bwMode="auto">
            <a:xfrm>
              <a:off x="783" y="3025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8" name="Line 104"/>
            <p:cNvSpPr>
              <a:spLocks noChangeShapeType="1"/>
            </p:cNvSpPr>
            <p:nvPr/>
          </p:nvSpPr>
          <p:spPr bwMode="auto">
            <a:xfrm>
              <a:off x="783" y="2842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99" name="Line 105"/>
            <p:cNvSpPr>
              <a:spLocks noChangeShapeType="1"/>
            </p:cNvSpPr>
            <p:nvPr/>
          </p:nvSpPr>
          <p:spPr bwMode="auto">
            <a:xfrm>
              <a:off x="783" y="2659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0" name="Line 106"/>
            <p:cNvSpPr>
              <a:spLocks noChangeShapeType="1"/>
            </p:cNvSpPr>
            <p:nvPr/>
          </p:nvSpPr>
          <p:spPr bwMode="auto">
            <a:xfrm>
              <a:off x="783" y="2475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1" name="Line 107"/>
            <p:cNvSpPr>
              <a:spLocks noChangeShapeType="1"/>
            </p:cNvSpPr>
            <p:nvPr/>
          </p:nvSpPr>
          <p:spPr bwMode="auto">
            <a:xfrm>
              <a:off x="783" y="2292"/>
              <a:ext cx="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2" name="Line 108"/>
            <p:cNvSpPr>
              <a:spLocks noChangeShapeType="1"/>
            </p:cNvSpPr>
            <p:nvPr/>
          </p:nvSpPr>
          <p:spPr bwMode="auto">
            <a:xfrm>
              <a:off x="802" y="3025"/>
              <a:ext cx="35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3" name="Line 109"/>
            <p:cNvSpPr>
              <a:spLocks noChangeShapeType="1"/>
            </p:cNvSpPr>
            <p:nvPr/>
          </p:nvSpPr>
          <p:spPr bwMode="auto">
            <a:xfrm flipV="1">
              <a:off x="802" y="301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4" name="Line 110"/>
            <p:cNvSpPr>
              <a:spLocks noChangeShapeType="1"/>
            </p:cNvSpPr>
            <p:nvPr/>
          </p:nvSpPr>
          <p:spPr bwMode="auto">
            <a:xfrm flipV="1">
              <a:off x="1691" y="301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5" name="Line 111"/>
            <p:cNvSpPr>
              <a:spLocks noChangeShapeType="1"/>
            </p:cNvSpPr>
            <p:nvPr/>
          </p:nvSpPr>
          <p:spPr bwMode="auto">
            <a:xfrm flipV="1">
              <a:off x="2581" y="301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6" name="Line 112"/>
            <p:cNvSpPr>
              <a:spLocks noChangeShapeType="1"/>
            </p:cNvSpPr>
            <p:nvPr/>
          </p:nvSpPr>
          <p:spPr bwMode="auto">
            <a:xfrm flipV="1">
              <a:off x="3470" y="301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7" name="Line 113"/>
            <p:cNvSpPr>
              <a:spLocks noChangeShapeType="1"/>
            </p:cNvSpPr>
            <p:nvPr/>
          </p:nvSpPr>
          <p:spPr bwMode="auto">
            <a:xfrm flipV="1">
              <a:off x="4359" y="301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8" name="Freeform 114"/>
            <p:cNvSpPr>
              <a:spLocks/>
            </p:cNvSpPr>
            <p:nvPr/>
          </p:nvSpPr>
          <p:spPr bwMode="auto">
            <a:xfrm>
              <a:off x="1247" y="3041"/>
              <a:ext cx="2668" cy="84"/>
            </a:xfrm>
            <a:custGeom>
              <a:avLst/>
              <a:gdLst>
                <a:gd name="T0" fmla="*/ 0 w 2668"/>
                <a:gd name="T1" fmla="*/ 2 h 84"/>
                <a:gd name="T2" fmla="*/ 889 w 2668"/>
                <a:gd name="T3" fmla="*/ 0 h 84"/>
                <a:gd name="T4" fmla="*/ 1778 w 2668"/>
                <a:gd name="T5" fmla="*/ 83 h 84"/>
                <a:gd name="T6" fmla="*/ 2667 w 2668"/>
                <a:gd name="T7" fmla="*/ 43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68" h="84">
                  <a:moveTo>
                    <a:pt x="0" y="2"/>
                  </a:moveTo>
                  <a:lnTo>
                    <a:pt x="889" y="0"/>
                  </a:lnTo>
                  <a:lnTo>
                    <a:pt x="1778" y="83"/>
                  </a:lnTo>
                  <a:lnTo>
                    <a:pt x="2667" y="43"/>
                  </a:lnTo>
                </a:path>
              </a:pathLst>
            </a:custGeom>
            <a:noFill/>
            <a:ln w="25400" cap="rnd" cmpd="sng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09" name="Oval 115"/>
            <p:cNvSpPr>
              <a:spLocks noChangeArrowheads="1"/>
            </p:cNvSpPr>
            <p:nvPr/>
          </p:nvSpPr>
          <p:spPr bwMode="auto">
            <a:xfrm>
              <a:off x="1227" y="3027"/>
              <a:ext cx="34" cy="27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10" name="Oval 116"/>
            <p:cNvSpPr>
              <a:spLocks noChangeArrowheads="1"/>
            </p:cNvSpPr>
            <p:nvPr/>
          </p:nvSpPr>
          <p:spPr bwMode="auto">
            <a:xfrm>
              <a:off x="2115" y="3025"/>
              <a:ext cx="35" cy="27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11" name="Oval 117"/>
            <p:cNvSpPr>
              <a:spLocks noChangeArrowheads="1"/>
            </p:cNvSpPr>
            <p:nvPr/>
          </p:nvSpPr>
          <p:spPr bwMode="auto">
            <a:xfrm>
              <a:off x="3005" y="3108"/>
              <a:ext cx="35" cy="26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12" name="Oval 118"/>
            <p:cNvSpPr>
              <a:spLocks noChangeArrowheads="1"/>
            </p:cNvSpPr>
            <p:nvPr/>
          </p:nvSpPr>
          <p:spPr bwMode="auto">
            <a:xfrm>
              <a:off x="3894" y="3068"/>
              <a:ext cx="34" cy="27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13" name="Rectangle 119"/>
            <p:cNvSpPr>
              <a:spLocks noChangeArrowheads="1"/>
            </p:cNvSpPr>
            <p:nvPr/>
          </p:nvSpPr>
          <p:spPr bwMode="auto">
            <a:xfrm>
              <a:off x="2441" y="1990"/>
              <a:ext cx="118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Динамика активов и пассивов</a:t>
              </a:r>
            </a:p>
          </p:txBody>
        </p:sp>
        <p:sp>
          <p:nvSpPr>
            <p:cNvPr id="8314" name="Rectangle 120"/>
            <p:cNvSpPr>
              <a:spLocks noChangeArrowheads="1"/>
            </p:cNvSpPr>
            <p:nvPr/>
          </p:nvSpPr>
          <p:spPr bwMode="auto">
            <a:xfrm>
              <a:off x="574" y="3695"/>
              <a:ext cx="23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(80)</a:t>
              </a:r>
            </a:p>
          </p:txBody>
        </p:sp>
        <p:sp>
          <p:nvSpPr>
            <p:cNvPr id="8315" name="Rectangle 121"/>
            <p:cNvSpPr>
              <a:spLocks noChangeArrowheads="1"/>
            </p:cNvSpPr>
            <p:nvPr/>
          </p:nvSpPr>
          <p:spPr bwMode="auto">
            <a:xfrm>
              <a:off x="575" y="3512"/>
              <a:ext cx="23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(60)</a:t>
              </a:r>
            </a:p>
          </p:txBody>
        </p:sp>
        <p:sp>
          <p:nvSpPr>
            <p:cNvPr id="8316" name="Rectangle 122"/>
            <p:cNvSpPr>
              <a:spLocks noChangeArrowheads="1"/>
            </p:cNvSpPr>
            <p:nvPr/>
          </p:nvSpPr>
          <p:spPr bwMode="auto">
            <a:xfrm>
              <a:off x="574" y="3328"/>
              <a:ext cx="23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(40)</a:t>
              </a:r>
            </a:p>
          </p:txBody>
        </p:sp>
        <p:sp>
          <p:nvSpPr>
            <p:cNvPr id="8317" name="Rectangle 123"/>
            <p:cNvSpPr>
              <a:spLocks noChangeArrowheads="1"/>
            </p:cNvSpPr>
            <p:nvPr/>
          </p:nvSpPr>
          <p:spPr bwMode="auto">
            <a:xfrm>
              <a:off x="574" y="3145"/>
              <a:ext cx="23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(20)</a:t>
              </a:r>
            </a:p>
          </p:txBody>
        </p:sp>
        <p:sp>
          <p:nvSpPr>
            <p:cNvPr id="8318" name="Rectangle 124"/>
            <p:cNvSpPr>
              <a:spLocks noChangeArrowheads="1"/>
            </p:cNvSpPr>
            <p:nvPr/>
          </p:nvSpPr>
          <p:spPr bwMode="auto">
            <a:xfrm>
              <a:off x="660" y="2962"/>
              <a:ext cx="159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319" name="Rectangle 125"/>
            <p:cNvSpPr>
              <a:spLocks noChangeArrowheads="1"/>
            </p:cNvSpPr>
            <p:nvPr/>
          </p:nvSpPr>
          <p:spPr bwMode="auto">
            <a:xfrm>
              <a:off x="622" y="2778"/>
              <a:ext cx="193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8320" name="Rectangle 126"/>
            <p:cNvSpPr>
              <a:spLocks noChangeArrowheads="1"/>
            </p:cNvSpPr>
            <p:nvPr/>
          </p:nvSpPr>
          <p:spPr bwMode="auto">
            <a:xfrm>
              <a:off x="622" y="2595"/>
              <a:ext cx="193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8321" name="Rectangle 127"/>
            <p:cNvSpPr>
              <a:spLocks noChangeArrowheads="1"/>
            </p:cNvSpPr>
            <p:nvPr/>
          </p:nvSpPr>
          <p:spPr bwMode="auto">
            <a:xfrm>
              <a:off x="623" y="2411"/>
              <a:ext cx="193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8322" name="Rectangle 128"/>
            <p:cNvSpPr>
              <a:spLocks noChangeArrowheads="1"/>
            </p:cNvSpPr>
            <p:nvPr/>
          </p:nvSpPr>
          <p:spPr bwMode="auto">
            <a:xfrm>
              <a:off x="622" y="2228"/>
              <a:ext cx="193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323" name="Rectangle 129"/>
            <p:cNvSpPr>
              <a:spLocks noChangeArrowheads="1"/>
            </p:cNvSpPr>
            <p:nvPr/>
          </p:nvSpPr>
          <p:spPr bwMode="auto">
            <a:xfrm>
              <a:off x="1088" y="3771"/>
              <a:ext cx="29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1/4/05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324" name="Rectangle 130"/>
            <p:cNvSpPr>
              <a:spLocks noChangeArrowheads="1"/>
            </p:cNvSpPr>
            <p:nvPr/>
          </p:nvSpPr>
          <p:spPr bwMode="auto">
            <a:xfrm>
              <a:off x="1977" y="3771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1/7/05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325" name="Rectangle 131"/>
            <p:cNvSpPr>
              <a:spLocks noChangeArrowheads="1"/>
            </p:cNvSpPr>
            <p:nvPr/>
          </p:nvSpPr>
          <p:spPr bwMode="auto">
            <a:xfrm>
              <a:off x="2848" y="3771"/>
              <a:ext cx="329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1/10/05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326" name="Rectangle 132"/>
            <p:cNvSpPr>
              <a:spLocks noChangeArrowheads="1"/>
            </p:cNvSpPr>
            <p:nvPr/>
          </p:nvSpPr>
          <p:spPr bwMode="auto">
            <a:xfrm>
              <a:off x="3755" y="3771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1/1/06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327" name="Rectangle 133"/>
            <p:cNvSpPr>
              <a:spLocks noChangeArrowheads="1"/>
            </p:cNvSpPr>
            <p:nvPr/>
          </p:nvSpPr>
          <p:spPr bwMode="auto">
            <a:xfrm rot="-5400000">
              <a:off x="257" y="2978"/>
              <a:ext cx="37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b="1">
                  <a:solidFill>
                    <a:srgbClr val="000000"/>
                  </a:solidFill>
                  <a:cs typeface="Arial" panose="020B0604020202020204" pitchFamily="34" charset="0"/>
                </a:rPr>
                <a:t>млн. руб.</a:t>
              </a:r>
            </a:p>
          </p:txBody>
        </p:sp>
        <p:sp>
          <p:nvSpPr>
            <p:cNvPr id="8328" name="Rectangle 134"/>
            <p:cNvSpPr>
              <a:spLocks noChangeArrowheads="1"/>
            </p:cNvSpPr>
            <p:nvPr/>
          </p:nvSpPr>
          <p:spPr bwMode="auto">
            <a:xfrm>
              <a:off x="4407" y="2734"/>
              <a:ext cx="1365" cy="5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29" name="Rectangle 135"/>
            <p:cNvSpPr>
              <a:spLocks noChangeArrowheads="1"/>
            </p:cNvSpPr>
            <p:nvPr/>
          </p:nvSpPr>
          <p:spPr bwMode="auto">
            <a:xfrm>
              <a:off x="4434" y="2760"/>
              <a:ext cx="154" cy="33"/>
            </a:xfrm>
            <a:prstGeom prst="rect">
              <a:avLst/>
            </a:prstGeom>
            <a:solidFill>
              <a:srgbClr val="E0E0E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30" name="Rectangle 136"/>
            <p:cNvSpPr>
              <a:spLocks noChangeArrowheads="1"/>
            </p:cNvSpPr>
            <p:nvPr/>
          </p:nvSpPr>
          <p:spPr bwMode="auto">
            <a:xfrm>
              <a:off x="4554" y="2714"/>
              <a:ext cx="657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Текущие активы</a:t>
              </a:r>
            </a:p>
          </p:txBody>
        </p:sp>
        <p:sp>
          <p:nvSpPr>
            <p:cNvPr id="8331" name="Rectangle 137"/>
            <p:cNvSpPr>
              <a:spLocks noChangeArrowheads="1"/>
            </p:cNvSpPr>
            <p:nvPr/>
          </p:nvSpPr>
          <p:spPr bwMode="auto">
            <a:xfrm>
              <a:off x="4434" y="2857"/>
              <a:ext cx="154" cy="33"/>
            </a:xfrm>
            <a:prstGeom prst="rect">
              <a:avLst/>
            </a:prstGeom>
            <a:solidFill>
              <a:srgbClr val="FFFF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32" name="Rectangle 138"/>
            <p:cNvSpPr>
              <a:spLocks noChangeArrowheads="1"/>
            </p:cNvSpPr>
            <p:nvPr/>
          </p:nvSpPr>
          <p:spPr bwMode="auto">
            <a:xfrm>
              <a:off x="4554" y="2810"/>
              <a:ext cx="90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Текущие обязательства</a:t>
              </a:r>
            </a:p>
          </p:txBody>
        </p:sp>
        <p:sp>
          <p:nvSpPr>
            <p:cNvPr id="8333" name="Rectangle 139"/>
            <p:cNvSpPr>
              <a:spLocks noChangeArrowheads="1"/>
            </p:cNvSpPr>
            <p:nvPr/>
          </p:nvSpPr>
          <p:spPr bwMode="auto">
            <a:xfrm>
              <a:off x="4434" y="2953"/>
              <a:ext cx="154" cy="33"/>
            </a:xfrm>
            <a:prstGeom prst="rect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34" name="Rectangle 140"/>
            <p:cNvSpPr>
              <a:spLocks noChangeArrowheads="1"/>
            </p:cNvSpPr>
            <p:nvPr/>
          </p:nvSpPr>
          <p:spPr bwMode="auto">
            <a:xfrm>
              <a:off x="4554" y="2906"/>
              <a:ext cx="77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Постоянные активы</a:t>
              </a:r>
            </a:p>
          </p:txBody>
        </p:sp>
        <p:sp>
          <p:nvSpPr>
            <p:cNvPr id="8335" name="Rectangle 141"/>
            <p:cNvSpPr>
              <a:spLocks noChangeArrowheads="1"/>
            </p:cNvSpPr>
            <p:nvPr/>
          </p:nvSpPr>
          <p:spPr bwMode="auto">
            <a:xfrm>
              <a:off x="4434" y="3049"/>
              <a:ext cx="154" cy="33"/>
            </a:xfrm>
            <a:prstGeom prst="rect">
              <a:avLst/>
            </a:prstGeom>
            <a:solidFill>
              <a:srgbClr val="50803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36" name="Rectangle 142"/>
            <p:cNvSpPr>
              <a:spLocks noChangeArrowheads="1"/>
            </p:cNvSpPr>
            <p:nvPr/>
          </p:nvSpPr>
          <p:spPr bwMode="auto">
            <a:xfrm>
              <a:off x="4554" y="3003"/>
              <a:ext cx="84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Собственный капитал</a:t>
              </a:r>
            </a:p>
          </p:txBody>
        </p:sp>
        <p:sp>
          <p:nvSpPr>
            <p:cNvPr id="8337" name="Rectangle 143"/>
            <p:cNvSpPr>
              <a:spLocks noChangeArrowheads="1"/>
            </p:cNvSpPr>
            <p:nvPr/>
          </p:nvSpPr>
          <p:spPr bwMode="auto">
            <a:xfrm>
              <a:off x="4434" y="3145"/>
              <a:ext cx="154" cy="33"/>
            </a:xfrm>
            <a:prstGeom prst="rect">
              <a:avLst/>
            </a:prstGeom>
            <a:solidFill>
              <a:srgbClr val="A0E0E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38" name="Rectangle 144"/>
            <p:cNvSpPr>
              <a:spLocks noChangeArrowheads="1"/>
            </p:cNvSpPr>
            <p:nvPr/>
          </p:nvSpPr>
          <p:spPr bwMode="auto">
            <a:xfrm>
              <a:off x="4554" y="3099"/>
              <a:ext cx="109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Долгосрочные обязательства</a:t>
              </a:r>
            </a:p>
          </p:txBody>
        </p:sp>
        <p:sp>
          <p:nvSpPr>
            <p:cNvPr id="8339" name="Line 145"/>
            <p:cNvSpPr>
              <a:spLocks noChangeShapeType="1"/>
            </p:cNvSpPr>
            <p:nvPr/>
          </p:nvSpPr>
          <p:spPr bwMode="auto">
            <a:xfrm>
              <a:off x="4434" y="3255"/>
              <a:ext cx="160" cy="0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40" name="Oval 146"/>
            <p:cNvSpPr>
              <a:spLocks noChangeArrowheads="1"/>
            </p:cNvSpPr>
            <p:nvPr/>
          </p:nvSpPr>
          <p:spPr bwMode="auto">
            <a:xfrm>
              <a:off x="4493" y="3238"/>
              <a:ext cx="34" cy="27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41" name="Rectangle 147"/>
            <p:cNvSpPr>
              <a:spLocks noChangeArrowheads="1"/>
            </p:cNvSpPr>
            <p:nvPr/>
          </p:nvSpPr>
          <p:spPr bwMode="auto">
            <a:xfrm>
              <a:off x="4554" y="3195"/>
              <a:ext cx="125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Собственные оборотные средства</a:t>
              </a:r>
            </a:p>
          </p:txBody>
        </p:sp>
        <p:sp>
          <p:nvSpPr>
            <p:cNvPr id="8342" name="Rectangle 148"/>
            <p:cNvSpPr>
              <a:spLocks noChangeArrowheads="1"/>
            </p:cNvSpPr>
            <p:nvPr/>
          </p:nvSpPr>
          <p:spPr bwMode="auto">
            <a:xfrm>
              <a:off x="412" y="2064"/>
              <a:ext cx="38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Активы</a:t>
              </a:r>
            </a:p>
          </p:txBody>
        </p:sp>
        <p:sp>
          <p:nvSpPr>
            <p:cNvPr id="8343" name="Rectangle 149"/>
            <p:cNvSpPr>
              <a:spLocks noChangeArrowheads="1"/>
            </p:cNvSpPr>
            <p:nvPr/>
          </p:nvSpPr>
          <p:spPr bwMode="auto">
            <a:xfrm>
              <a:off x="398" y="3788"/>
              <a:ext cx="43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Пассивы</a:t>
              </a:r>
            </a:p>
          </p:txBody>
        </p:sp>
        <p:sp>
          <p:nvSpPr>
            <p:cNvPr id="8344" name="Rectangle 150"/>
            <p:cNvSpPr>
              <a:spLocks noChangeArrowheads="1"/>
            </p:cNvSpPr>
            <p:nvPr/>
          </p:nvSpPr>
          <p:spPr bwMode="auto">
            <a:xfrm>
              <a:off x="403" y="1935"/>
              <a:ext cx="5454" cy="2009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45" name="AutoShape 151"/>
            <p:cNvSpPr>
              <a:spLocks noChangeArrowheads="1"/>
            </p:cNvSpPr>
            <p:nvPr/>
          </p:nvSpPr>
          <p:spPr bwMode="auto">
            <a:xfrm>
              <a:off x="2230" y="2353"/>
              <a:ext cx="675" cy="407"/>
            </a:xfrm>
            <a:prstGeom prst="roundRect">
              <a:avLst>
                <a:gd name="adj" fmla="val 15431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46" name="AutoShape 152"/>
            <p:cNvSpPr>
              <a:spLocks noChangeArrowheads="1"/>
            </p:cNvSpPr>
            <p:nvPr/>
          </p:nvSpPr>
          <p:spPr bwMode="auto">
            <a:xfrm>
              <a:off x="2214" y="2341"/>
              <a:ext cx="676" cy="406"/>
            </a:xfrm>
            <a:prstGeom prst="roundRect">
              <a:avLst>
                <a:gd name="adj" fmla="val 15468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47" name="Rectangle 153"/>
            <p:cNvSpPr>
              <a:spLocks noChangeArrowheads="1"/>
            </p:cNvSpPr>
            <p:nvPr/>
          </p:nvSpPr>
          <p:spPr bwMode="auto">
            <a:xfrm>
              <a:off x="2235" y="2350"/>
              <a:ext cx="653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Собств.обор.ср-ва</a:t>
              </a:r>
            </a:p>
          </p:txBody>
        </p:sp>
        <p:sp>
          <p:nvSpPr>
            <p:cNvPr id="8348" name="Rectangle 154"/>
            <p:cNvSpPr>
              <a:spLocks noChangeArrowheads="1"/>
            </p:cNvSpPr>
            <p:nvPr/>
          </p:nvSpPr>
          <p:spPr bwMode="auto">
            <a:xfrm>
              <a:off x="2261" y="2416"/>
              <a:ext cx="583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отрицательные </a:t>
              </a:r>
            </a:p>
          </p:txBody>
        </p:sp>
        <p:sp>
          <p:nvSpPr>
            <p:cNvPr id="8349" name="Rectangle 155"/>
            <p:cNvSpPr>
              <a:spLocks noChangeArrowheads="1"/>
            </p:cNvSpPr>
            <p:nvPr/>
          </p:nvSpPr>
          <p:spPr bwMode="auto">
            <a:xfrm>
              <a:off x="2194" y="2483"/>
              <a:ext cx="708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(тек. обязательства </a:t>
              </a:r>
            </a:p>
          </p:txBody>
        </p:sp>
        <p:sp>
          <p:nvSpPr>
            <p:cNvPr id="8350" name="Rectangle 156"/>
            <p:cNvSpPr>
              <a:spLocks noChangeArrowheads="1"/>
            </p:cNvSpPr>
            <p:nvPr/>
          </p:nvSpPr>
          <p:spPr bwMode="auto">
            <a:xfrm>
              <a:off x="2317" y="2549"/>
              <a:ext cx="477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превышают </a:t>
              </a:r>
            </a:p>
          </p:txBody>
        </p:sp>
        <p:sp>
          <p:nvSpPr>
            <p:cNvPr id="8351" name="Rectangle 157"/>
            <p:cNvSpPr>
              <a:spLocks noChangeArrowheads="1"/>
            </p:cNvSpPr>
            <p:nvPr/>
          </p:nvSpPr>
          <p:spPr bwMode="auto">
            <a:xfrm>
              <a:off x="2308" y="2616"/>
              <a:ext cx="470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тек. активы)</a:t>
              </a:r>
            </a:p>
          </p:txBody>
        </p:sp>
        <p:sp>
          <p:nvSpPr>
            <p:cNvPr id="8352" name="Line 158"/>
            <p:cNvSpPr>
              <a:spLocks noChangeShapeType="1"/>
            </p:cNvSpPr>
            <p:nvPr/>
          </p:nvSpPr>
          <p:spPr bwMode="auto">
            <a:xfrm flipH="1">
              <a:off x="4101" y="2441"/>
              <a:ext cx="473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53" name="Freeform 159"/>
            <p:cNvSpPr>
              <a:spLocks/>
            </p:cNvSpPr>
            <p:nvPr/>
          </p:nvSpPr>
          <p:spPr bwMode="auto">
            <a:xfrm>
              <a:off x="4038" y="2464"/>
              <a:ext cx="99" cy="39"/>
            </a:xfrm>
            <a:custGeom>
              <a:avLst/>
              <a:gdLst>
                <a:gd name="T0" fmla="*/ 0 w 99"/>
                <a:gd name="T1" fmla="*/ 28 h 39"/>
                <a:gd name="T2" fmla="*/ 98 w 99"/>
                <a:gd name="T3" fmla="*/ 38 h 39"/>
                <a:gd name="T4" fmla="*/ 92 w 99"/>
                <a:gd name="T5" fmla="*/ 0 h 39"/>
                <a:gd name="T6" fmla="*/ 0 w 99"/>
                <a:gd name="T7" fmla="*/ 28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39">
                  <a:moveTo>
                    <a:pt x="0" y="28"/>
                  </a:moveTo>
                  <a:lnTo>
                    <a:pt x="98" y="38"/>
                  </a:lnTo>
                  <a:lnTo>
                    <a:pt x="92" y="0"/>
                  </a:lnTo>
                  <a:lnTo>
                    <a:pt x="0" y="28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54" name="Line 160"/>
            <p:cNvSpPr>
              <a:spLocks noChangeShapeType="1"/>
            </p:cNvSpPr>
            <p:nvPr/>
          </p:nvSpPr>
          <p:spPr bwMode="auto">
            <a:xfrm flipH="1">
              <a:off x="3600" y="2445"/>
              <a:ext cx="967" cy="4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55" name="Freeform 161"/>
            <p:cNvSpPr>
              <a:spLocks/>
            </p:cNvSpPr>
            <p:nvPr/>
          </p:nvSpPr>
          <p:spPr bwMode="auto">
            <a:xfrm>
              <a:off x="3545" y="2835"/>
              <a:ext cx="97" cy="55"/>
            </a:xfrm>
            <a:custGeom>
              <a:avLst/>
              <a:gdLst>
                <a:gd name="T0" fmla="*/ 0 w 97"/>
                <a:gd name="T1" fmla="*/ 54 h 55"/>
                <a:gd name="T2" fmla="*/ 96 w 97"/>
                <a:gd name="T3" fmla="*/ 35 h 55"/>
                <a:gd name="T4" fmla="*/ 73 w 97"/>
                <a:gd name="T5" fmla="*/ 0 h 55"/>
                <a:gd name="T6" fmla="*/ 0 w 97"/>
                <a:gd name="T7" fmla="*/ 54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7" h="55">
                  <a:moveTo>
                    <a:pt x="0" y="54"/>
                  </a:moveTo>
                  <a:lnTo>
                    <a:pt x="96" y="35"/>
                  </a:lnTo>
                  <a:lnTo>
                    <a:pt x="73" y="0"/>
                  </a:lnTo>
                  <a:lnTo>
                    <a:pt x="0" y="54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56" name="AutoShape 162"/>
            <p:cNvSpPr>
              <a:spLocks noChangeArrowheads="1"/>
            </p:cNvSpPr>
            <p:nvPr/>
          </p:nvSpPr>
          <p:spPr bwMode="auto">
            <a:xfrm>
              <a:off x="4581" y="2316"/>
              <a:ext cx="1033" cy="241"/>
            </a:xfrm>
            <a:prstGeom prst="roundRect">
              <a:avLst>
                <a:gd name="adj" fmla="val 25481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57" name="AutoShape 163"/>
            <p:cNvSpPr>
              <a:spLocks noChangeArrowheads="1"/>
            </p:cNvSpPr>
            <p:nvPr/>
          </p:nvSpPr>
          <p:spPr bwMode="auto">
            <a:xfrm>
              <a:off x="4565" y="2303"/>
              <a:ext cx="1033" cy="242"/>
            </a:xfrm>
            <a:prstGeom prst="roundRect">
              <a:avLst>
                <a:gd name="adj" fmla="val 2538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58" name="Rectangle 164"/>
            <p:cNvSpPr>
              <a:spLocks noChangeArrowheads="1"/>
            </p:cNvSpPr>
            <p:nvPr/>
          </p:nvSpPr>
          <p:spPr bwMode="auto">
            <a:xfrm>
              <a:off x="4563" y="2329"/>
              <a:ext cx="100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Соотношение долгосрочных и </a:t>
              </a:r>
            </a:p>
          </p:txBody>
        </p:sp>
        <p:sp>
          <p:nvSpPr>
            <p:cNvPr id="8359" name="Rectangle 165"/>
            <p:cNvSpPr>
              <a:spLocks noChangeArrowheads="1"/>
            </p:cNvSpPr>
            <p:nvPr/>
          </p:nvSpPr>
          <p:spPr bwMode="auto">
            <a:xfrm>
              <a:off x="4658" y="2396"/>
              <a:ext cx="80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краткосрочных  активов</a:t>
              </a:r>
            </a:p>
          </p:txBody>
        </p:sp>
        <p:sp>
          <p:nvSpPr>
            <p:cNvPr id="8360" name="Line 166"/>
            <p:cNvSpPr>
              <a:spLocks noChangeShapeType="1"/>
            </p:cNvSpPr>
            <p:nvPr/>
          </p:nvSpPr>
          <p:spPr bwMode="auto">
            <a:xfrm flipH="1" flipV="1">
              <a:off x="4259" y="3374"/>
              <a:ext cx="291" cy="2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61" name="Freeform 167"/>
            <p:cNvSpPr>
              <a:spLocks/>
            </p:cNvSpPr>
            <p:nvPr/>
          </p:nvSpPr>
          <p:spPr bwMode="auto">
            <a:xfrm>
              <a:off x="4215" y="3338"/>
              <a:ext cx="85" cy="69"/>
            </a:xfrm>
            <a:custGeom>
              <a:avLst/>
              <a:gdLst>
                <a:gd name="T0" fmla="*/ 0 w 85"/>
                <a:gd name="T1" fmla="*/ 0 h 69"/>
                <a:gd name="T2" fmla="*/ 50 w 85"/>
                <a:gd name="T3" fmla="*/ 68 h 69"/>
                <a:gd name="T4" fmla="*/ 84 w 85"/>
                <a:gd name="T5" fmla="*/ 41 h 69"/>
                <a:gd name="T6" fmla="*/ 0 w 85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5" h="69">
                  <a:moveTo>
                    <a:pt x="0" y="0"/>
                  </a:moveTo>
                  <a:lnTo>
                    <a:pt x="50" y="68"/>
                  </a:lnTo>
                  <a:lnTo>
                    <a:pt x="84" y="4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62" name="AutoShape 168"/>
            <p:cNvSpPr>
              <a:spLocks noChangeArrowheads="1"/>
            </p:cNvSpPr>
            <p:nvPr/>
          </p:nvSpPr>
          <p:spPr bwMode="auto">
            <a:xfrm>
              <a:off x="4575" y="3505"/>
              <a:ext cx="1033" cy="243"/>
            </a:xfrm>
            <a:prstGeom prst="roundRect">
              <a:avLst>
                <a:gd name="adj" fmla="val 25287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63" name="AutoShape 169"/>
            <p:cNvSpPr>
              <a:spLocks noChangeArrowheads="1"/>
            </p:cNvSpPr>
            <p:nvPr/>
          </p:nvSpPr>
          <p:spPr bwMode="auto">
            <a:xfrm>
              <a:off x="4559" y="3492"/>
              <a:ext cx="1034" cy="244"/>
            </a:xfrm>
            <a:prstGeom prst="roundRect">
              <a:avLst>
                <a:gd name="adj" fmla="val 25185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8364" name="Rectangle 170"/>
            <p:cNvSpPr>
              <a:spLocks noChangeArrowheads="1"/>
            </p:cNvSpPr>
            <p:nvPr/>
          </p:nvSpPr>
          <p:spPr bwMode="auto">
            <a:xfrm>
              <a:off x="4563" y="3520"/>
              <a:ext cx="987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Соотношение собственного и </a:t>
              </a:r>
            </a:p>
          </p:txBody>
        </p:sp>
        <p:sp>
          <p:nvSpPr>
            <p:cNvPr id="8365" name="Rectangle 171"/>
            <p:cNvSpPr>
              <a:spLocks noChangeArrowheads="1"/>
            </p:cNvSpPr>
            <p:nvPr/>
          </p:nvSpPr>
          <p:spPr bwMode="auto">
            <a:xfrm>
              <a:off x="4728" y="3586"/>
              <a:ext cx="665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заемного капитала</a:t>
              </a:r>
            </a:p>
          </p:txBody>
        </p:sp>
        <p:sp>
          <p:nvSpPr>
            <p:cNvPr id="8366" name="Line 172"/>
            <p:cNvSpPr>
              <a:spLocks noChangeShapeType="1"/>
            </p:cNvSpPr>
            <p:nvPr/>
          </p:nvSpPr>
          <p:spPr bwMode="auto">
            <a:xfrm flipH="1" flipV="1">
              <a:off x="3821" y="3238"/>
              <a:ext cx="729" cy="38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67" name="Freeform 173"/>
            <p:cNvSpPr>
              <a:spLocks/>
            </p:cNvSpPr>
            <p:nvPr/>
          </p:nvSpPr>
          <p:spPr bwMode="auto">
            <a:xfrm>
              <a:off x="3768" y="3210"/>
              <a:ext cx="94" cy="60"/>
            </a:xfrm>
            <a:custGeom>
              <a:avLst/>
              <a:gdLst>
                <a:gd name="T0" fmla="*/ 0 w 94"/>
                <a:gd name="T1" fmla="*/ 0 h 60"/>
                <a:gd name="T2" fmla="*/ 68 w 94"/>
                <a:gd name="T3" fmla="*/ 59 h 60"/>
                <a:gd name="T4" fmla="*/ 93 w 94"/>
                <a:gd name="T5" fmla="*/ 26 h 60"/>
                <a:gd name="T6" fmla="*/ 0 w 94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" h="60">
                  <a:moveTo>
                    <a:pt x="0" y="0"/>
                  </a:moveTo>
                  <a:lnTo>
                    <a:pt x="68" y="59"/>
                  </a:lnTo>
                  <a:lnTo>
                    <a:pt x="93" y="2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68" name="Line 174"/>
            <p:cNvSpPr>
              <a:spLocks noChangeShapeType="1"/>
            </p:cNvSpPr>
            <p:nvPr/>
          </p:nvSpPr>
          <p:spPr bwMode="auto">
            <a:xfrm>
              <a:off x="2557" y="2771"/>
              <a:ext cx="6" cy="25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69" name="Freeform 175"/>
            <p:cNvSpPr>
              <a:spLocks/>
            </p:cNvSpPr>
            <p:nvPr/>
          </p:nvSpPr>
          <p:spPr bwMode="auto">
            <a:xfrm>
              <a:off x="2539" y="3000"/>
              <a:ext cx="48" cy="79"/>
            </a:xfrm>
            <a:custGeom>
              <a:avLst/>
              <a:gdLst>
                <a:gd name="T0" fmla="*/ 25 w 48"/>
                <a:gd name="T1" fmla="*/ 78 h 79"/>
                <a:gd name="T2" fmla="*/ 47 w 48"/>
                <a:gd name="T3" fmla="*/ 0 h 79"/>
                <a:gd name="T4" fmla="*/ 0 w 48"/>
                <a:gd name="T5" fmla="*/ 0 h 79"/>
                <a:gd name="T6" fmla="*/ 25 w 48"/>
                <a:gd name="T7" fmla="*/ 78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" h="79">
                  <a:moveTo>
                    <a:pt x="25" y="78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25" y="78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6496266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B40D02-34D3-4015-8D50-FB814D80E79D}" type="slidenum">
              <a:rPr lang="ru-RU" altLang="ru-RU" smtClean="0">
                <a:cs typeface="Arial" panose="020B0604020202020204" pitchFamily="34" charset="0"/>
              </a:rPr>
              <a:pPr/>
              <a:t>4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Анализ ликвидности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smtClean="0">
                <a:latin typeface="Arial" panose="020B0604020202020204" pitchFamily="34" charset="0"/>
                <a:cs typeface="Arial" panose="020B0604020202020204" pitchFamily="34" charset="0"/>
              </a:rPr>
              <a:t>АО “Электроинструмент” (Пример) </a:t>
            </a:r>
          </a:p>
        </p:txBody>
      </p:sp>
      <p:grpSp>
        <p:nvGrpSpPr>
          <p:cNvPr id="9221" name="Group 3"/>
          <p:cNvGrpSpPr>
            <a:grpSpLocks/>
          </p:cNvGrpSpPr>
          <p:nvPr/>
        </p:nvGrpSpPr>
        <p:grpSpPr bwMode="auto">
          <a:xfrm>
            <a:off x="349250" y="1336675"/>
            <a:ext cx="8058150" cy="1446213"/>
            <a:chOff x="238" y="842"/>
            <a:chExt cx="5499" cy="911"/>
          </a:xfrm>
        </p:grpSpPr>
        <p:sp>
          <p:nvSpPr>
            <p:cNvPr id="9391" name="Line 4"/>
            <p:cNvSpPr>
              <a:spLocks noChangeShapeType="1"/>
            </p:cNvSpPr>
            <p:nvPr/>
          </p:nvSpPr>
          <p:spPr bwMode="auto">
            <a:xfrm>
              <a:off x="285" y="864"/>
              <a:ext cx="54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92" name="Rectangle 5"/>
            <p:cNvSpPr>
              <a:spLocks noChangeArrowheads="1"/>
            </p:cNvSpPr>
            <p:nvPr/>
          </p:nvSpPr>
          <p:spPr bwMode="auto">
            <a:xfrm>
              <a:off x="285" y="864"/>
              <a:ext cx="5444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93" name="Line 6"/>
            <p:cNvSpPr>
              <a:spLocks noChangeShapeType="1"/>
            </p:cNvSpPr>
            <p:nvPr/>
          </p:nvSpPr>
          <p:spPr bwMode="auto">
            <a:xfrm>
              <a:off x="285" y="945"/>
              <a:ext cx="54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94" name="Rectangle 7"/>
            <p:cNvSpPr>
              <a:spLocks noChangeArrowheads="1"/>
            </p:cNvSpPr>
            <p:nvPr/>
          </p:nvSpPr>
          <p:spPr bwMode="auto">
            <a:xfrm>
              <a:off x="285" y="945"/>
              <a:ext cx="5444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95" name="Line 8"/>
            <p:cNvSpPr>
              <a:spLocks noChangeShapeType="1"/>
            </p:cNvSpPr>
            <p:nvPr/>
          </p:nvSpPr>
          <p:spPr bwMode="auto">
            <a:xfrm>
              <a:off x="285" y="1149"/>
              <a:ext cx="54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96" name="Rectangle 9"/>
            <p:cNvSpPr>
              <a:spLocks noChangeArrowheads="1"/>
            </p:cNvSpPr>
            <p:nvPr/>
          </p:nvSpPr>
          <p:spPr bwMode="auto">
            <a:xfrm>
              <a:off x="285" y="1149"/>
              <a:ext cx="5444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97" name="Line 10"/>
            <p:cNvSpPr>
              <a:spLocks noChangeShapeType="1"/>
            </p:cNvSpPr>
            <p:nvPr/>
          </p:nvSpPr>
          <p:spPr bwMode="auto">
            <a:xfrm>
              <a:off x="285" y="1367"/>
              <a:ext cx="54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98" name="Rectangle 11"/>
            <p:cNvSpPr>
              <a:spLocks noChangeArrowheads="1"/>
            </p:cNvSpPr>
            <p:nvPr/>
          </p:nvSpPr>
          <p:spPr bwMode="auto">
            <a:xfrm>
              <a:off x="285" y="1367"/>
              <a:ext cx="5444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99" name="Line 12"/>
            <p:cNvSpPr>
              <a:spLocks noChangeShapeType="1"/>
            </p:cNvSpPr>
            <p:nvPr/>
          </p:nvSpPr>
          <p:spPr bwMode="auto">
            <a:xfrm>
              <a:off x="285" y="1490"/>
              <a:ext cx="54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00" name="Rectangle 13"/>
            <p:cNvSpPr>
              <a:spLocks noChangeArrowheads="1"/>
            </p:cNvSpPr>
            <p:nvPr/>
          </p:nvSpPr>
          <p:spPr bwMode="auto">
            <a:xfrm>
              <a:off x="285" y="1490"/>
              <a:ext cx="5444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01" name="Line 14"/>
            <p:cNvSpPr>
              <a:spLocks noChangeShapeType="1"/>
            </p:cNvSpPr>
            <p:nvPr/>
          </p:nvSpPr>
          <p:spPr bwMode="auto">
            <a:xfrm>
              <a:off x="285" y="1604"/>
              <a:ext cx="54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02" name="Rectangle 15"/>
            <p:cNvSpPr>
              <a:spLocks noChangeArrowheads="1"/>
            </p:cNvSpPr>
            <p:nvPr/>
          </p:nvSpPr>
          <p:spPr bwMode="auto">
            <a:xfrm>
              <a:off x="285" y="1604"/>
              <a:ext cx="5444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03" name="Rectangle 16"/>
            <p:cNvSpPr>
              <a:spLocks noChangeArrowheads="1"/>
            </p:cNvSpPr>
            <p:nvPr/>
          </p:nvSpPr>
          <p:spPr bwMode="auto">
            <a:xfrm>
              <a:off x="2537" y="842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1/4/05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404" name="Rectangle 17"/>
            <p:cNvSpPr>
              <a:spLocks noChangeArrowheads="1"/>
            </p:cNvSpPr>
            <p:nvPr/>
          </p:nvSpPr>
          <p:spPr bwMode="auto">
            <a:xfrm>
              <a:off x="3397" y="842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1/7/05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405" name="Rectangle 18"/>
            <p:cNvSpPr>
              <a:spLocks noChangeArrowheads="1"/>
            </p:cNvSpPr>
            <p:nvPr/>
          </p:nvSpPr>
          <p:spPr bwMode="auto">
            <a:xfrm>
              <a:off x="4231" y="842"/>
              <a:ext cx="36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1/10/05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406" name="Rectangle 19"/>
            <p:cNvSpPr>
              <a:spLocks noChangeArrowheads="1"/>
            </p:cNvSpPr>
            <p:nvPr/>
          </p:nvSpPr>
          <p:spPr bwMode="auto">
            <a:xfrm>
              <a:off x="5114" y="842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1/1/06</a:t>
              </a:r>
              <a:endParaRPr lang="ru-RU" altLang="ru-RU" sz="8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407" name="Rectangle 20"/>
            <p:cNvSpPr>
              <a:spLocks noChangeArrowheads="1"/>
            </p:cNvSpPr>
            <p:nvPr/>
          </p:nvSpPr>
          <p:spPr bwMode="auto">
            <a:xfrm>
              <a:off x="239" y="935"/>
              <a:ext cx="133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общей ликвидности</a:t>
              </a:r>
            </a:p>
          </p:txBody>
        </p:sp>
        <p:sp>
          <p:nvSpPr>
            <p:cNvPr id="9408" name="Rectangle 21"/>
            <p:cNvSpPr>
              <a:spLocks noChangeArrowheads="1"/>
            </p:cNvSpPr>
            <p:nvPr/>
          </p:nvSpPr>
          <p:spPr bwMode="auto">
            <a:xfrm>
              <a:off x="2872" y="935"/>
              <a:ext cx="26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0.76</a:t>
              </a:r>
            </a:p>
          </p:txBody>
        </p:sp>
        <p:sp>
          <p:nvSpPr>
            <p:cNvPr id="9409" name="Rectangle 22"/>
            <p:cNvSpPr>
              <a:spLocks noChangeArrowheads="1"/>
            </p:cNvSpPr>
            <p:nvPr/>
          </p:nvSpPr>
          <p:spPr bwMode="auto">
            <a:xfrm>
              <a:off x="2289" y="935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10" name="Rectangle 23"/>
            <p:cNvSpPr>
              <a:spLocks noChangeArrowheads="1"/>
            </p:cNvSpPr>
            <p:nvPr/>
          </p:nvSpPr>
          <p:spPr bwMode="auto">
            <a:xfrm>
              <a:off x="3731" y="935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0.83</a:t>
              </a:r>
            </a:p>
          </p:txBody>
        </p:sp>
        <p:sp>
          <p:nvSpPr>
            <p:cNvPr id="9411" name="Rectangle 24"/>
            <p:cNvSpPr>
              <a:spLocks noChangeArrowheads="1"/>
            </p:cNvSpPr>
            <p:nvPr/>
          </p:nvSpPr>
          <p:spPr bwMode="auto">
            <a:xfrm>
              <a:off x="3149" y="935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12" name="Rectangle 25"/>
            <p:cNvSpPr>
              <a:spLocks noChangeArrowheads="1"/>
            </p:cNvSpPr>
            <p:nvPr/>
          </p:nvSpPr>
          <p:spPr bwMode="auto">
            <a:xfrm>
              <a:off x="4589" y="935"/>
              <a:ext cx="26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0.49</a:t>
              </a:r>
            </a:p>
          </p:txBody>
        </p:sp>
        <p:sp>
          <p:nvSpPr>
            <p:cNvPr id="9413" name="Rectangle 26"/>
            <p:cNvSpPr>
              <a:spLocks noChangeArrowheads="1"/>
            </p:cNvSpPr>
            <p:nvPr/>
          </p:nvSpPr>
          <p:spPr bwMode="auto">
            <a:xfrm>
              <a:off x="4007" y="935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14" name="Rectangle 27"/>
            <p:cNvSpPr>
              <a:spLocks noChangeArrowheads="1"/>
            </p:cNvSpPr>
            <p:nvPr/>
          </p:nvSpPr>
          <p:spPr bwMode="auto">
            <a:xfrm>
              <a:off x="5450" y="935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0.68</a:t>
              </a:r>
            </a:p>
          </p:txBody>
        </p:sp>
        <p:sp>
          <p:nvSpPr>
            <p:cNvPr id="9415" name="Rectangle 28"/>
            <p:cNvSpPr>
              <a:spLocks noChangeArrowheads="1"/>
            </p:cNvSpPr>
            <p:nvPr/>
          </p:nvSpPr>
          <p:spPr bwMode="auto">
            <a:xfrm>
              <a:off x="4867" y="935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16" name="Rectangle 29"/>
            <p:cNvSpPr>
              <a:spLocks noChangeArrowheads="1"/>
            </p:cNvSpPr>
            <p:nvPr/>
          </p:nvSpPr>
          <p:spPr bwMode="auto">
            <a:xfrm>
              <a:off x="238" y="1037"/>
              <a:ext cx="97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i="1">
                  <a:solidFill>
                    <a:srgbClr val="000000"/>
                  </a:solidFill>
                  <a:cs typeface="Arial" panose="020B0604020202020204" pitchFamily="34" charset="0"/>
                </a:rPr>
                <a:t>(значение для сравнения)</a:t>
              </a:r>
            </a:p>
          </p:txBody>
        </p:sp>
        <p:sp>
          <p:nvSpPr>
            <p:cNvPr id="9417" name="Rectangle 30"/>
            <p:cNvSpPr>
              <a:spLocks noChangeArrowheads="1"/>
            </p:cNvSpPr>
            <p:nvPr/>
          </p:nvSpPr>
          <p:spPr bwMode="auto">
            <a:xfrm>
              <a:off x="2896" y="1037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418" name="Rectangle 31"/>
            <p:cNvSpPr>
              <a:spLocks noChangeArrowheads="1"/>
            </p:cNvSpPr>
            <p:nvPr/>
          </p:nvSpPr>
          <p:spPr bwMode="auto">
            <a:xfrm>
              <a:off x="2283" y="1037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19" name="Rectangle 32"/>
            <p:cNvSpPr>
              <a:spLocks noChangeArrowheads="1"/>
            </p:cNvSpPr>
            <p:nvPr/>
          </p:nvSpPr>
          <p:spPr bwMode="auto">
            <a:xfrm>
              <a:off x="3756" y="1037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420" name="Rectangle 33"/>
            <p:cNvSpPr>
              <a:spLocks noChangeArrowheads="1"/>
            </p:cNvSpPr>
            <p:nvPr/>
          </p:nvSpPr>
          <p:spPr bwMode="auto">
            <a:xfrm>
              <a:off x="3142" y="1037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21" name="Rectangle 34"/>
            <p:cNvSpPr>
              <a:spLocks noChangeArrowheads="1"/>
            </p:cNvSpPr>
            <p:nvPr/>
          </p:nvSpPr>
          <p:spPr bwMode="auto">
            <a:xfrm>
              <a:off x="4614" y="1037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422" name="Rectangle 35"/>
            <p:cNvSpPr>
              <a:spLocks noChangeArrowheads="1"/>
            </p:cNvSpPr>
            <p:nvPr/>
          </p:nvSpPr>
          <p:spPr bwMode="auto">
            <a:xfrm>
              <a:off x="4001" y="1037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23" name="Rectangle 36"/>
            <p:cNvSpPr>
              <a:spLocks noChangeArrowheads="1"/>
            </p:cNvSpPr>
            <p:nvPr/>
          </p:nvSpPr>
          <p:spPr bwMode="auto">
            <a:xfrm>
              <a:off x="5474" y="1037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424" name="Rectangle 37"/>
            <p:cNvSpPr>
              <a:spLocks noChangeArrowheads="1"/>
            </p:cNvSpPr>
            <p:nvPr/>
          </p:nvSpPr>
          <p:spPr bwMode="auto">
            <a:xfrm>
              <a:off x="4861" y="1037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25" name="Rectangle 38"/>
            <p:cNvSpPr>
              <a:spLocks noChangeArrowheads="1"/>
            </p:cNvSpPr>
            <p:nvPr/>
          </p:nvSpPr>
          <p:spPr bwMode="auto">
            <a:xfrm>
              <a:off x="239" y="1144"/>
              <a:ext cx="141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быстрой ликвидности</a:t>
              </a:r>
            </a:p>
          </p:txBody>
        </p:sp>
        <p:sp>
          <p:nvSpPr>
            <p:cNvPr id="9426" name="Rectangle 39"/>
            <p:cNvSpPr>
              <a:spLocks noChangeArrowheads="1"/>
            </p:cNvSpPr>
            <p:nvPr/>
          </p:nvSpPr>
          <p:spPr bwMode="auto">
            <a:xfrm>
              <a:off x="2873" y="1144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0.55</a:t>
              </a:r>
            </a:p>
          </p:txBody>
        </p:sp>
        <p:sp>
          <p:nvSpPr>
            <p:cNvPr id="9427" name="Rectangle 40"/>
            <p:cNvSpPr>
              <a:spLocks noChangeArrowheads="1"/>
            </p:cNvSpPr>
            <p:nvPr/>
          </p:nvSpPr>
          <p:spPr bwMode="auto">
            <a:xfrm>
              <a:off x="2289" y="1144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28" name="Rectangle 41"/>
            <p:cNvSpPr>
              <a:spLocks noChangeArrowheads="1"/>
            </p:cNvSpPr>
            <p:nvPr/>
          </p:nvSpPr>
          <p:spPr bwMode="auto">
            <a:xfrm>
              <a:off x="3730" y="1144"/>
              <a:ext cx="26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0.52</a:t>
              </a:r>
            </a:p>
          </p:txBody>
        </p:sp>
        <p:sp>
          <p:nvSpPr>
            <p:cNvPr id="9429" name="Rectangle 42"/>
            <p:cNvSpPr>
              <a:spLocks noChangeArrowheads="1"/>
            </p:cNvSpPr>
            <p:nvPr/>
          </p:nvSpPr>
          <p:spPr bwMode="auto">
            <a:xfrm>
              <a:off x="3148" y="1144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30" name="Rectangle 43"/>
            <p:cNvSpPr>
              <a:spLocks noChangeArrowheads="1"/>
            </p:cNvSpPr>
            <p:nvPr/>
          </p:nvSpPr>
          <p:spPr bwMode="auto">
            <a:xfrm>
              <a:off x="4588" y="1144"/>
              <a:ext cx="26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0.29</a:t>
              </a:r>
            </a:p>
          </p:txBody>
        </p:sp>
        <p:sp>
          <p:nvSpPr>
            <p:cNvPr id="9431" name="Rectangle 44"/>
            <p:cNvSpPr>
              <a:spLocks noChangeArrowheads="1"/>
            </p:cNvSpPr>
            <p:nvPr/>
          </p:nvSpPr>
          <p:spPr bwMode="auto">
            <a:xfrm>
              <a:off x="4007" y="1144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32" name="Rectangle 45"/>
            <p:cNvSpPr>
              <a:spLocks noChangeArrowheads="1"/>
            </p:cNvSpPr>
            <p:nvPr/>
          </p:nvSpPr>
          <p:spPr bwMode="auto">
            <a:xfrm>
              <a:off x="5451" y="1144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0.33</a:t>
              </a:r>
            </a:p>
          </p:txBody>
        </p:sp>
        <p:sp>
          <p:nvSpPr>
            <p:cNvPr id="9433" name="Rectangle 46"/>
            <p:cNvSpPr>
              <a:spLocks noChangeArrowheads="1"/>
            </p:cNvSpPr>
            <p:nvPr/>
          </p:nvSpPr>
          <p:spPr bwMode="auto">
            <a:xfrm>
              <a:off x="4867" y="1144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34" name="Rectangle 47"/>
            <p:cNvSpPr>
              <a:spLocks noChangeArrowheads="1"/>
            </p:cNvSpPr>
            <p:nvPr/>
          </p:nvSpPr>
          <p:spPr bwMode="auto">
            <a:xfrm>
              <a:off x="238" y="1253"/>
              <a:ext cx="97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i="1">
                  <a:solidFill>
                    <a:srgbClr val="000000"/>
                  </a:solidFill>
                  <a:cs typeface="Arial" panose="020B0604020202020204" pitchFamily="34" charset="0"/>
                </a:rPr>
                <a:t>(значение для сравнения)</a:t>
              </a:r>
            </a:p>
          </p:txBody>
        </p:sp>
        <p:sp>
          <p:nvSpPr>
            <p:cNvPr id="9435" name="Rectangle 48"/>
            <p:cNvSpPr>
              <a:spLocks noChangeArrowheads="1"/>
            </p:cNvSpPr>
            <p:nvPr/>
          </p:nvSpPr>
          <p:spPr bwMode="auto">
            <a:xfrm>
              <a:off x="2896" y="1253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0.50</a:t>
              </a:r>
            </a:p>
          </p:txBody>
        </p:sp>
        <p:sp>
          <p:nvSpPr>
            <p:cNvPr id="9436" name="Rectangle 49"/>
            <p:cNvSpPr>
              <a:spLocks noChangeArrowheads="1"/>
            </p:cNvSpPr>
            <p:nvPr/>
          </p:nvSpPr>
          <p:spPr bwMode="auto">
            <a:xfrm>
              <a:off x="2283" y="1253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37" name="Rectangle 50"/>
            <p:cNvSpPr>
              <a:spLocks noChangeArrowheads="1"/>
            </p:cNvSpPr>
            <p:nvPr/>
          </p:nvSpPr>
          <p:spPr bwMode="auto">
            <a:xfrm>
              <a:off x="3756" y="1253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0.50</a:t>
              </a:r>
            </a:p>
          </p:txBody>
        </p:sp>
        <p:sp>
          <p:nvSpPr>
            <p:cNvPr id="9438" name="Rectangle 51"/>
            <p:cNvSpPr>
              <a:spLocks noChangeArrowheads="1"/>
            </p:cNvSpPr>
            <p:nvPr/>
          </p:nvSpPr>
          <p:spPr bwMode="auto">
            <a:xfrm>
              <a:off x="3142" y="1253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39" name="Rectangle 52"/>
            <p:cNvSpPr>
              <a:spLocks noChangeArrowheads="1"/>
            </p:cNvSpPr>
            <p:nvPr/>
          </p:nvSpPr>
          <p:spPr bwMode="auto">
            <a:xfrm>
              <a:off x="4614" y="1253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0.50</a:t>
              </a:r>
            </a:p>
          </p:txBody>
        </p:sp>
        <p:sp>
          <p:nvSpPr>
            <p:cNvPr id="9440" name="Rectangle 53"/>
            <p:cNvSpPr>
              <a:spLocks noChangeArrowheads="1"/>
            </p:cNvSpPr>
            <p:nvPr/>
          </p:nvSpPr>
          <p:spPr bwMode="auto">
            <a:xfrm>
              <a:off x="4001" y="1253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41" name="Rectangle 54"/>
            <p:cNvSpPr>
              <a:spLocks noChangeArrowheads="1"/>
            </p:cNvSpPr>
            <p:nvPr/>
          </p:nvSpPr>
          <p:spPr bwMode="auto">
            <a:xfrm>
              <a:off x="5474" y="1253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442" name="Rectangle 55"/>
            <p:cNvSpPr>
              <a:spLocks noChangeArrowheads="1"/>
            </p:cNvSpPr>
            <p:nvPr/>
          </p:nvSpPr>
          <p:spPr bwMode="auto">
            <a:xfrm>
              <a:off x="4861" y="1253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43" name="Rectangle 56"/>
            <p:cNvSpPr>
              <a:spLocks noChangeArrowheads="1"/>
            </p:cNvSpPr>
            <p:nvPr/>
          </p:nvSpPr>
          <p:spPr bwMode="auto">
            <a:xfrm>
              <a:off x="239" y="1367"/>
              <a:ext cx="154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абсолютной ликвидности</a:t>
              </a:r>
            </a:p>
          </p:txBody>
        </p:sp>
        <p:sp>
          <p:nvSpPr>
            <p:cNvPr id="9444" name="Rectangle 57"/>
            <p:cNvSpPr>
              <a:spLocks noChangeArrowheads="1"/>
            </p:cNvSpPr>
            <p:nvPr/>
          </p:nvSpPr>
          <p:spPr bwMode="auto">
            <a:xfrm>
              <a:off x="2870" y="1367"/>
              <a:ext cx="26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0.02</a:t>
              </a:r>
            </a:p>
          </p:txBody>
        </p:sp>
        <p:sp>
          <p:nvSpPr>
            <p:cNvPr id="9445" name="Rectangle 58"/>
            <p:cNvSpPr>
              <a:spLocks noChangeArrowheads="1"/>
            </p:cNvSpPr>
            <p:nvPr/>
          </p:nvSpPr>
          <p:spPr bwMode="auto">
            <a:xfrm>
              <a:off x="2288" y="1367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46" name="Rectangle 59"/>
            <p:cNvSpPr>
              <a:spLocks noChangeArrowheads="1"/>
            </p:cNvSpPr>
            <p:nvPr/>
          </p:nvSpPr>
          <p:spPr bwMode="auto">
            <a:xfrm>
              <a:off x="3730" y="1367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447" name="Rectangle 60"/>
            <p:cNvSpPr>
              <a:spLocks noChangeArrowheads="1"/>
            </p:cNvSpPr>
            <p:nvPr/>
          </p:nvSpPr>
          <p:spPr bwMode="auto">
            <a:xfrm>
              <a:off x="3148" y="1367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48" name="Rectangle 61"/>
            <p:cNvSpPr>
              <a:spLocks noChangeArrowheads="1"/>
            </p:cNvSpPr>
            <p:nvPr/>
          </p:nvSpPr>
          <p:spPr bwMode="auto">
            <a:xfrm>
              <a:off x="4588" y="1367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449" name="Rectangle 62"/>
            <p:cNvSpPr>
              <a:spLocks noChangeArrowheads="1"/>
            </p:cNvSpPr>
            <p:nvPr/>
          </p:nvSpPr>
          <p:spPr bwMode="auto">
            <a:xfrm>
              <a:off x="4007" y="1367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50" name="Rectangle 63"/>
            <p:cNvSpPr>
              <a:spLocks noChangeArrowheads="1"/>
            </p:cNvSpPr>
            <p:nvPr/>
          </p:nvSpPr>
          <p:spPr bwMode="auto">
            <a:xfrm>
              <a:off x="5448" y="1367"/>
              <a:ext cx="26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451" name="Rectangle 64"/>
            <p:cNvSpPr>
              <a:spLocks noChangeArrowheads="1"/>
            </p:cNvSpPr>
            <p:nvPr/>
          </p:nvSpPr>
          <p:spPr bwMode="auto">
            <a:xfrm>
              <a:off x="4866" y="1367"/>
              <a:ext cx="51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</a:t>
              </a:r>
            </a:p>
          </p:txBody>
        </p:sp>
        <p:sp>
          <p:nvSpPr>
            <p:cNvPr id="9452" name="Rectangle 65"/>
            <p:cNvSpPr>
              <a:spLocks noChangeArrowheads="1"/>
            </p:cNvSpPr>
            <p:nvPr/>
          </p:nvSpPr>
          <p:spPr bwMode="auto">
            <a:xfrm>
              <a:off x="238" y="1485"/>
              <a:ext cx="97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i="1">
                  <a:solidFill>
                    <a:srgbClr val="000000"/>
                  </a:solidFill>
                  <a:cs typeface="Arial" panose="020B0604020202020204" pitchFamily="34" charset="0"/>
                </a:rPr>
                <a:t>(значение для сравнения)</a:t>
              </a:r>
            </a:p>
          </p:txBody>
        </p:sp>
        <p:sp>
          <p:nvSpPr>
            <p:cNvPr id="9453" name="Rectangle 66"/>
            <p:cNvSpPr>
              <a:spLocks noChangeArrowheads="1"/>
            </p:cNvSpPr>
            <p:nvPr/>
          </p:nvSpPr>
          <p:spPr bwMode="auto">
            <a:xfrm>
              <a:off x="2896" y="1485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9454" name="Rectangle 67"/>
            <p:cNvSpPr>
              <a:spLocks noChangeArrowheads="1"/>
            </p:cNvSpPr>
            <p:nvPr/>
          </p:nvSpPr>
          <p:spPr bwMode="auto">
            <a:xfrm>
              <a:off x="2283" y="1485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55" name="Rectangle 68"/>
            <p:cNvSpPr>
              <a:spLocks noChangeArrowheads="1"/>
            </p:cNvSpPr>
            <p:nvPr/>
          </p:nvSpPr>
          <p:spPr bwMode="auto">
            <a:xfrm>
              <a:off x="3756" y="1485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9456" name="Rectangle 69"/>
            <p:cNvSpPr>
              <a:spLocks noChangeArrowheads="1"/>
            </p:cNvSpPr>
            <p:nvPr/>
          </p:nvSpPr>
          <p:spPr bwMode="auto">
            <a:xfrm>
              <a:off x="3142" y="1485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57" name="Rectangle 70"/>
            <p:cNvSpPr>
              <a:spLocks noChangeArrowheads="1"/>
            </p:cNvSpPr>
            <p:nvPr/>
          </p:nvSpPr>
          <p:spPr bwMode="auto">
            <a:xfrm>
              <a:off x="4614" y="1485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9458" name="Rectangle 71"/>
            <p:cNvSpPr>
              <a:spLocks noChangeArrowheads="1"/>
            </p:cNvSpPr>
            <p:nvPr/>
          </p:nvSpPr>
          <p:spPr bwMode="auto">
            <a:xfrm>
              <a:off x="4001" y="1485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59" name="Rectangle 72"/>
            <p:cNvSpPr>
              <a:spLocks noChangeArrowheads="1"/>
            </p:cNvSpPr>
            <p:nvPr/>
          </p:nvSpPr>
          <p:spPr bwMode="auto">
            <a:xfrm>
              <a:off x="5474" y="1485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460" name="Rectangle 73"/>
            <p:cNvSpPr>
              <a:spLocks noChangeArrowheads="1"/>
            </p:cNvSpPr>
            <p:nvPr/>
          </p:nvSpPr>
          <p:spPr bwMode="auto">
            <a:xfrm>
              <a:off x="4861" y="1485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                </a:t>
              </a:r>
            </a:p>
          </p:txBody>
        </p:sp>
        <p:sp>
          <p:nvSpPr>
            <p:cNvPr id="9461" name="Rectangle 74"/>
            <p:cNvSpPr>
              <a:spLocks noChangeArrowheads="1"/>
            </p:cNvSpPr>
            <p:nvPr/>
          </p:nvSpPr>
          <p:spPr bwMode="auto">
            <a:xfrm>
              <a:off x="238" y="1619"/>
              <a:ext cx="458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*  В качестве значения для сравнения может быть: среднее по отрасли, значение у конкурентов, наилучшее за  предыдущие периоды</a:t>
              </a:r>
            </a:p>
          </p:txBody>
        </p:sp>
        <p:sp>
          <p:nvSpPr>
            <p:cNvPr id="9462" name="Line 75"/>
            <p:cNvSpPr>
              <a:spLocks noChangeShapeType="1"/>
            </p:cNvSpPr>
            <p:nvPr/>
          </p:nvSpPr>
          <p:spPr bwMode="auto">
            <a:xfrm>
              <a:off x="277" y="864"/>
              <a:ext cx="0" cy="7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63" name="Rectangle 76"/>
            <p:cNvSpPr>
              <a:spLocks noChangeArrowheads="1"/>
            </p:cNvSpPr>
            <p:nvPr/>
          </p:nvSpPr>
          <p:spPr bwMode="auto">
            <a:xfrm>
              <a:off x="277" y="864"/>
              <a:ext cx="2" cy="7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64" name="Line 77"/>
            <p:cNvSpPr>
              <a:spLocks noChangeShapeType="1"/>
            </p:cNvSpPr>
            <p:nvPr/>
          </p:nvSpPr>
          <p:spPr bwMode="auto">
            <a:xfrm>
              <a:off x="2291" y="864"/>
              <a:ext cx="0" cy="7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65" name="Rectangle 78"/>
            <p:cNvSpPr>
              <a:spLocks noChangeArrowheads="1"/>
            </p:cNvSpPr>
            <p:nvPr/>
          </p:nvSpPr>
          <p:spPr bwMode="auto">
            <a:xfrm>
              <a:off x="2291" y="864"/>
              <a:ext cx="2" cy="7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66" name="Line 79"/>
            <p:cNvSpPr>
              <a:spLocks noChangeShapeType="1"/>
            </p:cNvSpPr>
            <p:nvPr/>
          </p:nvSpPr>
          <p:spPr bwMode="auto">
            <a:xfrm>
              <a:off x="3151" y="864"/>
              <a:ext cx="0" cy="7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67" name="Rectangle 80"/>
            <p:cNvSpPr>
              <a:spLocks noChangeArrowheads="1"/>
            </p:cNvSpPr>
            <p:nvPr/>
          </p:nvSpPr>
          <p:spPr bwMode="auto">
            <a:xfrm>
              <a:off x="3151" y="864"/>
              <a:ext cx="2" cy="7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68" name="Line 81"/>
            <p:cNvSpPr>
              <a:spLocks noChangeShapeType="1"/>
            </p:cNvSpPr>
            <p:nvPr/>
          </p:nvSpPr>
          <p:spPr bwMode="auto">
            <a:xfrm>
              <a:off x="4009" y="864"/>
              <a:ext cx="0" cy="7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69" name="Rectangle 82"/>
            <p:cNvSpPr>
              <a:spLocks noChangeArrowheads="1"/>
            </p:cNvSpPr>
            <p:nvPr/>
          </p:nvSpPr>
          <p:spPr bwMode="auto">
            <a:xfrm>
              <a:off x="4009" y="864"/>
              <a:ext cx="2" cy="7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70" name="Line 83"/>
            <p:cNvSpPr>
              <a:spLocks noChangeShapeType="1"/>
            </p:cNvSpPr>
            <p:nvPr/>
          </p:nvSpPr>
          <p:spPr bwMode="auto">
            <a:xfrm>
              <a:off x="4869" y="864"/>
              <a:ext cx="0" cy="7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71" name="Rectangle 84"/>
            <p:cNvSpPr>
              <a:spLocks noChangeArrowheads="1"/>
            </p:cNvSpPr>
            <p:nvPr/>
          </p:nvSpPr>
          <p:spPr bwMode="auto">
            <a:xfrm>
              <a:off x="4869" y="864"/>
              <a:ext cx="2" cy="7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472" name="Line 85"/>
            <p:cNvSpPr>
              <a:spLocks noChangeShapeType="1"/>
            </p:cNvSpPr>
            <p:nvPr/>
          </p:nvSpPr>
          <p:spPr bwMode="auto">
            <a:xfrm>
              <a:off x="5727" y="864"/>
              <a:ext cx="0" cy="7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73" name="Rectangle 86"/>
            <p:cNvSpPr>
              <a:spLocks noChangeArrowheads="1"/>
            </p:cNvSpPr>
            <p:nvPr/>
          </p:nvSpPr>
          <p:spPr bwMode="auto">
            <a:xfrm>
              <a:off x="5727" y="864"/>
              <a:ext cx="2" cy="7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</p:grpSp>
      <p:grpSp>
        <p:nvGrpSpPr>
          <p:cNvPr id="9222" name="Group 87"/>
          <p:cNvGrpSpPr>
            <a:grpSpLocks/>
          </p:cNvGrpSpPr>
          <p:nvPr/>
        </p:nvGrpSpPr>
        <p:grpSpPr bwMode="auto">
          <a:xfrm>
            <a:off x="422275" y="2874963"/>
            <a:ext cx="8274050" cy="3325812"/>
            <a:chOff x="288" y="1811"/>
            <a:chExt cx="5647" cy="2095"/>
          </a:xfrm>
        </p:grpSpPr>
        <p:sp>
          <p:nvSpPr>
            <p:cNvPr id="9223" name="Rectangle 88"/>
            <p:cNvSpPr>
              <a:spLocks noChangeArrowheads="1"/>
            </p:cNvSpPr>
            <p:nvPr/>
          </p:nvSpPr>
          <p:spPr bwMode="auto">
            <a:xfrm>
              <a:off x="288" y="1811"/>
              <a:ext cx="2845" cy="1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224" name="Freeform 89"/>
            <p:cNvSpPr>
              <a:spLocks/>
            </p:cNvSpPr>
            <p:nvPr/>
          </p:nvSpPr>
          <p:spPr bwMode="auto">
            <a:xfrm>
              <a:off x="599" y="2168"/>
              <a:ext cx="1733" cy="494"/>
            </a:xfrm>
            <a:custGeom>
              <a:avLst/>
              <a:gdLst>
                <a:gd name="T0" fmla="*/ 0 w 1733"/>
                <a:gd name="T1" fmla="*/ 0 h 494"/>
                <a:gd name="T2" fmla="*/ 1732 w 1733"/>
                <a:gd name="T3" fmla="*/ 0 h 494"/>
                <a:gd name="T4" fmla="*/ 1732 w 1733"/>
                <a:gd name="T5" fmla="*/ 493 h 494"/>
                <a:gd name="T6" fmla="*/ 0 w 1733"/>
                <a:gd name="T7" fmla="*/ 493 h 494"/>
                <a:gd name="T8" fmla="*/ 0 w 1733"/>
                <a:gd name="T9" fmla="*/ 0 h 4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3" h="494">
                  <a:moveTo>
                    <a:pt x="0" y="0"/>
                  </a:moveTo>
                  <a:lnTo>
                    <a:pt x="1732" y="0"/>
                  </a:lnTo>
                  <a:lnTo>
                    <a:pt x="1732" y="493"/>
                  </a:lnTo>
                  <a:lnTo>
                    <a:pt x="0" y="4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Line 90"/>
            <p:cNvSpPr>
              <a:spLocks noChangeShapeType="1"/>
            </p:cNvSpPr>
            <p:nvPr/>
          </p:nvSpPr>
          <p:spPr bwMode="auto">
            <a:xfrm>
              <a:off x="599" y="2567"/>
              <a:ext cx="1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6" name="Line 91"/>
            <p:cNvSpPr>
              <a:spLocks noChangeShapeType="1"/>
            </p:cNvSpPr>
            <p:nvPr/>
          </p:nvSpPr>
          <p:spPr bwMode="auto">
            <a:xfrm>
              <a:off x="599" y="2468"/>
              <a:ext cx="1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Line 92"/>
            <p:cNvSpPr>
              <a:spLocks noChangeShapeType="1"/>
            </p:cNvSpPr>
            <p:nvPr/>
          </p:nvSpPr>
          <p:spPr bwMode="auto">
            <a:xfrm>
              <a:off x="599" y="2367"/>
              <a:ext cx="1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Line 93"/>
            <p:cNvSpPr>
              <a:spLocks noChangeShapeType="1"/>
            </p:cNvSpPr>
            <p:nvPr/>
          </p:nvSpPr>
          <p:spPr bwMode="auto">
            <a:xfrm>
              <a:off x="599" y="2268"/>
              <a:ext cx="1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9" name="Line 94"/>
            <p:cNvSpPr>
              <a:spLocks noChangeShapeType="1"/>
            </p:cNvSpPr>
            <p:nvPr/>
          </p:nvSpPr>
          <p:spPr bwMode="auto">
            <a:xfrm>
              <a:off x="599" y="2168"/>
              <a:ext cx="1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0" name="Freeform 95"/>
            <p:cNvSpPr>
              <a:spLocks/>
            </p:cNvSpPr>
            <p:nvPr/>
          </p:nvSpPr>
          <p:spPr bwMode="auto">
            <a:xfrm>
              <a:off x="599" y="2168"/>
              <a:ext cx="1739" cy="500"/>
            </a:xfrm>
            <a:custGeom>
              <a:avLst/>
              <a:gdLst>
                <a:gd name="T0" fmla="*/ 0 w 1739"/>
                <a:gd name="T1" fmla="*/ 0 h 500"/>
                <a:gd name="T2" fmla="*/ 1738 w 1739"/>
                <a:gd name="T3" fmla="*/ 0 h 500"/>
                <a:gd name="T4" fmla="*/ 1738 w 1739"/>
                <a:gd name="T5" fmla="*/ 499 h 500"/>
                <a:gd name="T6" fmla="*/ 0 w 1739"/>
                <a:gd name="T7" fmla="*/ 499 h 500"/>
                <a:gd name="T8" fmla="*/ 0 w 1739"/>
                <a:gd name="T9" fmla="*/ 0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500">
                  <a:moveTo>
                    <a:pt x="0" y="0"/>
                  </a:moveTo>
                  <a:lnTo>
                    <a:pt x="1738" y="0"/>
                  </a:lnTo>
                  <a:lnTo>
                    <a:pt x="1738" y="499"/>
                  </a:lnTo>
                  <a:lnTo>
                    <a:pt x="0" y="49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1" name="Freeform 96"/>
            <p:cNvSpPr>
              <a:spLocks/>
            </p:cNvSpPr>
            <p:nvPr/>
          </p:nvSpPr>
          <p:spPr bwMode="auto">
            <a:xfrm>
              <a:off x="730" y="2287"/>
              <a:ext cx="175" cy="381"/>
            </a:xfrm>
            <a:custGeom>
              <a:avLst/>
              <a:gdLst>
                <a:gd name="T0" fmla="*/ 0 w 175"/>
                <a:gd name="T1" fmla="*/ 0 h 381"/>
                <a:gd name="T2" fmla="*/ 174 w 175"/>
                <a:gd name="T3" fmla="*/ 0 h 381"/>
                <a:gd name="T4" fmla="*/ 174 w 175"/>
                <a:gd name="T5" fmla="*/ 380 h 381"/>
                <a:gd name="T6" fmla="*/ 0 w 175"/>
                <a:gd name="T7" fmla="*/ 380 h 381"/>
                <a:gd name="T8" fmla="*/ 0 w 175"/>
                <a:gd name="T9" fmla="*/ 0 h 3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5" h="381">
                  <a:moveTo>
                    <a:pt x="0" y="0"/>
                  </a:moveTo>
                  <a:lnTo>
                    <a:pt x="174" y="0"/>
                  </a:lnTo>
                  <a:lnTo>
                    <a:pt x="174" y="380"/>
                  </a:lnTo>
                  <a:lnTo>
                    <a:pt x="0" y="380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2" name="Freeform 97"/>
            <p:cNvSpPr>
              <a:spLocks/>
            </p:cNvSpPr>
            <p:nvPr/>
          </p:nvSpPr>
          <p:spPr bwMode="auto">
            <a:xfrm>
              <a:off x="1165" y="2251"/>
              <a:ext cx="174" cy="417"/>
            </a:xfrm>
            <a:custGeom>
              <a:avLst/>
              <a:gdLst>
                <a:gd name="T0" fmla="*/ 0 w 174"/>
                <a:gd name="T1" fmla="*/ 0 h 417"/>
                <a:gd name="T2" fmla="*/ 173 w 174"/>
                <a:gd name="T3" fmla="*/ 0 h 417"/>
                <a:gd name="T4" fmla="*/ 173 w 174"/>
                <a:gd name="T5" fmla="*/ 416 h 417"/>
                <a:gd name="T6" fmla="*/ 0 w 174"/>
                <a:gd name="T7" fmla="*/ 416 h 417"/>
                <a:gd name="T8" fmla="*/ 0 w 174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" h="417">
                  <a:moveTo>
                    <a:pt x="0" y="0"/>
                  </a:moveTo>
                  <a:lnTo>
                    <a:pt x="173" y="0"/>
                  </a:lnTo>
                  <a:lnTo>
                    <a:pt x="173" y="416"/>
                  </a:lnTo>
                  <a:lnTo>
                    <a:pt x="0" y="416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Freeform 98"/>
            <p:cNvSpPr>
              <a:spLocks/>
            </p:cNvSpPr>
            <p:nvPr/>
          </p:nvSpPr>
          <p:spPr bwMode="auto">
            <a:xfrm>
              <a:off x="1599" y="2422"/>
              <a:ext cx="175" cy="246"/>
            </a:xfrm>
            <a:custGeom>
              <a:avLst/>
              <a:gdLst>
                <a:gd name="T0" fmla="*/ 0 w 175"/>
                <a:gd name="T1" fmla="*/ 0 h 246"/>
                <a:gd name="T2" fmla="*/ 174 w 175"/>
                <a:gd name="T3" fmla="*/ 0 h 246"/>
                <a:gd name="T4" fmla="*/ 174 w 175"/>
                <a:gd name="T5" fmla="*/ 245 h 246"/>
                <a:gd name="T6" fmla="*/ 0 w 175"/>
                <a:gd name="T7" fmla="*/ 245 h 246"/>
                <a:gd name="T8" fmla="*/ 0 w 175"/>
                <a:gd name="T9" fmla="*/ 0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5" h="246">
                  <a:moveTo>
                    <a:pt x="0" y="0"/>
                  </a:moveTo>
                  <a:lnTo>
                    <a:pt x="174" y="0"/>
                  </a:lnTo>
                  <a:lnTo>
                    <a:pt x="174" y="245"/>
                  </a:lnTo>
                  <a:lnTo>
                    <a:pt x="0" y="245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Freeform 99"/>
            <p:cNvSpPr>
              <a:spLocks/>
            </p:cNvSpPr>
            <p:nvPr/>
          </p:nvSpPr>
          <p:spPr bwMode="auto">
            <a:xfrm>
              <a:off x="2033" y="2328"/>
              <a:ext cx="175" cy="340"/>
            </a:xfrm>
            <a:custGeom>
              <a:avLst/>
              <a:gdLst>
                <a:gd name="T0" fmla="*/ 0 w 175"/>
                <a:gd name="T1" fmla="*/ 0 h 340"/>
                <a:gd name="T2" fmla="*/ 174 w 175"/>
                <a:gd name="T3" fmla="*/ 0 h 340"/>
                <a:gd name="T4" fmla="*/ 174 w 175"/>
                <a:gd name="T5" fmla="*/ 339 h 340"/>
                <a:gd name="T6" fmla="*/ 0 w 175"/>
                <a:gd name="T7" fmla="*/ 339 h 340"/>
                <a:gd name="T8" fmla="*/ 0 w 175"/>
                <a:gd name="T9" fmla="*/ 0 h 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5" h="340">
                  <a:moveTo>
                    <a:pt x="0" y="0"/>
                  </a:moveTo>
                  <a:lnTo>
                    <a:pt x="174" y="0"/>
                  </a:lnTo>
                  <a:lnTo>
                    <a:pt x="174" y="339"/>
                  </a:lnTo>
                  <a:lnTo>
                    <a:pt x="0" y="339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Line 100"/>
            <p:cNvSpPr>
              <a:spLocks noChangeShapeType="1"/>
            </p:cNvSpPr>
            <p:nvPr/>
          </p:nvSpPr>
          <p:spPr bwMode="auto">
            <a:xfrm>
              <a:off x="599" y="2168"/>
              <a:ext cx="0" cy="4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Line 101"/>
            <p:cNvSpPr>
              <a:spLocks noChangeShapeType="1"/>
            </p:cNvSpPr>
            <p:nvPr/>
          </p:nvSpPr>
          <p:spPr bwMode="auto">
            <a:xfrm>
              <a:off x="581" y="2667"/>
              <a:ext cx="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Line 102"/>
            <p:cNvSpPr>
              <a:spLocks noChangeShapeType="1"/>
            </p:cNvSpPr>
            <p:nvPr/>
          </p:nvSpPr>
          <p:spPr bwMode="auto">
            <a:xfrm>
              <a:off x="581" y="2567"/>
              <a:ext cx="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Line 103"/>
            <p:cNvSpPr>
              <a:spLocks noChangeShapeType="1"/>
            </p:cNvSpPr>
            <p:nvPr/>
          </p:nvSpPr>
          <p:spPr bwMode="auto">
            <a:xfrm>
              <a:off x="581" y="2468"/>
              <a:ext cx="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9" name="Line 104"/>
            <p:cNvSpPr>
              <a:spLocks noChangeShapeType="1"/>
            </p:cNvSpPr>
            <p:nvPr/>
          </p:nvSpPr>
          <p:spPr bwMode="auto">
            <a:xfrm>
              <a:off x="581" y="2367"/>
              <a:ext cx="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0" name="Line 105"/>
            <p:cNvSpPr>
              <a:spLocks noChangeShapeType="1"/>
            </p:cNvSpPr>
            <p:nvPr/>
          </p:nvSpPr>
          <p:spPr bwMode="auto">
            <a:xfrm>
              <a:off x="581" y="2268"/>
              <a:ext cx="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1" name="Line 106"/>
            <p:cNvSpPr>
              <a:spLocks noChangeShapeType="1"/>
            </p:cNvSpPr>
            <p:nvPr/>
          </p:nvSpPr>
          <p:spPr bwMode="auto">
            <a:xfrm>
              <a:off x="581" y="2168"/>
              <a:ext cx="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2" name="Line 107"/>
            <p:cNvSpPr>
              <a:spLocks noChangeShapeType="1"/>
            </p:cNvSpPr>
            <p:nvPr/>
          </p:nvSpPr>
          <p:spPr bwMode="auto">
            <a:xfrm>
              <a:off x="599" y="2667"/>
              <a:ext cx="1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3" name="Line 108"/>
            <p:cNvSpPr>
              <a:spLocks noChangeShapeType="1"/>
            </p:cNvSpPr>
            <p:nvPr/>
          </p:nvSpPr>
          <p:spPr bwMode="auto">
            <a:xfrm flipV="1">
              <a:off x="599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4" name="Line 109"/>
            <p:cNvSpPr>
              <a:spLocks noChangeShapeType="1"/>
            </p:cNvSpPr>
            <p:nvPr/>
          </p:nvSpPr>
          <p:spPr bwMode="auto">
            <a:xfrm flipV="1">
              <a:off x="1034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5" name="Line 110"/>
            <p:cNvSpPr>
              <a:spLocks noChangeShapeType="1"/>
            </p:cNvSpPr>
            <p:nvPr/>
          </p:nvSpPr>
          <p:spPr bwMode="auto">
            <a:xfrm flipV="1">
              <a:off x="1468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6" name="Line 111"/>
            <p:cNvSpPr>
              <a:spLocks noChangeShapeType="1"/>
            </p:cNvSpPr>
            <p:nvPr/>
          </p:nvSpPr>
          <p:spPr bwMode="auto">
            <a:xfrm flipV="1">
              <a:off x="1903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7" name="Line 112"/>
            <p:cNvSpPr>
              <a:spLocks noChangeShapeType="1"/>
            </p:cNvSpPr>
            <p:nvPr/>
          </p:nvSpPr>
          <p:spPr bwMode="auto">
            <a:xfrm flipV="1">
              <a:off x="2337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8" name="Freeform 113"/>
            <p:cNvSpPr>
              <a:spLocks/>
            </p:cNvSpPr>
            <p:nvPr/>
          </p:nvSpPr>
          <p:spPr bwMode="auto">
            <a:xfrm>
              <a:off x="816" y="2168"/>
              <a:ext cx="1305" cy="1"/>
            </a:xfrm>
            <a:custGeom>
              <a:avLst/>
              <a:gdLst>
                <a:gd name="T0" fmla="*/ 0 w 1305"/>
                <a:gd name="T1" fmla="*/ 0 h 1"/>
                <a:gd name="T2" fmla="*/ 435 w 1305"/>
                <a:gd name="T3" fmla="*/ 0 h 1"/>
                <a:gd name="T4" fmla="*/ 869 w 1305"/>
                <a:gd name="T5" fmla="*/ 0 h 1"/>
                <a:gd name="T6" fmla="*/ 1304 w 130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05" h="1">
                  <a:moveTo>
                    <a:pt x="0" y="0"/>
                  </a:moveTo>
                  <a:lnTo>
                    <a:pt x="435" y="0"/>
                  </a:lnTo>
                  <a:lnTo>
                    <a:pt x="869" y="0"/>
                  </a:lnTo>
                  <a:lnTo>
                    <a:pt x="1304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9" name="Freeform 114"/>
            <p:cNvSpPr>
              <a:spLocks/>
            </p:cNvSpPr>
            <p:nvPr/>
          </p:nvSpPr>
          <p:spPr bwMode="auto">
            <a:xfrm>
              <a:off x="797" y="2152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0" name="Freeform 115"/>
            <p:cNvSpPr>
              <a:spLocks/>
            </p:cNvSpPr>
            <p:nvPr/>
          </p:nvSpPr>
          <p:spPr bwMode="auto">
            <a:xfrm>
              <a:off x="1232" y="2152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1" name="Freeform 116"/>
            <p:cNvSpPr>
              <a:spLocks/>
            </p:cNvSpPr>
            <p:nvPr/>
          </p:nvSpPr>
          <p:spPr bwMode="auto">
            <a:xfrm>
              <a:off x="1666" y="2152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2" name="Freeform 117"/>
            <p:cNvSpPr>
              <a:spLocks/>
            </p:cNvSpPr>
            <p:nvPr/>
          </p:nvSpPr>
          <p:spPr bwMode="auto">
            <a:xfrm>
              <a:off x="2101" y="2152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3" name="Rectangle 118"/>
            <p:cNvSpPr>
              <a:spLocks noChangeArrowheads="1"/>
            </p:cNvSpPr>
            <p:nvPr/>
          </p:nvSpPr>
          <p:spPr bwMode="auto">
            <a:xfrm>
              <a:off x="967" y="1850"/>
              <a:ext cx="133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общей ликвидности</a:t>
              </a:r>
            </a:p>
          </p:txBody>
        </p:sp>
        <p:sp>
          <p:nvSpPr>
            <p:cNvPr id="9254" name="Rectangle 119"/>
            <p:cNvSpPr>
              <a:spLocks noChangeArrowheads="1"/>
            </p:cNvSpPr>
            <p:nvPr/>
          </p:nvSpPr>
          <p:spPr bwMode="auto">
            <a:xfrm>
              <a:off x="381" y="2604"/>
              <a:ext cx="14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255" name="Rectangle 120"/>
            <p:cNvSpPr>
              <a:spLocks noChangeArrowheads="1"/>
            </p:cNvSpPr>
            <p:nvPr/>
          </p:nvSpPr>
          <p:spPr bwMode="auto">
            <a:xfrm>
              <a:off x="350" y="25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0.20</a:t>
              </a:r>
            </a:p>
          </p:txBody>
        </p:sp>
        <p:sp>
          <p:nvSpPr>
            <p:cNvPr id="9256" name="Rectangle 121"/>
            <p:cNvSpPr>
              <a:spLocks noChangeArrowheads="1"/>
            </p:cNvSpPr>
            <p:nvPr/>
          </p:nvSpPr>
          <p:spPr bwMode="auto">
            <a:xfrm>
              <a:off x="350" y="24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0.40</a:t>
              </a:r>
            </a:p>
          </p:txBody>
        </p:sp>
        <p:sp>
          <p:nvSpPr>
            <p:cNvPr id="9257" name="Rectangle 122"/>
            <p:cNvSpPr>
              <a:spLocks noChangeArrowheads="1"/>
            </p:cNvSpPr>
            <p:nvPr/>
          </p:nvSpPr>
          <p:spPr bwMode="auto">
            <a:xfrm>
              <a:off x="351" y="23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0.60</a:t>
              </a:r>
            </a:p>
          </p:txBody>
        </p:sp>
        <p:sp>
          <p:nvSpPr>
            <p:cNvPr id="9258" name="Rectangle 123"/>
            <p:cNvSpPr>
              <a:spLocks noChangeArrowheads="1"/>
            </p:cNvSpPr>
            <p:nvPr/>
          </p:nvSpPr>
          <p:spPr bwMode="auto">
            <a:xfrm>
              <a:off x="350" y="22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0.80</a:t>
              </a:r>
            </a:p>
          </p:txBody>
        </p:sp>
        <p:sp>
          <p:nvSpPr>
            <p:cNvPr id="9259" name="Rectangle 124"/>
            <p:cNvSpPr>
              <a:spLocks noChangeArrowheads="1"/>
            </p:cNvSpPr>
            <p:nvPr/>
          </p:nvSpPr>
          <p:spPr bwMode="auto">
            <a:xfrm>
              <a:off x="350" y="2106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260" name="Rectangle 125"/>
            <p:cNvSpPr>
              <a:spLocks noChangeArrowheads="1"/>
            </p:cNvSpPr>
            <p:nvPr/>
          </p:nvSpPr>
          <p:spPr bwMode="auto">
            <a:xfrm>
              <a:off x="663" y="2680"/>
              <a:ext cx="29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1/4/05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61" name="Rectangle 126"/>
            <p:cNvSpPr>
              <a:spLocks noChangeArrowheads="1"/>
            </p:cNvSpPr>
            <p:nvPr/>
          </p:nvSpPr>
          <p:spPr bwMode="auto">
            <a:xfrm>
              <a:off x="1098" y="2680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1/7/05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62" name="Rectangle 127"/>
            <p:cNvSpPr>
              <a:spLocks noChangeArrowheads="1"/>
            </p:cNvSpPr>
            <p:nvPr/>
          </p:nvSpPr>
          <p:spPr bwMode="auto">
            <a:xfrm>
              <a:off x="1514" y="2680"/>
              <a:ext cx="329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1/10/05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63" name="Rectangle 128"/>
            <p:cNvSpPr>
              <a:spLocks noChangeArrowheads="1"/>
            </p:cNvSpPr>
            <p:nvPr/>
          </p:nvSpPr>
          <p:spPr bwMode="auto">
            <a:xfrm>
              <a:off x="1967" y="2680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1/1/06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64" name="Rectangle 129"/>
            <p:cNvSpPr>
              <a:spLocks noChangeArrowheads="1"/>
            </p:cNvSpPr>
            <p:nvPr/>
          </p:nvSpPr>
          <p:spPr bwMode="auto">
            <a:xfrm>
              <a:off x="2367" y="2267"/>
              <a:ext cx="731" cy="43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265" name="Rectangle 130"/>
            <p:cNvSpPr>
              <a:spLocks noChangeArrowheads="1"/>
            </p:cNvSpPr>
            <p:nvPr/>
          </p:nvSpPr>
          <p:spPr bwMode="auto">
            <a:xfrm>
              <a:off x="2452" y="2296"/>
              <a:ext cx="146" cy="26"/>
            </a:xfrm>
            <a:prstGeom prst="rect">
              <a:avLst/>
            </a:prstGeom>
            <a:solidFill>
              <a:srgbClr val="8080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266" name="Rectangle 131"/>
            <p:cNvSpPr>
              <a:spLocks noChangeArrowheads="1"/>
            </p:cNvSpPr>
            <p:nvPr/>
          </p:nvSpPr>
          <p:spPr bwMode="auto">
            <a:xfrm>
              <a:off x="2560" y="2252"/>
              <a:ext cx="52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</a:t>
              </a:r>
            </a:p>
          </p:txBody>
        </p:sp>
        <p:sp>
          <p:nvSpPr>
            <p:cNvPr id="9267" name="Rectangle 132"/>
            <p:cNvSpPr>
              <a:spLocks noChangeArrowheads="1"/>
            </p:cNvSpPr>
            <p:nvPr/>
          </p:nvSpPr>
          <p:spPr bwMode="auto">
            <a:xfrm>
              <a:off x="2560" y="2313"/>
              <a:ext cx="312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общей</a:t>
              </a:r>
            </a:p>
          </p:txBody>
        </p:sp>
        <p:sp>
          <p:nvSpPr>
            <p:cNvPr id="9268" name="Rectangle 133"/>
            <p:cNvSpPr>
              <a:spLocks noChangeArrowheads="1"/>
            </p:cNvSpPr>
            <p:nvPr/>
          </p:nvSpPr>
          <p:spPr bwMode="auto">
            <a:xfrm>
              <a:off x="2560" y="2375"/>
              <a:ext cx="48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ликвидности</a:t>
              </a:r>
            </a:p>
          </p:txBody>
        </p:sp>
        <p:sp>
          <p:nvSpPr>
            <p:cNvPr id="9269" name="Line 134"/>
            <p:cNvSpPr>
              <a:spLocks noChangeShapeType="1"/>
            </p:cNvSpPr>
            <p:nvPr/>
          </p:nvSpPr>
          <p:spPr bwMode="auto">
            <a:xfrm>
              <a:off x="2452" y="2527"/>
              <a:ext cx="15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70" name="Freeform 135"/>
            <p:cNvSpPr>
              <a:spLocks/>
            </p:cNvSpPr>
            <p:nvPr/>
          </p:nvSpPr>
          <p:spPr bwMode="auto">
            <a:xfrm>
              <a:off x="2508" y="2511"/>
              <a:ext cx="40" cy="34"/>
            </a:xfrm>
            <a:custGeom>
              <a:avLst/>
              <a:gdLst>
                <a:gd name="T0" fmla="*/ 20 w 40"/>
                <a:gd name="T1" fmla="*/ 0 h 34"/>
                <a:gd name="T2" fmla="*/ 39 w 40"/>
                <a:gd name="T3" fmla="*/ 16 h 34"/>
                <a:gd name="T4" fmla="*/ 20 w 40"/>
                <a:gd name="T5" fmla="*/ 33 h 34"/>
                <a:gd name="T6" fmla="*/ 0 w 40"/>
                <a:gd name="T7" fmla="*/ 16 h 34"/>
                <a:gd name="T8" fmla="*/ 20 w 40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34">
                  <a:moveTo>
                    <a:pt x="20" y="0"/>
                  </a:moveTo>
                  <a:lnTo>
                    <a:pt x="39" y="16"/>
                  </a:lnTo>
                  <a:lnTo>
                    <a:pt x="20" y="33"/>
                  </a:lnTo>
                  <a:lnTo>
                    <a:pt x="0" y="16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71" name="Rectangle 136"/>
            <p:cNvSpPr>
              <a:spLocks noChangeArrowheads="1"/>
            </p:cNvSpPr>
            <p:nvPr/>
          </p:nvSpPr>
          <p:spPr bwMode="auto">
            <a:xfrm>
              <a:off x="2560" y="2474"/>
              <a:ext cx="532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(значение для</a:t>
              </a:r>
            </a:p>
          </p:txBody>
        </p:sp>
        <p:sp>
          <p:nvSpPr>
            <p:cNvPr id="9272" name="Rectangle 137"/>
            <p:cNvSpPr>
              <a:spLocks noChangeArrowheads="1"/>
            </p:cNvSpPr>
            <p:nvPr/>
          </p:nvSpPr>
          <p:spPr bwMode="auto">
            <a:xfrm>
              <a:off x="2560" y="2535"/>
              <a:ext cx="445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сравнения)</a:t>
              </a:r>
            </a:p>
          </p:txBody>
        </p:sp>
        <p:sp>
          <p:nvSpPr>
            <p:cNvPr id="9273" name="Rectangle 138"/>
            <p:cNvSpPr>
              <a:spLocks noChangeArrowheads="1"/>
            </p:cNvSpPr>
            <p:nvPr/>
          </p:nvSpPr>
          <p:spPr bwMode="auto">
            <a:xfrm>
              <a:off x="292" y="1815"/>
              <a:ext cx="2836" cy="103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274" name="Rectangle 139"/>
            <p:cNvSpPr>
              <a:spLocks noChangeArrowheads="1"/>
            </p:cNvSpPr>
            <p:nvPr/>
          </p:nvSpPr>
          <p:spPr bwMode="auto">
            <a:xfrm>
              <a:off x="3147" y="1811"/>
              <a:ext cx="2788" cy="1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275" name="Freeform 140"/>
            <p:cNvSpPr>
              <a:spLocks/>
            </p:cNvSpPr>
            <p:nvPr/>
          </p:nvSpPr>
          <p:spPr bwMode="auto">
            <a:xfrm>
              <a:off x="3406" y="2168"/>
              <a:ext cx="1760" cy="494"/>
            </a:xfrm>
            <a:custGeom>
              <a:avLst/>
              <a:gdLst>
                <a:gd name="T0" fmla="*/ 0 w 1760"/>
                <a:gd name="T1" fmla="*/ 0 h 494"/>
                <a:gd name="T2" fmla="*/ 1759 w 1760"/>
                <a:gd name="T3" fmla="*/ 0 h 494"/>
                <a:gd name="T4" fmla="*/ 1759 w 1760"/>
                <a:gd name="T5" fmla="*/ 493 h 494"/>
                <a:gd name="T6" fmla="*/ 0 w 1760"/>
                <a:gd name="T7" fmla="*/ 493 h 494"/>
                <a:gd name="T8" fmla="*/ 0 w 1760"/>
                <a:gd name="T9" fmla="*/ 0 h 4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0" h="494">
                  <a:moveTo>
                    <a:pt x="0" y="0"/>
                  </a:moveTo>
                  <a:lnTo>
                    <a:pt x="1759" y="0"/>
                  </a:lnTo>
                  <a:lnTo>
                    <a:pt x="1759" y="493"/>
                  </a:lnTo>
                  <a:lnTo>
                    <a:pt x="0" y="4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76" name="Line 141"/>
            <p:cNvSpPr>
              <a:spLocks noChangeShapeType="1"/>
            </p:cNvSpPr>
            <p:nvPr/>
          </p:nvSpPr>
          <p:spPr bwMode="auto">
            <a:xfrm>
              <a:off x="3406" y="2567"/>
              <a:ext cx="1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77" name="Line 142"/>
            <p:cNvSpPr>
              <a:spLocks noChangeShapeType="1"/>
            </p:cNvSpPr>
            <p:nvPr/>
          </p:nvSpPr>
          <p:spPr bwMode="auto">
            <a:xfrm>
              <a:off x="3406" y="2468"/>
              <a:ext cx="1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78" name="Line 143"/>
            <p:cNvSpPr>
              <a:spLocks noChangeShapeType="1"/>
            </p:cNvSpPr>
            <p:nvPr/>
          </p:nvSpPr>
          <p:spPr bwMode="auto">
            <a:xfrm>
              <a:off x="3406" y="2367"/>
              <a:ext cx="1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79" name="Line 144"/>
            <p:cNvSpPr>
              <a:spLocks noChangeShapeType="1"/>
            </p:cNvSpPr>
            <p:nvPr/>
          </p:nvSpPr>
          <p:spPr bwMode="auto">
            <a:xfrm>
              <a:off x="3406" y="2268"/>
              <a:ext cx="1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0" name="Line 145"/>
            <p:cNvSpPr>
              <a:spLocks noChangeShapeType="1"/>
            </p:cNvSpPr>
            <p:nvPr/>
          </p:nvSpPr>
          <p:spPr bwMode="auto">
            <a:xfrm>
              <a:off x="3406" y="2168"/>
              <a:ext cx="1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1" name="Freeform 146"/>
            <p:cNvSpPr>
              <a:spLocks/>
            </p:cNvSpPr>
            <p:nvPr/>
          </p:nvSpPr>
          <p:spPr bwMode="auto">
            <a:xfrm>
              <a:off x="3406" y="2168"/>
              <a:ext cx="1766" cy="500"/>
            </a:xfrm>
            <a:custGeom>
              <a:avLst/>
              <a:gdLst>
                <a:gd name="T0" fmla="*/ 0 w 1766"/>
                <a:gd name="T1" fmla="*/ 0 h 500"/>
                <a:gd name="T2" fmla="*/ 1765 w 1766"/>
                <a:gd name="T3" fmla="*/ 0 h 500"/>
                <a:gd name="T4" fmla="*/ 1765 w 1766"/>
                <a:gd name="T5" fmla="*/ 499 h 500"/>
                <a:gd name="T6" fmla="*/ 0 w 1766"/>
                <a:gd name="T7" fmla="*/ 499 h 500"/>
                <a:gd name="T8" fmla="*/ 0 w 1766"/>
                <a:gd name="T9" fmla="*/ 0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6" h="500">
                  <a:moveTo>
                    <a:pt x="0" y="0"/>
                  </a:moveTo>
                  <a:lnTo>
                    <a:pt x="1765" y="0"/>
                  </a:lnTo>
                  <a:lnTo>
                    <a:pt x="1765" y="499"/>
                  </a:lnTo>
                  <a:lnTo>
                    <a:pt x="0" y="49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2" name="Freeform 147"/>
            <p:cNvSpPr>
              <a:spLocks/>
            </p:cNvSpPr>
            <p:nvPr/>
          </p:nvSpPr>
          <p:spPr bwMode="auto">
            <a:xfrm>
              <a:off x="3539" y="2392"/>
              <a:ext cx="178" cy="276"/>
            </a:xfrm>
            <a:custGeom>
              <a:avLst/>
              <a:gdLst>
                <a:gd name="T0" fmla="*/ 0 w 178"/>
                <a:gd name="T1" fmla="*/ 0 h 276"/>
                <a:gd name="T2" fmla="*/ 177 w 178"/>
                <a:gd name="T3" fmla="*/ 0 h 276"/>
                <a:gd name="T4" fmla="*/ 177 w 178"/>
                <a:gd name="T5" fmla="*/ 275 h 276"/>
                <a:gd name="T6" fmla="*/ 0 w 178"/>
                <a:gd name="T7" fmla="*/ 275 h 276"/>
                <a:gd name="T8" fmla="*/ 0 w 178"/>
                <a:gd name="T9" fmla="*/ 0 h 2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276">
                  <a:moveTo>
                    <a:pt x="0" y="0"/>
                  </a:moveTo>
                  <a:lnTo>
                    <a:pt x="177" y="0"/>
                  </a:lnTo>
                  <a:lnTo>
                    <a:pt x="177" y="275"/>
                  </a:lnTo>
                  <a:lnTo>
                    <a:pt x="0" y="275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3" name="Freeform 148"/>
            <p:cNvSpPr>
              <a:spLocks/>
            </p:cNvSpPr>
            <p:nvPr/>
          </p:nvSpPr>
          <p:spPr bwMode="auto">
            <a:xfrm>
              <a:off x="3979" y="2407"/>
              <a:ext cx="179" cy="261"/>
            </a:xfrm>
            <a:custGeom>
              <a:avLst/>
              <a:gdLst>
                <a:gd name="T0" fmla="*/ 0 w 179"/>
                <a:gd name="T1" fmla="*/ 0 h 261"/>
                <a:gd name="T2" fmla="*/ 178 w 179"/>
                <a:gd name="T3" fmla="*/ 0 h 261"/>
                <a:gd name="T4" fmla="*/ 178 w 179"/>
                <a:gd name="T5" fmla="*/ 260 h 261"/>
                <a:gd name="T6" fmla="*/ 0 w 179"/>
                <a:gd name="T7" fmla="*/ 260 h 261"/>
                <a:gd name="T8" fmla="*/ 0 w 179"/>
                <a:gd name="T9" fmla="*/ 0 h 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9" h="261">
                  <a:moveTo>
                    <a:pt x="0" y="0"/>
                  </a:moveTo>
                  <a:lnTo>
                    <a:pt x="178" y="0"/>
                  </a:lnTo>
                  <a:lnTo>
                    <a:pt x="178" y="260"/>
                  </a:lnTo>
                  <a:lnTo>
                    <a:pt x="0" y="260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4" name="Freeform 149"/>
            <p:cNvSpPr>
              <a:spLocks/>
            </p:cNvSpPr>
            <p:nvPr/>
          </p:nvSpPr>
          <p:spPr bwMode="auto">
            <a:xfrm>
              <a:off x="4421" y="2520"/>
              <a:ext cx="177" cy="148"/>
            </a:xfrm>
            <a:custGeom>
              <a:avLst/>
              <a:gdLst>
                <a:gd name="T0" fmla="*/ 0 w 177"/>
                <a:gd name="T1" fmla="*/ 0 h 148"/>
                <a:gd name="T2" fmla="*/ 176 w 177"/>
                <a:gd name="T3" fmla="*/ 0 h 148"/>
                <a:gd name="T4" fmla="*/ 176 w 177"/>
                <a:gd name="T5" fmla="*/ 147 h 148"/>
                <a:gd name="T6" fmla="*/ 0 w 177"/>
                <a:gd name="T7" fmla="*/ 147 h 148"/>
                <a:gd name="T8" fmla="*/ 0 w 177"/>
                <a:gd name="T9" fmla="*/ 0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148">
                  <a:moveTo>
                    <a:pt x="0" y="0"/>
                  </a:moveTo>
                  <a:lnTo>
                    <a:pt x="176" y="0"/>
                  </a:lnTo>
                  <a:lnTo>
                    <a:pt x="176" y="147"/>
                  </a:ln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5" name="Freeform 150"/>
            <p:cNvSpPr>
              <a:spLocks/>
            </p:cNvSpPr>
            <p:nvPr/>
          </p:nvSpPr>
          <p:spPr bwMode="auto">
            <a:xfrm>
              <a:off x="4862" y="2503"/>
              <a:ext cx="177" cy="165"/>
            </a:xfrm>
            <a:custGeom>
              <a:avLst/>
              <a:gdLst>
                <a:gd name="T0" fmla="*/ 0 w 177"/>
                <a:gd name="T1" fmla="*/ 0 h 165"/>
                <a:gd name="T2" fmla="*/ 176 w 177"/>
                <a:gd name="T3" fmla="*/ 0 h 165"/>
                <a:gd name="T4" fmla="*/ 176 w 177"/>
                <a:gd name="T5" fmla="*/ 164 h 165"/>
                <a:gd name="T6" fmla="*/ 0 w 177"/>
                <a:gd name="T7" fmla="*/ 164 h 165"/>
                <a:gd name="T8" fmla="*/ 0 w 177"/>
                <a:gd name="T9" fmla="*/ 0 h 1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165">
                  <a:moveTo>
                    <a:pt x="0" y="0"/>
                  </a:moveTo>
                  <a:lnTo>
                    <a:pt x="176" y="0"/>
                  </a:lnTo>
                  <a:lnTo>
                    <a:pt x="176" y="164"/>
                  </a:lnTo>
                  <a:lnTo>
                    <a:pt x="0" y="164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6" name="Line 151"/>
            <p:cNvSpPr>
              <a:spLocks noChangeShapeType="1"/>
            </p:cNvSpPr>
            <p:nvPr/>
          </p:nvSpPr>
          <p:spPr bwMode="auto">
            <a:xfrm>
              <a:off x="3406" y="2168"/>
              <a:ext cx="0" cy="4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7" name="Line 152"/>
            <p:cNvSpPr>
              <a:spLocks noChangeShapeType="1"/>
            </p:cNvSpPr>
            <p:nvPr/>
          </p:nvSpPr>
          <p:spPr bwMode="auto">
            <a:xfrm>
              <a:off x="3389" y="2667"/>
              <a:ext cx="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8" name="Line 153"/>
            <p:cNvSpPr>
              <a:spLocks noChangeShapeType="1"/>
            </p:cNvSpPr>
            <p:nvPr/>
          </p:nvSpPr>
          <p:spPr bwMode="auto">
            <a:xfrm>
              <a:off x="3389" y="2567"/>
              <a:ext cx="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89" name="Line 154"/>
            <p:cNvSpPr>
              <a:spLocks noChangeShapeType="1"/>
            </p:cNvSpPr>
            <p:nvPr/>
          </p:nvSpPr>
          <p:spPr bwMode="auto">
            <a:xfrm>
              <a:off x="3389" y="2468"/>
              <a:ext cx="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0" name="Line 155"/>
            <p:cNvSpPr>
              <a:spLocks noChangeShapeType="1"/>
            </p:cNvSpPr>
            <p:nvPr/>
          </p:nvSpPr>
          <p:spPr bwMode="auto">
            <a:xfrm>
              <a:off x="3389" y="2367"/>
              <a:ext cx="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1" name="Line 156"/>
            <p:cNvSpPr>
              <a:spLocks noChangeShapeType="1"/>
            </p:cNvSpPr>
            <p:nvPr/>
          </p:nvSpPr>
          <p:spPr bwMode="auto">
            <a:xfrm>
              <a:off x="3389" y="2268"/>
              <a:ext cx="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2" name="Line 157"/>
            <p:cNvSpPr>
              <a:spLocks noChangeShapeType="1"/>
            </p:cNvSpPr>
            <p:nvPr/>
          </p:nvSpPr>
          <p:spPr bwMode="auto">
            <a:xfrm>
              <a:off x="3389" y="2168"/>
              <a:ext cx="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3" name="Line 158"/>
            <p:cNvSpPr>
              <a:spLocks noChangeShapeType="1"/>
            </p:cNvSpPr>
            <p:nvPr/>
          </p:nvSpPr>
          <p:spPr bwMode="auto">
            <a:xfrm>
              <a:off x="3406" y="2667"/>
              <a:ext cx="1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4" name="Line 159"/>
            <p:cNvSpPr>
              <a:spLocks noChangeShapeType="1"/>
            </p:cNvSpPr>
            <p:nvPr/>
          </p:nvSpPr>
          <p:spPr bwMode="auto">
            <a:xfrm flipV="1">
              <a:off x="3406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5" name="Line 160"/>
            <p:cNvSpPr>
              <a:spLocks noChangeShapeType="1"/>
            </p:cNvSpPr>
            <p:nvPr/>
          </p:nvSpPr>
          <p:spPr bwMode="auto">
            <a:xfrm flipV="1">
              <a:off x="3848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6" name="Line 161"/>
            <p:cNvSpPr>
              <a:spLocks noChangeShapeType="1"/>
            </p:cNvSpPr>
            <p:nvPr/>
          </p:nvSpPr>
          <p:spPr bwMode="auto">
            <a:xfrm flipV="1">
              <a:off x="4289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7" name="Line 162"/>
            <p:cNvSpPr>
              <a:spLocks noChangeShapeType="1"/>
            </p:cNvSpPr>
            <p:nvPr/>
          </p:nvSpPr>
          <p:spPr bwMode="auto">
            <a:xfrm flipV="1">
              <a:off x="4729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8" name="Line 163"/>
            <p:cNvSpPr>
              <a:spLocks noChangeShapeType="1"/>
            </p:cNvSpPr>
            <p:nvPr/>
          </p:nvSpPr>
          <p:spPr bwMode="auto">
            <a:xfrm flipV="1">
              <a:off x="5171" y="2651"/>
              <a:ext cx="0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99" name="Freeform 164"/>
            <p:cNvSpPr>
              <a:spLocks/>
            </p:cNvSpPr>
            <p:nvPr/>
          </p:nvSpPr>
          <p:spPr bwMode="auto">
            <a:xfrm>
              <a:off x="3627" y="2408"/>
              <a:ext cx="1324" cy="1"/>
            </a:xfrm>
            <a:custGeom>
              <a:avLst/>
              <a:gdLst>
                <a:gd name="T0" fmla="*/ 0 w 1324"/>
                <a:gd name="T1" fmla="*/ 0 h 1"/>
                <a:gd name="T2" fmla="*/ 442 w 1324"/>
                <a:gd name="T3" fmla="*/ 0 h 1"/>
                <a:gd name="T4" fmla="*/ 881 w 1324"/>
                <a:gd name="T5" fmla="*/ 0 h 1"/>
                <a:gd name="T6" fmla="*/ 1323 w 132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24" h="1">
                  <a:moveTo>
                    <a:pt x="0" y="0"/>
                  </a:moveTo>
                  <a:lnTo>
                    <a:pt x="442" y="0"/>
                  </a:lnTo>
                  <a:lnTo>
                    <a:pt x="881" y="0"/>
                  </a:lnTo>
                  <a:lnTo>
                    <a:pt x="1323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00" name="Freeform 165"/>
            <p:cNvSpPr>
              <a:spLocks/>
            </p:cNvSpPr>
            <p:nvPr/>
          </p:nvSpPr>
          <p:spPr bwMode="auto">
            <a:xfrm>
              <a:off x="3607" y="2392"/>
              <a:ext cx="40" cy="34"/>
            </a:xfrm>
            <a:custGeom>
              <a:avLst/>
              <a:gdLst>
                <a:gd name="T0" fmla="*/ 20 w 40"/>
                <a:gd name="T1" fmla="*/ 0 h 34"/>
                <a:gd name="T2" fmla="*/ 39 w 40"/>
                <a:gd name="T3" fmla="*/ 16 h 34"/>
                <a:gd name="T4" fmla="*/ 20 w 40"/>
                <a:gd name="T5" fmla="*/ 33 h 34"/>
                <a:gd name="T6" fmla="*/ 0 w 40"/>
                <a:gd name="T7" fmla="*/ 16 h 34"/>
                <a:gd name="T8" fmla="*/ 20 w 40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34">
                  <a:moveTo>
                    <a:pt x="20" y="0"/>
                  </a:moveTo>
                  <a:lnTo>
                    <a:pt x="39" y="16"/>
                  </a:lnTo>
                  <a:lnTo>
                    <a:pt x="20" y="33"/>
                  </a:lnTo>
                  <a:lnTo>
                    <a:pt x="0" y="16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01" name="Freeform 166"/>
            <p:cNvSpPr>
              <a:spLocks/>
            </p:cNvSpPr>
            <p:nvPr/>
          </p:nvSpPr>
          <p:spPr bwMode="auto">
            <a:xfrm>
              <a:off x="4049" y="2392"/>
              <a:ext cx="40" cy="34"/>
            </a:xfrm>
            <a:custGeom>
              <a:avLst/>
              <a:gdLst>
                <a:gd name="T0" fmla="*/ 20 w 40"/>
                <a:gd name="T1" fmla="*/ 0 h 34"/>
                <a:gd name="T2" fmla="*/ 39 w 40"/>
                <a:gd name="T3" fmla="*/ 16 h 34"/>
                <a:gd name="T4" fmla="*/ 20 w 40"/>
                <a:gd name="T5" fmla="*/ 33 h 34"/>
                <a:gd name="T6" fmla="*/ 0 w 40"/>
                <a:gd name="T7" fmla="*/ 16 h 34"/>
                <a:gd name="T8" fmla="*/ 20 w 40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34">
                  <a:moveTo>
                    <a:pt x="20" y="0"/>
                  </a:moveTo>
                  <a:lnTo>
                    <a:pt x="39" y="16"/>
                  </a:lnTo>
                  <a:lnTo>
                    <a:pt x="20" y="33"/>
                  </a:lnTo>
                  <a:lnTo>
                    <a:pt x="0" y="16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02" name="Freeform 167"/>
            <p:cNvSpPr>
              <a:spLocks/>
            </p:cNvSpPr>
            <p:nvPr/>
          </p:nvSpPr>
          <p:spPr bwMode="auto">
            <a:xfrm>
              <a:off x="4490" y="2392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03" name="Freeform 168"/>
            <p:cNvSpPr>
              <a:spLocks/>
            </p:cNvSpPr>
            <p:nvPr/>
          </p:nvSpPr>
          <p:spPr bwMode="auto">
            <a:xfrm>
              <a:off x="4931" y="2392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04" name="Rectangle 169"/>
            <p:cNvSpPr>
              <a:spLocks noChangeArrowheads="1"/>
            </p:cNvSpPr>
            <p:nvPr/>
          </p:nvSpPr>
          <p:spPr bwMode="auto">
            <a:xfrm>
              <a:off x="3762" y="1850"/>
              <a:ext cx="141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быстрой ликвидности</a:t>
              </a:r>
            </a:p>
          </p:txBody>
        </p:sp>
        <p:sp>
          <p:nvSpPr>
            <p:cNvPr id="9305" name="Rectangle 170"/>
            <p:cNvSpPr>
              <a:spLocks noChangeArrowheads="1"/>
            </p:cNvSpPr>
            <p:nvPr/>
          </p:nvSpPr>
          <p:spPr bwMode="auto">
            <a:xfrm>
              <a:off x="3188" y="2604"/>
              <a:ext cx="14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306" name="Rectangle 171"/>
            <p:cNvSpPr>
              <a:spLocks noChangeArrowheads="1"/>
            </p:cNvSpPr>
            <p:nvPr/>
          </p:nvSpPr>
          <p:spPr bwMode="auto">
            <a:xfrm>
              <a:off x="3157" y="25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0.20</a:t>
              </a:r>
            </a:p>
          </p:txBody>
        </p:sp>
        <p:sp>
          <p:nvSpPr>
            <p:cNvPr id="9307" name="Rectangle 172"/>
            <p:cNvSpPr>
              <a:spLocks noChangeArrowheads="1"/>
            </p:cNvSpPr>
            <p:nvPr/>
          </p:nvSpPr>
          <p:spPr bwMode="auto">
            <a:xfrm>
              <a:off x="3157" y="24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0.40</a:t>
              </a:r>
            </a:p>
          </p:txBody>
        </p:sp>
        <p:sp>
          <p:nvSpPr>
            <p:cNvPr id="9308" name="Rectangle 173"/>
            <p:cNvSpPr>
              <a:spLocks noChangeArrowheads="1"/>
            </p:cNvSpPr>
            <p:nvPr/>
          </p:nvSpPr>
          <p:spPr bwMode="auto">
            <a:xfrm>
              <a:off x="3158" y="23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0.60</a:t>
              </a:r>
            </a:p>
          </p:txBody>
        </p:sp>
        <p:sp>
          <p:nvSpPr>
            <p:cNvPr id="9309" name="Rectangle 174"/>
            <p:cNvSpPr>
              <a:spLocks noChangeArrowheads="1"/>
            </p:cNvSpPr>
            <p:nvPr/>
          </p:nvSpPr>
          <p:spPr bwMode="auto">
            <a:xfrm>
              <a:off x="3157" y="220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0.80</a:t>
              </a:r>
            </a:p>
          </p:txBody>
        </p:sp>
        <p:sp>
          <p:nvSpPr>
            <p:cNvPr id="9310" name="Rectangle 175"/>
            <p:cNvSpPr>
              <a:spLocks noChangeArrowheads="1"/>
            </p:cNvSpPr>
            <p:nvPr/>
          </p:nvSpPr>
          <p:spPr bwMode="auto">
            <a:xfrm>
              <a:off x="3157" y="2106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9311" name="Rectangle 176"/>
            <p:cNvSpPr>
              <a:spLocks noChangeArrowheads="1"/>
            </p:cNvSpPr>
            <p:nvPr/>
          </p:nvSpPr>
          <p:spPr bwMode="auto">
            <a:xfrm>
              <a:off x="3473" y="2680"/>
              <a:ext cx="29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1/4/05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12" name="Rectangle 177"/>
            <p:cNvSpPr>
              <a:spLocks noChangeArrowheads="1"/>
            </p:cNvSpPr>
            <p:nvPr/>
          </p:nvSpPr>
          <p:spPr bwMode="auto">
            <a:xfrm>
              <a:off x="3915" y="2680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1/7/05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13" name="Rectangle 178"/>
            <p:cNvSpPr>
              <a:spLocks noChangeArrowheads="1"/>
            </p:cNvSpPr>
            <p:nvPr/>
          </p:nvSpPr>
          <p:spPr bwMode="auto">
            <a:xfrm>
              <a:off x="4338" y="2680"/>
              <a:ext cx="329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1/10/05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14" name="Rectangle 179"/>
            <p:cNvSpPr>
              <a:spLocks noChangeArrowheads="1"/>
            </p:cNvSpPr>
            <p:nvPr/>
          </p:nvSpPr>
          <p:spPr bwMode="auto">
            <a:xfrm>
              <a:off x="4796" y="2680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1/1/06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15" name="Rectangle 180"/>
            <p:cNvSpPr>
              <a:spLocks noChangeArrowheads="1"/>
            </p:cNvSpPr>
            <p:nvPr/>
          </p:nvSpPr>
          <p:spPr bwMode="auto">
            <a:xfrm>
              <a:off x="5192" y="2231"/>
              <a:ext cx="708" cy="45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16" name="Rectangle 181"/>
            <p:cNvSpPr>
              <a:spLocks noChangeArrowheads="1"/>
            </p:cNvSpPr>
            <p:nvPr/>
          </p:nvSpPr>
          <p:spPr bwMode="auto">
            <a:xfrm>
              <a:off x="5267" y="2265"/>
              <a:ext cx="146" cy="27"/>
            </a:xfrm>
            <a:prstGeom prst="rect">
              <a:avLst/>
            </a:prstGeom>
            <a:solidFill>
              <a:srgbClr val="8080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17" name="Rectangle 182"/>
            <p:cNvSpPr>
              <a:spLocks noChangeArrowheads="1"/>
            </p:cNvSpPr>
            <p:nvPr/>
          </p:nvSpPr>
          <p:spPr bwMode="auto">
            <a:xfrm>
              <a:off x="5375" y="2222"/>
              <a:ext cx="52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</a:t>
              </a:r>
            </a:p>
          </p:txBody>
        </p:sp>
        <p:sp>
          <p:nvSpPr>
            <p:cNvPr id="9318" name="Rectangle 183"/>
            <p:cNvSpPr>
              <a:spLocks noChangeArrowheads="1"/>
            </p:cNvSpPr>
            <p:nvPr/>
          </p:nvSpPr>
          <p:spPr bwMode="auto">
            <a:xfrm>
              <a:off x="5375" y="2283"/>
              <a:ext cx="36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быстрой</a:t>
              </a:r>
            </a:p>
          </p:txBody>
        </p:sp>
        <p:sp>
          <p:nvSpPr>
            <p:cNvPr id="9319" name="Rectangle 184"/>
            <p:cNvSpPr>
              <a:spLocks noChangeArrowheads="1"/>
            </p:cNvSpPr>
            <p:nvPr/>
          </p:nvSpPr>
          <p:spPr bwMode="auto">
            <a:xfrm>
              <a:off x="5375" y="2344"/>
              <a:ext cx="48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ликвидности</a:t>
              </a:r>
            </a:p>
          </p:txBody>
        </p:sp>
        <p:sp>
          <p:nvSpPr>
            <p:cNvPr id="9320" name="Line 185"/>
            <p:cNvSpPr>
              <a:spLocks noChangeShapeType="1"/>
            </p:cNvSpPr>
            <p:nvPr/>
          </p:nvSpPr>
          <p:spPr bwMode="auto">
            <a:xfrm>
              <a:off x="5267" y="2506"/>
              <a:ext cx="15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21" name="Freeform 186"/>
            <p:cNvSpPr>
              <a:spLocks/>
            </p:cNvSpPr>
            <p:nvPr/>
          </p:nvSpPr>
          <p:spPr bwMode="auto">
            <a:xfrm>
              <a:off x="5323" y="2490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22" name="Rectangle 187"/>
            <p:cNvSpPr>
              <a:spLocks noChangeArrowheads="1"/>
            </p:cNvSpPr>
            <p:nvPr/>
          </p:nvSpPr>
          <p:spPr bwMode="auto">
            <a:xfrm>
              <a:off x="5375" y="2453"/>
              <a:ext cx="532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(значение для</a:t>
              </a:r>
            </a:p>
          </p:txBody>
        </p:sp>
        <p:sp>
          <p:nvSpPr>
            <p:cNvPr id="9323" name="Rectangle 188"/>
            <p:cNvSpPr>
              <a:spLocks noChangeArrowheads="1"/>
            </p:cNvSpPr>
            <p:nvPr/>
          </p:nvSpPr>
          <p:spPr bwMode="auto">
            <a:xfrm>
              <a:off x="5375" y="2514"/>
              <a:ext cx="445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сравнения)</a:t>
              </a:r>
            </a:p>
          </p:txBody>
        </p:sp>
        <p:sp>
          <p:nvSpPr>
            <p:cNvPr id="9324" name="Rectangle 189"/>
            <p:cNvSpPr>
              <a:spLocks noChangeArrowheads="1"/>
            </p:cNvSpPr>
            <p:nvPr/>
          </p:nvSpPr>
          <p:spPr bwMode="auto">
            <a:xfrm>
              <a:off x="3151" y="1815"/>
              <a:ext cx="2779" cy="103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25" name="Rectangle 190"/>
            <p:cNvSpPr>
              <a:spLocks noChangeArrowheads="1"/>
            </p:cNvSpPr>
            <p:nvPr/>
          </p:nvSpPr>
          <p:spPr bwMode="auto">
            <a:xfrm>
              <a:off x="294" y="2870"/>
              <a:ext cx="2844" cy="10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26" name="Freeform 191"/>
            <p:cNvSpPr>
              <a:spLocks/>
            </p:cNvSpPr>
            <p:nvPr/>
          </p:nvSpPr>
          <p:spPr bwMode="auto">
            <a:xfrm>
              <a:off x="605" y="3226"/>
              <a:ext cx="1722" cy="485"/>
            </a:xfrm>
            <a:custGeom>
              <a:avLst/>
              <a:gdLst>
                <a:gd name="T0" fmla="*/ 0 w 1722"/>
                <a:gd name="T1" fmla="*/ 0 h 485"/>
                <a:gd name="T2" fmla="*/ 1721 w 1722"/>
                <a:gd name="T3" fmla="*/ 0 h 485"/>
                <a:gd name="T4" fmla="*/ 1721 w 1722"/>
                <a:gd name="T5" fmla="*/ 484 h 485"/>
                <a:gd name="T6" fmla="*/ 0 w 1722"/>
                <a:gd name="T7" fmla="*/ 484 h 485"/>
                <a:gd name="T8" fmla="*/ 0 w 1722"/>
                <a:gd name="T9" fmla="*/ 0 h 4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2" h="485">
                  <a:moveTo>
                    <a:pt x="0" y="0"/>
                  </a:moveTo>
                  <a:lnTo>
                    <a:pt x="1721" y="0"/>
                  </a:lnTo>
                  <a:lnTo>
                    <a:pt x="1721" y="484"/>
                  </a:lnTo>
                  <a:lnTo>
                    <a:pt x="0" y="4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27" name="Line 192"/>
            <p:cNvSpPr>
              <a:spLocks noChangeShapeType="1"/>
            </p:cNvSpPr>
            <p:nvPr/>
          </p:nvSpPr>
          <p:spPr bwMode="auto">
            <a:xfrm>
              <a:off x="605" y="3617"/>
              <a:ext cx="17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28" name="Line 193"/>
            <p:cNvSpPr>
              <a:spLocks noChangeShapeType="1"/>
            </p:cNvSpPr>
            <p:nvPr/>
          </p:nvSpPr>
          <p:spPr bwMode="auto">
            <a:xfrm>
              <a:off x="605" y="3519"/>
              <a:ext cx="17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29" name="Line 194"/>
            <p:cNvSpPr>
              <a:spLocks noChangeShapeType="1"/>
            </p:cNvSpPr>
            <p:nvPr/>
          </p:nvSpPr>
          <p:spPr bwMode="auto">
            <a:xfrm>
              <a:off x="605" y="3422"/>
              <a:ext cx="17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0" name="Line 195"/>
            <p:cNvSpPr>
              <a:spLocks noChangeShapeType="1"/>
            </p:cNvSpPr>
            <p:nvPr/>
          </p:nvSpPr>
          <p:spPr bwMode="auto">
            <a:xfrm>
              <a:off x="605" y="3324"/>
              <a:ext cx="17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1" name="Line 196"/>
            <p:cNvSpPr>
              <a:spLocks noChangeShapeType="1"/>
            </p:cNvSpPr>
            <p:nvPr/>
          </p:nvSpPr>
          <p:spPr bwMode="auto">
            <a:xfrm>
              <a:off x="605" y="3226"/>
              <a:ext cx="17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2" name="Freeform 197"/>
            <p:cNvSpPr>
              <a:spLocks/>
            </p:cNvSpPr>
            <p:nvPr/>
          </p:nvSpPr>
          <p:spPr bwMode="auto">
            <a:xfrm>
              <a:off x="605" y="3226"/>
              <a:ext cx="1728" cy="491"/>
            </a:xfrm>
            <a:custGeom>
              <a:avLst/>
              <a:gdLst>
                <a:gd name="T0" fmla="*/ 0 w 1728"/>
                <a:gd name="T1" fmla="*/ 0 h 491"/>
                <a:gd name="T2" fmla="*/ 1727 w 1728"/>
                <a:gd name="T3" fmla="*/ 0 h 491"/>
                <a:gd name="T4" fmla="*/ 1727 w 1728"/>
                <a:gd name="T5" fmla="*/ 490 h 491"/>
                <a:gd name="T6" fmla="*/ 0 w 1728"/>
                <a:gd name="T7" fmla="*/ 490 h 491"/>
                <a:gd name="T8" fmla="*/ 0 w 1728"/>
                <a:gd name="T9" fmla="*/ 0 h 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8" h="491">
                  <a:moveTo>
                    <a:pt x="0" y="0"/>
                  </a:moveTo>
                  <a:lnTo>
                    <a:pt x="1727" y="0"/>
                  </a:lnTo>
                  <a:lnTo>
                    <a:pt x="1727" y="490"/>
                  </a:lnTo>
                  <a:lnTo>
                    <a:pt x="0" y="49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3" name="Freeform 198"/>
            <p:cNvSpPr>
              <a:spLocks/>
            </p:cNvSpPr>
            <p:nvPr/>
          </p:nvSpPr>
          <p:spPr bwMode="auto">
            <a:xfrm>
              <a:off x="735" y="3600"/>
              <a:ext cx="174" cy="97"/>
            </a:xfrm>
            <a:custGeom>
              <a:avLst/>
              <a:gdLst>
                <a:gd name="T0" fmla="*/ 0 w 174"/>
                <a:gd name="T1" fmla="*/ 0 h 97"/>
                <a:gd name="T2" fmla="*/ 173 w 174"/>
                <a:gd name="T3" fmla="*/ 0 h 97"/>
                <a:gd name="T4" fmla="*/ 173 w 174"/>
                <a:gd name="T5" fmla="*/ 96 h 97"/>
                <a:gd name="T6" fmla="*/ 0 w 174"/>
                <a:gd name="T7" fmla="*/ 96 h 97"/>
                <a:gd name="T8" fmla="*/ 0 w 174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" h="97">
                  <a:moveTo>
                    <a:pt x="0" y="0"/>
                  </a:moveTo>
                  <a:lnTo>
                    <a:pt x="173" y="0"/>
                  </a:lnTo>
                  <a:lnTo>
                    <a:pt x="173" y="96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4" name="Freeform 199"/>
            <p:cNvSpPr>
              <a:spLocks/>
            </p:cNvSpPr>
            <p:nvPr/>
          </p:nvSpPr>
          <p:spPr bwMode="auto">
            <a:xfrm>
              <a:off x="1167" y="3648"/>
              <a:ext cx="173" cy="49"/>
            </a:xfrm>
            <a:custGeom>
              <a:avLst/>
              <a:gdLst>
                <a:gd name="T0" fmla="*/ 0 w 173"/>
                <a:gd name="T1" fmla="*/ 0 h 49"/>
                <a:gd name="T2" fmla="*/ 172 w 173"/>
                <a:gd name="T3" fmla="*/ 0 h 49"/>
                <a:gd name="T4" fmla="*/ 172 w 173"/>
                <a:gd name="T5" fmla="*/ 48 h 49"/>
                <a:gd name="T6" fmla="*/ 0 w 173"/>
                <a:gd name="T7" fmla="*/ 48 h 49"/>
                <a:gd name="T8" fmla="*/ 0 w 173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" h="49">
                  <a:moveTo>
                    <a:pt x="0" y="0"/>
                  </a:moveTo>
                  <a:lnTo>
                    <a:pt x="172" y="0"/>
                  </a:lnTo>
                  <a:lnTo>
                    <a:pt x="172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5" name="Freeform 200"/>
            <p:cNvSpPr>
              <a:spLocks/>
            </p:cNvSpPr>
            <p:nvPr/>
          </p:nvSpPr>
          <p:spPr bwMode="auto">
            <a:xfrm>
              <a:off x="1598" y="3712"/>
              <a:ext cx="174" cy="5"/>
            </a:xfrm>
            <a:custGeom>
              <a:avLst/>
              <a:gdLst>
                <a:gd name="T0" fmla="*/ 0 w 174"/>
                <a:gd name="T1" fmla="*/ 0 h 5"/>
                <a:gd name="T2" fmla="*/ 173 w 174"/>
                <a:gd name="T3" fmla="*/ 0 h 5"/>
                <a:gd name="T4" fmla="*/ 173 w 174"/>
                <a:gd name="T5" fmla="*/ 4 h 5"/>
                <a:gd name="T6" fmla="*/ 0 w 174"/>
                <a:gd name="T7" fmla="*/ 4 h 5"/>
                <a:gd name="T8" fmla="*/ 0 w 174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" h="5">
                  <a:moveTo>
                    <a:pt x="0" y="0"/>
                  </a:moveTo>
                  <a:lnTo>
                    <a:pt x="173" y="0"/>
                  </a:lnTo>
                  <a:lnTo>
                    <a:pt x="173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6" name="Freeform 201"/>
            <p:cNvSpPr>
              <a:spLocks/>
            </p:cNvSpPr>
            <p:nvPr/>
          </p:nvSpPr>
          <p:spPr bwMode="auto">
            <a:xfrm>
              <a:off x="2030" y="3712"/>
              <a:ext cx="173" cy="5"/>
            </a:xfrm>
            <a:custGeom>
              <a:avLst/>
              <a:gdLst>
                <a:gd name="T0" fmla="*/ 0 w 173"/>
                <a:gd name="T1" fmla="*/ 0 h 5"/>
                <a:gd name="T2" fmla="*/ 172 w 173"/>
                <a:gd name="T3" fmla="*/ 0 h 5"/>
                <a:gd name="T4" fmla="*/ 172 w 173"/>
                <a:gd name="T5" fmla="*/ 4 h 5"/>
                <a:gd name="T6" fmla="*/ 0 w 173"/>
                <a:gd name="T7" fmla="*/ 4 h 5"/>
                <a:gd name="T8" fmla="*/ 0 w 17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" h="5">
                  <a:moveTo>
                    <a:pt x="0" y="0"/>
                  </a:moveTo>
                  <a:lnTo>
                    <a:pt x="172" y="0"/>
                  </a:lnTo>
                  <a:lnTo>
                    <a:pt x="172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7" name="Line 202"/>
            <p:cNvSpPr>
              <a:spLocks noChangeShapeType="1"/>
            </p:cNvSpPr>
            <p:nvPr/>
          </p:nvSpPr>
          <p:spPr bwMode="auto">
            <a:xfrm>
              <a:off x="605" y="3226"/>
              <a:ext cx="0" cy="49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8" name="Line 203"/>
            <p:cNvSpPr>
              <a:spLocks noChangeShapeType="1"/>
            </p:cNvSpPr>
            <p:nvPr/>
          </p:nvSpPr>
          <p:spPr bwMode="auto">
            <a:xfrm>
              <a:off x="586" y="3716"/>
              <a:ext cx="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39" name="Line 204"/>
            <p:cNvSpPr>
              <a:spLocks noChangeShapeType="1"/>
            </p:cNvSpPr>
            <p:nvPr/>
          </p:nvSpPr>
          <p:spPr bwMode="auto">
            <a:xfrm>
              <a:off x="586" y="3617"/>
              <a:ext cx="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0" name="Line 205"/>
            <p:cNvSpPr>
              <a:spLocks noChangeShapeType="1"/>
            </p:cNvSpPr>
            <p:nvPr/>
          </p:nvSpPr>
          <p:spPr bwMode="auto">
            <a:xfrm>
              <a:off x="586" y="3519"/>
              <a:ext cx="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1" name="Line 206"/>
            <p:cNvSpPr>
              <a:spLocks noChangeShapeType="1"/>
            </p:cNvSpPr>
            <p:nvPr/>
          </p:nvSpPr>
          <p:spPr bwMode="auto">
            <a:xfrm>
              <a:off x="586" y="3422"/>
              <a:ext cx="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2" name="Line 207"/>
            <p:cNvSpPr>
              <a:spLocks noChangeShapeType="1"/>
            </p:cNvSpPr>
            <p:nvPr/>
          </p:nvSpPr>
          <p:spPr bwMode="auto">
            <a:xfrm>
              <a:off x="586" y="3324"/>
              <a:ext cx="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3" name="Line 208"/>
            <p:cNvSpPr>
              <a:spLocks noChangeShapeType="1"/>
            </p:cNvSpPr>
            <p:nvPr/>
          </p:nvSpPr>
          <p:spPr bwMode="auto">
            <a:xfrm>
              <a:off x="586" y="3226"/>
              <a:ext cx="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4" name="Line 209"/>
            <p:cNvSpPr>
              <a:spLocks noChangeShapeType="1"/>
            </p:cNvSpPr>
            <p:nvPr/>
          </p:nvSpPr>
          <p:spPr bwMode="auto">
            <a:xfrm>
              <a:off x="605" y="3716"/>
              <a:ext cx="17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5" name="Line 210"/>
            <p:cNvSpPr>
              <a:spLocks noChangeShapeType="1"/>
            </p:cNvSpPr>
            <p:nvPr/>
          </p:nvSpPr>
          <p:spPr bwMode="auto">
            <a:xfrm flipV="1">
              <a:off x="605" y="370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6" name="Line 211"/>
            <p:cNvSpPr>
              <a:spLocks noChangeShapeType="1"/>
            </p:cNvSpPr>
            <p:nvPr/>
          </p:nvSpPr>
          <p:spPr bwMode="auto">
            <a:xfrm flipV="1">
              <a:off x="1037" y="370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7" name="Line 212"/>
            <p:cNvSpPr>
              <a:spLocks noChangeShapeType="1"/>
            </p:cNvSpPr>
            <p:nvPr/>
          </p:nvSpPr>
          <p:spPr bwMode="auto">
            <a:xfrm flipV="1">
              <a:off x="1468" y="370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8" name="Line 213"/>
            <p:cNvSpPr>
              <a:spLocks noChangeShapeType="1"/>
            </p:cNvSpPr>
            <p:nvPr/>
          </p:nvSpPr>
          <p:spPr bwMode="auto">
            <a:xfrm flipV="1">
              <a:off x="1901" y="370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49" name="Line 214"/>
            <p:cNvSpPr>
              <a:spLocks noChangeShapeType="1"/>
            </p:cNvSpPr>
            <p:nvPr/>
          </p:nvSpPr>
          <p:spPr bwMode="auto">
            <a:xfrm flipV="1">
              <a:off x="2332" y="3700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50" name="Freeform 215"/>
            <p:cNvSpPr>
              <a:spLocks/>
            </p:cNvSpPr>
            <p:nvPr/>
          </p:nvSpPr>
          <p:spPr bwMode="auto">
            <a:xfrm>
              <a:off x="821" y="3226"/>
              <a:ext cx="1296" cy="1"/>
            </a:xfrm>
            <a:custGeom>
              <a:avLst/>
              <a:gdLst>
                <a:gd name="T0" fmla="*/ 0 w 1296"/>
                <a:gd name="T1" fmla="*/ 0 h 1"/>
                <a:gd name="T2" fmla="*/ 431 w 1296"/>
                <a:gd name="T3" fmla="*/ 0 h 1"/>
                <a:gd name="T4" fmla="*/ 863 w 1296"/>
                <a:gd name="T5" fmla="*/ 0 h 1"/>
                <a:gd name="T6" fmla="*/ 1295 w 1296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96" h="1">
                  <a:moveTo>
                    <a:pt x="0" y="0"/>
                  </a:moveTo>
                  <a:lnTo>
                    <a:pt x="431" y="0"/>
                  </a:lnTo>
                  <a:lnTo>
                    <a:pt x="863" y="0"/>
                  </a:lnTo>
                  <a:lnTo>
                    <a:pt x="1295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51" name="Freeform 216"/>
            <p:cNvSpPr>
              <a:spLocks/>
            </p:cNvSpPr>
            <p:nvPr/>
          </p:nvSpPr>
          <p:spPr bwMode="auto">
            <a:xfrm>
              <a:off x="801" y="3210"/>
              <a:ext cx="40" cy="34"/>
            </a:xfrm>
            <a:custGeom>
              <a:avLst/>
              <a:gdLst>
                <a:gd name="T0" fmla="*/ 20 w 40"/>
                <a:gd name="T1" fmla="*/ 0 h 34"/>
                <a:gd name="T2" fmla="*/ 39 w 40"/>
                <a:gd name="T3" fmla="*/ 16 h 34"/>
                <a:gd name="T4" fmla="*/ 20 w 40"/>
                <a:gd name="T5" fmla="*/ 33 h 34"/>
                <a:gd name="T6" fmla="*/ 0 w 40"/>
                <a:gd name="T7" fmla="*/ 16 h 34"/>
                <a:gd name="T8" fmla="*/ 20 w 40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34">
                  <a:moveTo>
                    <a:pt x="20" y="0"/>
                  </a:moveTo>
                  <a:lnTo>
                    <a:pt x="39" y="16"/>
                  </a:lnTo>
                  <a:lnTo>
                    <a:pt x="20" y="33"/>
                  </a:lnTo>
                  <a:lnTo>
                    <a:pt x="0" y="16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52" name="Freeform 217"/>
            <p:cNvSpPr>
              <a:spLocks/>
            </p:cNvSpPr>
            <p:nvPr/>
          </p:nvSpPr>
          <p:spPr bwMode="auto">
            <a:xfrm>
              <a:off x="1233" y="3210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53" name="Freeform 218"/>
            <p:cNvSpPr>
              <a:spLocks/>
            </p:cNvSpPr>
            <p:nvPr/>
          </p:nvSpPr>
          <p:spPr bwMode="auto">
            <a:xfrm>
              <a:off x="1665" y="3210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54" name="Freeform 219"/>
            <p:cNvSpPr>
              <a:spLocks/>
            </p:cNvSpPr>
            <p:nvPr/>
          </p:nvSpPr>
          <p:spPr bwMode="auto">
            <a:xfrm>
              <a:off x="2096" y="3210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55" name="Rectangle 220"/>
            <p:cNvSpPr>
              <a:spLocks noChangeArrowheads="1"/>
            </p:cNvSpPr>
            <p:nvPr/>
          </p:nvSpPr>
          <p:spPr bwMode="auto">
            <a:xfrm>
              <a:off x="865" y="2910"/>
              <a:ext cx="154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абсолютной ликвидности</a:t>
              </a:r>
            </a:p>
          </p:txBody>
        </p:sp>
        <p:sp>
          <p:nvSpPr>
            <p:cNvPr id="9356" name="Rectangle 221"/>
            <p:cNvSpPr>
              <a:spLocks noChangeArrowheads="1"/>
            </p:cNvSpPr>
            <p:nvPr/>
          </p:nvSpPr>
          <p:spPr bwMode="auto">
            <a:xfrm>
              <a:off x="386" y="3653"/>
              <a:ext cx="14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357" name="Rectangle 222"/>
            <p:cNvSpPr>
              <a:spLocks noChangeArrowheads="1"/>
            </p:cNvSpPr>
            <p:nvPr/>
          </p:nvSpPr>
          <p:spPr bwMode="auto">
            <a:xfrm>
              <a:off x="355" y="3555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0.02</a:t>
              </a:r>
            </a:p>
          </p:txBody>
        </p:sp>
        <p:sp>
          <p:nvSpPr>
            <p:cNvPr id="9358" name="Rectangle 223"/>
            <p:cNvSpPr>
              <a:spLocks noChangeArrowheads="1"/>
            </p:cNvSpPr>
            <p:nvPr/>
          </p:nvSpPr>
          <p:spPr bwMode="auto">
            <a:xfrm>
              <a:off x="355" y="3457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0.04</a:t>
              </a:r>
            </a:p>
          </p:txBody>
        </p:sp>
        <p:sp>
          <p:nvSpPr>
            <p:cNvPr id="9359" name="Rectangle 224"/>
            <p:cNvSpPr>
              <a:spLocks noChangeArrowheads="1"/>
            </p:cNvSpPr>
            <p:nvPr/>
          </p:nvSpPr>
          <p:spPr bwMode="auto">
            <a:xfrm>
              <a:off x="356" y="3360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0.06</a:t>
              </a:r>
            </a:p>
          </p:txBody>
        </p:sp>
        <p:sp>
          <p:nvSpPr>
            <p:cNvPr id="9360" name="Rectangle 225"/>
            <p:cNvSpPr>
              <a:spLocks noChangeArrowheads="1"/>
            </p:cNvSpPr>
            <p:nvPr/>
          </p:nvSpPr>
          <p:spPr bwMode="auto">
            <a:xfrm>
              <a:off x="355" y="3262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0.08</a:t>
              </a:r>
            </a:p>
          </p:txBody>
        </p:sp>
        <p:sp>
          <p:nvSpPr>
            <p:cNvPr id="9361" name="Rectangle 226"/>
            <p:cNvSpPr>
              <a:spLocks noChangeArrowheads="1"/>
            </p:cNvSpPr>
            <p:nvPr/>
          </p:nvSpPr>
          <p:spPr bwMode="auto">
            <a:xfrm>
              <a:off x="355" y="3164"/>
              <a:ext cx="244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9362" name="Rectangle 227"/>
            <p:cNvSpPr>
              <a:spLocks noChangeArrowheads="1"/>
            </p:cNvSpPr>
            <p:nvPr/>
          </p:nvSpPr>
          <p:spPr bwMode="auto">
            <a:xfrm>
              <a:off x="667" y="3729"/>
              <a:ext cx="29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1/4/05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63" name="Rectangle 228"/>
            <p:cNvSpPr>
              <a:spLocks noChangeArrowheads="1"/>
            </p:cNvSpPr>
            <p:nvPr/>
          </p:nvSpPr>
          <p:spPr bwMode="auto">
            <a:xfrm>
              <a:off x="1098" y="3729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1/7/05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64" name="Rectangle 229"/>
            <p:cNvSpPr>
              <a:spLocks noChangeArrowheads="1"/>
            </p:cNvSpPr>
            <p:nvPr/>
          </p:nvSpPr>
          <p:spPr bwMode="auto">
            <a:xfrm>
              <a:off x="1513" y="3729"/>
              <a:ext cx="329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1/10/05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65" name="Rectangle 230"/>
            <p:cNvSpPr>
              <a:spLocks noChangeArrowheads="1"/>
            </p:cNvSpPr>
            <p:nvPr/>
          </p:nvSpPr>
          <p:spPr bwMode="auto">
            <a:xfrm>
              <a:off x="1962" y="3729"/>
              <a:ext cx="293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1/1/06</a:t>
              </a:r>
              <a:endParaRPr lang="ru-RU" altLang="ru-RU" sz="7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66" name="Rectangle 231"/>
            <p:cNvSpPr>
              <a:spLocks noChangeArrowheads="1"/>
            </p:cNvSpPr>
            <p:nvPr/>
          </p:nvSpPr>
          <p:spPr bwMode="auto">
            <a:xfrm>
              <a:off x="2349" y="3254"/>
              <a:ext cx="754" cy="50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67" name="Rectangle 232"/>
            <p:cNvSpPr>
              <a:spLocks noChangeArrowheads="1"/>
            </p:cNvSpPr>
            <p:nvPr/>
          </p:nvSpPr>
          <p:spPr bwMode="auto">
            <a:xfrm>
              <a:off x="2446" y="3301"/>
              <a:ext cx="146" cy="26"/>
            </a:xfrm>
            <a:prstGeom prst="rect">
              <a:avLst/>
            </a:prstGeom>
            <a:solidFill>
              <a:srgbClr val="8080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68" name="Rectangle 233"/>
            <p:cNvSpPr>
              <a:spLocks noChangeArrowheads="1"/>
            </p:cNvSpPr>
            <p:nvPr/>
          </p:nvSpPr>
          <p:spPr bwMode="auto">
            <a:xfrm>
              <a:off x="2556" y="3257"/>
              <a:ext cx="52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</a:t>
              </a:r>
            </a:p>
          </p:txBody>
        </p:sp>
        <p:sp>
          <p:nvSpPr>
            <p:cNvPr id="9369" name="Rectangle 234"/>
            <p:cNvSpPr>
              <a:spLocks noChangeArrowheads="1"/>
            </p:cNvSpPr>
            <p:nvPr/>
          </p:nvSpPr>
          <p:spPr bwMode="auto">
            <a:xfrm>
              <a:off x="2556" y="3318"/>
              <a:ext cx="470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абсолютной</a:t>
              </a:r>
            </a:p>
          </p:txBody>
        </p:sp>
        <p:sp>
          <p:nvSpPr>
            <p:cNvPr id="9370" name="Rectangle 235"/>
            <p:cNvSpPr>
              <a:spLocks noChangeArrowheads="1"/>
            </p:cNvSpPr>
            <p:nvPr/>
          </p:nvSpPr>
          <p:spPr bwMode="auto">
            <a:xfrm>
              <a:off x="2556" y="3379"/>
              <a:ext cx="486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ликвидности</a:t>
              </a:r>
            </a:p>
          </p:txBody>
        </p:sp>
        <p:sp>
          <p:nvSpPr>
            <p:cNvPr id="9371" name="Line 236"/>
            <p:cNvSpPr>
              <a:spLocks noChangeShapeType="1"/>
            </p:cNvSpPr>
            <p:nvPr/>
          </p:nvSpPr>
          <p:spPr bwMode="auto">
            <a:xfrm>
              <a:off x="2446" y="3567"/>
              <a:ext cx="15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72" name="Freeform 237"/>
            <p:cNvSpPr>
              <a:spLocks/>
            </p:cNvSpPr>
            <p:nvPr/>
          </p:nvSpPr>
          <p:spPr bwMode="auto">
            <a:xfrm>
              <a:off x="2503" y="3551"/>
              <a:ext cx="39" cy="34"/>
            </a:xfrm>
            <a:custGeom>
              <a:avLst/>
              <a:gdLst>
                <a:gd name="T0" fmla="*/ 19 w 39"/>
                <a:gd name="T1" fmla="*/ 0 h 34"/>
                <a:gd name="T2" fmla="*/ 38 w 39"/>
                <a:gd name="T3" fmla="*/ 16 h 34"/>
                <a:gd name="T4" fmla="*/ 19 w 39"/>
                <a:gd name="T5" fmla="*/ 33 h 34"/>
                <a:gd name="T6" fmla="*/ 0 w 39"/>
                <a:gd name="T7" fmla="*/ 16 h 34"/>
                <a:gd name="T8" fmla="*/ 19 w 39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lnTo>
                    <a:pt x="38" y="16"/>
                  </a:lnTo>
                  <a:lnTo>
                    <a:pt x="19" y="33"/>
                  </a:lnTo>
                  <a:lnTo>
                    <a:pt x="0" y="16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73" name="Rectangle 238"/>
            <p:cNvSpPr>
              <a:spLocks noChangeArrowheads="1"/>
            </p:cNvSpPr>
            <p:nvPr/>
          </p:nvSpPr>
          <p:spPr bwMode="auto">
            <a:xfrm>
              <a:off x="2556" y="3514"/>
              <a:ext cx="532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(значение для</a:t>
              </a:r>
            </a:p>
          </p:txBody>
        </p:sp>
        <p:sp>
          <p:nvSpPr>
            <p:cNvPr id="9374" name="Rectangle 239"/>
            <p:cNvSpPr>
              <a:spLocks noChangeArrowheads="1"/>
            </p:cNvSpPr>
            <p:nvPr/>
          </p:nvSpPr>
          <p:spPr bwMode="auto">
            <a:xfrm>
              <a:off x="2556" y="3575"/>
              <a:ext cx="445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700">
                  <a:solidFill>
                    <a:srgbClr val="000000"/>
                  </a:solidFill>
                  <a:cs typeface="Arial" panose="020B0604020202020204" pitchFamily="34" charset="0"/>
                </a:rPr>
                <a:t>сравнения)</a:t>
              </a:r>
            </a:p>
          </p:txBody>
        </p:sp>
        <p:sp>
          <p:nvSpPr>
            <p:cNvPr id="9375" name="Rectangle 240"/>
            <p:cNvSpPr>
              <a:spLocks noChangeArrowheads="1"/>
            </p:cNvSpPr>
            <p:nvPr/>
          </p:nvSpPr>
          <p:spPr bwMode="auto">
            <a:xfrm>
              <a:off x="298" y="2874"/>
              <a:ext cx="2835" cy="1028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76" name="AutoShape 241"/>
            <p:cNvSpPr>
              <a:spLocks noChangeArrowheads="1"/>
            </p:cNvSpPr>
            <p:nvPr/>
          </p:nvSpPr>
          <p:spPr bwMode="auto">
            <a:xfrm>
              <a:off x="3295" y="3072"/>
              <a:ext cx="1141" cy="438"/>
            </a:xfrm>
            <a:prstGeom prst="roundRect">
              <a:avLst>
                <a:gd name="adj" fmla="val 1437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77" name="AutoShape 242"/>
            <p:cNvSpPr>
              <a:spLocks noChangeArrowheads="1"/>
            </p:cNvSpPr>
            <p:nvPr/>
          </p:nvSpPr>
          <p:spPr bwMode="auto">
            <a:xfrm>
              <a:off x="3280" y="3059"/>
              <a:ext cx="1142" cy="439"/>
            </a:xfrm>
            <a:prstGeom prst="roundRect">
              <a:avLst>
                <a:gd name="adj" fmla="val 14343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78" name="Rectangle 243"/>
            <p:cNvSpPr>
              <a:spLocks noChangeArrowheads="1"/>
            </p:cNvSpPr>
            <p:nvPr/>
          </p:nvSpPr>
          <p:spPr bwMode="auto">
            <a:xfrm>
              <a:off x="3300" y="3092"/>
              <a:ext cx="99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Коэф-т  &lt; 1  означает что, </a:t>
              </a:r>
            </a:p>
          </p:txBody>
        </p:sp>
        <p:sp>
          <p:nvSpPr>
            <p:cNvPr id="9379" name="Rectangle 244"/>
            <p:cNvSpPr>
              <a:spLocks noChangeArrowheads="1"/>
            </p:cNvSpPr>
            <p:nvPr/>
          </p:nvSpPr>
          <p:spPr bwMode="auto">
            <a:xfrm>
              <a:off x="3492" y="3173"/>
              <a:ext cx="68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текущих активов </a:t>
              </a:r>
            </a:p>
          </p:txBody>
        </p:sp>
        <p:sp>
          <p:nvSpPr>
            <p:cNvPr id="9380" name="Rectangle 245"/>
            <p:cNvSpPr>
              <a:spLocks noChangeArrowheads="1"/>
            </p:cNvSpPr>
            <p:nvPr/>
          </p:nvSpPr>
          <p:spPr bwMode="auto">
            <a:xfrm>
              <a:off x="3285" y="3253"/>
              <a:ext cx="105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недостаточно для покрытия </a:t>
              </a:r>
            </a:p>
          </p:txBody>
        </p:sp>
        <p:sp>
          <p:nvSpPr>
            <p:cNvPr id="9381" name="Rectangle 246"/>
            <p:cNvSpPr>
              <a:spLocks noChangeArrowheads="1"/>
            </p:cNvSpPr>
            <p:nvPr/>
          </p:nvSpPr>
          <p:spPr bwMode="auto">
            <a:xfrm>
              <a:off x="3390" y="3334"/>
              <a:ext cx="85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текущих обязательств</a:t>
              </a:r>
            </a:p>
          </p:txBody>
        </p:sp>
        <p:sp>
          <p:nvSpPr>
            <p:cNvPr id="9382" name="AutoShape 247"/>
            <p:cNvSpPr>
              <a:spLocks noChangeArrowheads="1"/>
            </p:cNvSpPr>
            <p:nvPr/>
          </p:nvSpPr>
          <p:spPr bwMode="auto">
            <a:xfrm>
              <a:off x="4646" y="3067"/>
              <a:ext cx="1215" cy="439"/>
            </a:xfrm>
            <a:prstGeom prst="roundRect">
              <a:avLst>
                <a:gd name="adj" fmla="val 14343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83" name="AutoShape 248"/>
            <p:cNvSpPr>
              <a:spLocks noChangeArrowheads="1"/>
            </p:cNvSpPr>
            <p:nvPr/>
          </p:nvSpPr>
          <p:spPr bwMode="auto">
            <a:xfrm>
              <a:off x="4631" y="3054"/>
              <a:ext cx="1216" cy="439"/>
            </a:xfrm>
            <a:prstGeom prst="roundRect">
              <a:avLst>
                <a:gd name="adj" fmla="val 14343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9384" name="Rectangle 249"/>
            <p:cNvSpPr>
              <a:spLocks noChangeArrowheads="1"/>
            </p:cNvSpPr>
            <p:nvPr/>
          </p:nvSpPr>
          <p:spPr bwMode="auto">
            <a:xfrm>
              <a:off x="4668" y="3046"/>
              <a:ext cx="1212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Коэф-т &lt;0,5 означает что, менее половины текущих активов могут быль быстро переведены в деньги для покрытия краткосрочных обязательсв</a:t>
              </a:r>
            </a:p>
          </p:txBody>
        </p:sp>
        <p:sp>
          <p:nvSpPr>
            <p:cNvPr id="9385" name="Line 250"/>
            <p:cNvSpPr>
              <a:spLocks noChangeShapeType="1"/>
            </p:cNvSpPr>
            <p:nvPr/>
          </p:nvSpPr>
          <p:spPr bwMode="auto">
            <a:xfrm flipH="1" flipV="1">
              <a:off x="4488" y="2835"/>
              <a:ext cx="714" cy="2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86" name="Freeform 251"/>
            <p:cNvSpPr>
              <a:spLocks/>
            </p:cNvSpPr>
            <p:nvPr/>
          </p:nvSpPr>
          <p:spPr bwMode="auto">
            <a:xfrm>
              <a:off x="4431" y="2818"/>
              <a:ext cx="94" cy="45"/>
            </a:xfrm>
            <a:custGeom>
              <a:avLst/>
              <a:gdLst>
                <a:gd name="T0" fmla="*/ 0 w 94"/>
                <a:gd name="T1" fmla="*/ 0 h 45"/>
                <a:gd name="T2" fmla="*/ 78 w 94"/>
                <a:gd name="T3" fmla="*/ 44 h 45"/>
                <a:gd name="T4" fmla="*/ 93 w 94"/>
                <a:gd name="T5" fmla="*/ 7 h 45"/>
                <a:gd name="T6" fmla="*/ 0 w 94"/>
                <a:gd name="T7" fmla="*/ 0 h 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" h="45">
                  <a:moveTo>
                    <a:pt x="0" y="0"/>
                  </a:moveTo>
                  <a:lnTo>
                    <a:pt x="78" y="44"/>
                  </a:lnTo>
                  <a:lnTo>
                    <a:pt x="93" y="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87" name="Line 252"/>
            <p:cNvSpPr>
              <a:spLocks noChangeShapeType="1"/>
            </p:cNvSpPr>
            <p:nvPr/>
          </p:nvSpPr>
          <p:spPr bwMode="auto">
            <a:xfrm flipH="1" flipV="1">
              <a:off x="2853" y="2800"/>
              <a:ext cx="954" cy="2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88" name="Freeform 253"/>
            <p:cNvSpPr>
              <a:spLocks/>
            </p:cNvSpPr>
            <p:nvPr/>
          </p:nvSpPr>
          <p:spPr bwMode="auto">
            <a:xfrm>
              <a:off x="2796" y="2785"/>
              <a:ext cx="95" cy="42"/>
            </a:xfrm>
            <a:custGeom>
              <a:avLst/>
              <a:gdLst>
                <a:gd name="T0" fmla="*/ 0 w 95"/>
                <a:gd name="T1" fmla="*/ 0 h 42"/>
                <a:gd name="T2" fmla="*/ 80 w 95"/>
                <a:gd name="T3" fmla="*/ 41 h 42"/>
                <a:gd name="T4" fmla="*/ 94 w 95"/>
                <a:gd name="T5" fmla="*/ 4 h 42"/>
                <a:gd name="T6" fmla="*/ 0 w 95"/>
                <a:gd name="T7" fmla="*/ 0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" h="42">
                  <a:moveTo>
                    <a:pt x="0" y="0"/>
                  </a:moveTo>
                  <a:lnTo>
                    <a:pt x="80" y="41"/>
                  </a:lnTo>
                  <a:lnTo>
                    <a:pt x="94" y="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89" name="Freeform 254"/>
            <p:cNvSpPr>
              <a:spLocks/>
            </p:cNvSpPr>
            <p:nvPr/>
          </p:nvSpPr>
          <p:spPr bwMode="auto">
            <a:xfrm>
              <a:off x="1585" y="3648"/>
              <a:ext cx="173" cy="49"/>
            </a:xfrm>
            <a:custGeom>
              <a:avLst/>
              <a:gdLst>
                <a:gd name="T0" fmla="*/ 0 w 173"/>
                <a:gd name="T1" fmla="*/ 0 h 49"/>
                <a:gd name="T2" fmla="*/ 172 w 173"/>
                <a:gd name="T3" fmla="*/ 0 h 49"/>
                <a:gd name="T4" fmla="*/ 172 w 173"/>
                <a:gd name="T5" fmla="*/ 48 h 49"/>
                <a:gd name="T6" fmla="*/ 0 w 173"/>
                <a:gd name="T7" fmla="*/ 48 h 49"/>
                <a:gd name="T8" fmla="*/ 0 w 173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" h="49">
                  <a:moveTo>
                    <a:pt x="0" y="0"/>
                  </a:moveTo>
                  <a:lnTo>
                    <a:pt x="172" y="0"/>
                  </a:lnTo>
                  <a:lnTo>
                    <a:pt x="172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90" name="Freeform 255"/>
            <p:cNvSpPr>
              <a:spLocks/>
            </p:cNvSpPr>
            <p:nvPr/>
          </p:nvSpPr>
          <p:spPr bwMode="auto">
            <a:xfrm>
              <a:off x="2003" y="3648"/>
              <a:ext cx="174" cy="49"/>
            </a:xfrm>
            <a:custGeom>
              <a:avLst/>
              <a:gdLst>
                <a:gd name="T0" fmla="*/ 0 w 174"/>
                <a:gd name="T1" fmla="*/ 0 h 49"/>
                <a:gd name="T2" fmla="*/ 173 w 174"/>
                <a:gd name="T3" fmla="*/ 0 h 49"/>
                <a:gd name="T4" fmla="*/ 173 w 174"/>
                <a:gd name="T5" fmla="*/ 48 h 49"/>
                <a:gd name="T6" fmla="*/ 0 w 174"/>
                <a:gd name="T7" fmla="*/ 48 h 49"/>
                <a:gd name="T8" fmla="*/ 0 w 174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" h="49">
                  <a:moveTo>
                    <a:pt x="0" y="0"/>
                  </a:moveTo>
                  <a:lnTo>
                    <a:pt x="173" y="0"/>
                  </a:lnTo>
                  <a:lnTo>
                    <a:pt x="173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8080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0654601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53C538-F96F-4382-909D-B63605E33CD1}" type="slidenum">
              <a:rPr lang="ru-RU" altLang="ru-RU" smtClean="0">
                <a:cs typeface="Arial" panose="020B0604020202020204" pitchFamily="34" charset="0"/>
              </a:rPr>
              <a:pPr/>
              <a:t>5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8938" y="152400"/>
            <a:ext cx="8262937" cy="990600"/>
          </a:xfrm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Пример.   Структура балансов крупных акционерных 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               компаний США и Западной Европы</a:t>
            </a:r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8159750" y="1143000"/>
            <a:ext cx="71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10246" name="Group 4"/>
          <p:cNvGrpSpPr>
            <a:grpSpLocks/>
          </p:cNvGrpSpPr>
          <p:nvPr/>
        </p:nvGrpSpPr>
        <p:grpSpPr bwMode="auto">
          <a:xfrm>
            <a:off x="222250" y="1598613"/>
            <a:ext cx="8470900" cy="4687887"/>
            <a:chOff x="152" y="1007"/>
            <a:chExt cx="5780" cy="2953"/>
          </a:xfrm>
        </p:grpSpPr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>
              <a:off x="198" y="1013"/>
              <a:ext cx="5703" cy="292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48" name="Line 6"/>
            <p:cNvSpPr>
              <a:spLocks noChangeShapeType="1"/>
            </p:cNvSpPr>
            <p:nvPr/>
          </p:nvSpPr>
          <p:spPr bwMode="auto">
            <a:xfrm>
              <a:off x="195" y="1008"/>
              <a:ext cx="173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" name="Rectangle 7"/>
            <p:cNvSpPr>
              <a:spLocks noChangeArrowheads="1"/>
            </p:cNvSpPr>
            <p:nvPr/>
          </p:nvSpPr>
          <p:spPr bwMode="auto">
            <a:xfrm flipV="1">
              <a:off x="195" y="1007"/>
              <a:ext cx="1728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50" name="Rectangle 8"/>
            <p:cNvSpPr>
              <a:spLocks noChangeArrowheads="1"/>
            </p:cNvSpPr>
            <p:nvPr/>
          </p:nvSpPr>
          <p:spPr bwMode="auto">
            <a:xfrm>
              <a:off x="195" y="1598"/>
              <a:ext cx="570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51" name="Line 9"/>
            <p:cNvSpPr>
              <a:spLocks noChangeShapeType="1"/>
            </p:cNvSpPr>
            <p:nvPr/>
          </p:nvSpPr>
          <p:spPr bwMode="auto">
            <a:xfrm>
              <a:off x="195" y="1739"/>
              <a:ext cx="173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Rectangle 10"/>
            <p:cNvSpPr>
              <a:spLocks noChangeArrowheads="1"/>
            </p:cNvSpPr>
            <p:nvPr/>
          </p:nvSpPr>
          <p:spPr bwMode="auto">
            <a:xfrm flipV="1">
              <a:off x="195" y="1738"/>
              <a:ext cx="1728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53" name="Line 11"/>
            <p:cNvSpPr>
              <a:spLocks noChangeShapeType="1"/>
            </p:cNvSpPr>
            <p:nvPr/>
          </p:nvSpPr>
          <p:spPr bwMode="auto">
            <a:xfrm>
              <a:off x="195" y="2412"/>
              <a:ext cx="57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4" name="Rectangle 12"/>
            <p:cNvSpPr>
              <a:spLocks noChangeArrowheads="1"/>
            </p:cNvSpPr>
            <p:nvPr/>
          </p:nvSpPr>
          <p:spPr bwMode="auto">
            <a:xfrm flipV="1">
              <a:off x="195" y="2411"/>
              <a:ext cx="570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55" name="Rectangle 13"/>
            <p:cNvSpPr>
              <a:spLocks noChangeArrowheads="1"/>
            </p:cNvSpPr>
            <p:nvPr/>
          </p:nvSpPr>
          <p:spPr bwMode="auto">
            <a:xfrm>
              <a:off x="195" y="2560"/>
              <a:ext cx="570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56" name="Line 14"/>
            <p:cNvSpPr>
              <a:spLocks noChangeShapeType="1"/>
            </p:cNvSpPr>
            <p:nvPr/>
          </p:nvSpPr>
          <p:spPr bwMode="auto">
            <a:xfrm>
              <a:off x="195" y="2814"/>
              <a:ext cx="173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Rectangle 15"/>
            <p:cNvSpPr>
              <a:spLocks noChangeArrowheads="1"/>
            </p:cNvSpPr>
            <p:nvPr/>
          </p:nvSpPr>
          <p:spPr bwMode="auto">
            <a:xfrm flipV="1">
              <a:off x="195" y="2813"/>
              <a:ext cx="1728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58" name="Line 16"/>
            <p:cNvSpPr>
              <a:spLocks noChangeShapeType="1"/>
            </p:cNvSpPr>
            <p:nvPr/>
          </p:nvSpPr>
          <p:spPr bwMode="auto">
            <a:xfrm>
              <a:off x="195" y="3819"/>
              <a:ext cx="57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9" name="Rectangle 17"/>
            <p:cNvSpPr>
              <a:spLocks noChangeArrowheads="1"/>
            </p:cNvSpPr>
            <p:nvPr/>
          </p:nvSpPr>
          <p:spPr bwMode="auto">
            <a:xfrm flipV="1">
              <a:off x="195" y="3818"/>
              <a:ext cx="570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60" name="Rectangle 18"/>
            <p:cNvSpPr>
              <a:spLocks noChangeArrowheads="1"/>
            </p:cNvSpPr>
            <p:nvPr/>
          </p:nvSpPr>
          <p:spPr bwMode="auto">
            <a:xfrm>
              <a:off x="195" y="3934"/>
              <a:ext cx="570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0261" name="Rectangle 19"/>
            <p:cNvSpPr>
              <a:spLocks noChangeArrowheads="1"/>
            </p:cNvSpPr>
            <p:nvPr/>
          </p:nvSpPr>
          <p:spPr bwMode="auto">
            <a:xfrm>
              <a:off x="407" y="1244"/>
              <a:ext cx="1083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Наименование отрасли    </a:t>
              </a:r>
            </a:p>
          </p:txBody>
        </p:sp>
        <p:sp>
          <p:nvSpPr>
            <p:cNvPr id="10262" name="Rectangle 20"/>
            <p:cNvSpPr>
              <a:spLocks noChangeArrowheads="1"/>
            </p:cNvSpPr>
            <p:nvPr/>
          </p:nvSpPr>
          <p:spPr bwMode="auto">
            <a:xfrm rot="-5400000">
              <a:off x="1929" y="1294"/>
              <a:ext cx="54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Издателькая </a:t>
              </a:r>
            </a:p>
          </p:txBody>
        </p:sp>
        <p:sp>
          <p:nvSpPr>
            <p:cNvPr id="10263" name="Rectangle 21"/>
            <p:cNvSpPr>
              <a:spLocks noChangeArrowheads="1"/>
            </p:cNvSpPr>
            <p:nvPr/>
          </p:nvSpPr>
          <p:spPr bwMode="auto">
            <a:xfrm rot="-5400000">
              <a:off x="2121" y="1302"/>
              <a:ext cx="353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деят-ть</a:t>
              </a:r>
            </a:p>
          </p:txBody>
        </p:sp>
        <p:sp>
          <p:nvSpPr>
            <p:cNvPr id="10264" name="Rectangle 22"/>
            <p:cNvSpPr>
              <a:spLocks noChangeArrowheads="1"/>
            </p:cNvSpPr>
            <p:nvPr/>
          </p:nvSpPr>
          <p:spPr bwMode="auto">
            <a:xfrm rot="-5400000">
              <a:off x="2379" y="1279"/>
              <a:ext cx="447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Текстиль  </a:t>
              </a:r>
            </a:p>
          </p:txBody>
        </p:sp>
        <p:sp>
          <p:nvSpPr>
            <p:cNvPr id="10265" name="Rectangle 23"/>
            <p:cNvSpPr>
              <a:spLocks noChangeArrowheads="1"/>
            </p:cNvSpPr>
            <p:nvPr/>
          </p:nvSpPr>
          <p:spPr bwMode="auto">
            <a:xfrm rot="-5400000">
              <a:off x="2502" y="1291"/>
              <a:ext cx="396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(модная </a:t>
              </a:r>
            </a:p>
          </p:txBody>
        </p:sp>
        <p:sp>
          <p:nvSpPr>
            <p:cNvPr id="10266" name="Rectangle 24"/>
            <p:cNvSpPr>
              <a:spLocks noChangeArrowheads="1"/>
            </p:cNvSpPr>
            <p:nvPr/>
          </p:nvSpPr>
          <p:spPr bwMode="auto">
            <a:xfrm rot="-5400000">
              <a:off x="2608" y="1304"/>
              <a:ext cx="377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одежда)</a:t>
              </a:r>
            </a:p>
          </p:txBody>
        </p:sp>
        <p:sp>
          <p:nvSpPr>
            <p:cNvPr id="10267" name="Rectangle 25"/>
            <p:cNvSpPr>
              <a:spLocks noChangeArrowheads="1"/>
            </p:cNvSpPr>
            <p:nvPr/>
          </p:nvSpPr>
          <p:spPr bwMode="auto">
            <a:xfrm rot="-5400000">
              <a:off x="2970" y="1306"/>
              <a:ext cx="45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Самолето-</a:t>
              </a:r>
            </a:p>
          </p:txBody>
        </p:sp>
        <p:sp>
          <p:nvSpPr>
            <p:cNvPr id="10268" name="Rectangle 26"/>
            <p:cNvSpPr>
              <a:spLocks noChangeArrowheads="1"/>
            </p:cNvSpPr>
            <p:nvPr/>
          </p:nvSpPr>
          <p:spPr bwMode="auto">
            <a:xfrm rot="-5400000">
              <a:off x="3086" y="1305"/>
              <a:ext cx="413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строение</a:t>
              </a:r>
            </a:p>
          </p:txBody>
        </p:sp>
        <p:sp>
          <p:nvSpPr>
            <p:cNvPr id="10269" name="Rectangle 27"/>
            <p:cNvSpPr>
              <a:spLocks noChangeArrowheads="1"/>
            </p:cNvSpPr>
            <p:nvPr/>
          </p:nvSpPr>
          <p:spPr bwMode="auto">
            <a:xfrm rot="-5400000">
              <a:off x="3533" y="1289"/>
              <a:ext cx="32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Кафе, </a:t>
              </a:r>
            </a:p>
          </p:txBody>
        </p:sp>
        <p:sp>
          <p:nvSpPr>
            <p:cNvPr id="10270" name="Rectangle 28"/>
            <p:cNvSpPr>
              <a:spLocks noChangeArrowheads="1"/>
            </p:cNvSpPr>
            <p:nvPr/>
          </p:nvSpPr>
          <p:spPr bwMode="auto">
            <a:xfrm rot="-5400000">
              <a:off x="3555" y="1306"/>
              <a:ext cx="469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рестораны</a:t>
              </a:r>
            </a:p>
          </p:txBody>
        </p:sp>
        <p:sp>
          <p:nvSpPr>
            <p:cNvPr id="10271" name="Rectangle 29"/>
            <p:cNvSpPr>
              <a:spLocks noChangeArrowheads="1"/>
            </p:cNvSpPr>
            <p:nvPr/>
          </p:nvSpPr>
          <p:spPr bwMode="auto">
            <a:xfrm rot="-5400000">
              <a:off x="4017" y="1259"/>
              <a:ext cx="592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Супермаркеты</a:t>
              </a:r>
            </a:p>
          </p:txBody>
        </p:sp>
        <p:sp>
          <p:nvSpPr>
            <p:cNvPr id="10272" name="Rectangle 30"/>
            <p:cNvSpPr>
              <a:spLocks noChangeArrowheads="1"/>
            </p:cNvSpPr>
            <p:nvPr/>
          </p:nvSpPr>
          <p:spPr bwMode="auto">
            <a:xfrm rot="-5400000">
              <a:off x="4631" y="1302"/>
              <a:ext cx="309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Банки</a:t>
              </a:r>
            </a:p>
          </p:txBody>
        </p:sp>
        <p:sp>
          <p:nvSpPr>
            <p:cNvPr id="10273" name="Rectangle 31"/>
            <p:cNvSpPr>
              <a:spLocks noChangeArrowheads="1"/>
            </p:cNvSpPr>
            <p:nvPr/>
          </p:nvSpPr>
          <p:spPr bwMode="auto">
            <a:xfrm rot="-5400000">
              <a:off x="4899" y="1297"/>
              <a:ext cx="62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Программные </a:t>
              </a:r>
            </a:p>
          </p:txBody>
        </p:sp>
        <p:sp>
          <p:nvSpPr>
            <p:cNvPr id="10274" name="Rectangle 32"/>
            <p:cNvSpPr>
              <a:spLocks noChangeArrowheads="1"/>
            </p:cNvSpPr>
            <p:nvPr/>
          </p:nvSpPr>
          <p:spPr bwMode="auto">
            <a:xfrm rot="-5400000">
              <a:off x="5067" y="1304"/>
              <a:ext cx="43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продукты</a:t>
              </a:r>
            </a:p>
          </p:txBody>
        </p:sp>
        <p:sp>
          <p:nvSpPr>
            <p:cNvPr id="10275" name="Rectangle 33"/>
            <p:cNvSpPr>
              <a:spLocks noChangeArrowheads="1"/>
            </p:cNvSpPr>
            <p:nvPr/>
          </p:nvSpPr>
          <p:spPr bwMode="auto">
            <a:xfrm rot="-5400000">
              <a:off x="5454" y="1292"/>
              <a:ext cx="46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Спиртные </a:t>
              </a:r>
            </a:p>
          </p:txBody>
        </p:sp>
        <p:sp>
          <p:nvSpPr>
            <p:cNvPr id="10276" name="Rectangle 34"/>
            <p:cNvSpPr>
              <a:spLocks noChangeArrowheads="1"/>
            </p:cNvSpPr>
            <p:nvPr/>
          </p:nvSpPr>
          <p:spPr bwMode="auto">
            <a:xfrm rot="-5400000">
              <a:off x="5593" y="1303"/>
              <a:ext cx="373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напитки</a:t>
              </a:r>
            </a:p>
          </p:txBody>
        </p:sp>
        <p:sp>
          <p:nvSpPr>
            <p:cNvPr id="10277" name="Rectangle 35"/>
            <p:cNvSpPr>
              <a:spLocks noChangeArrowheads="1"/>
            </p:cNvSpPr>
            <p:nvPr/>
          </p:nvSpPr>
          <p:spPr bwMode="auto">
            <a:xfrm>
              <a:off x="156" y="1619"/>
              <a:ext cx="508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АКТИВЫ</a:t>
              </a:r>
            </a:p>
          </p:txBody>
        </p:sp>
        <p:sp>
          <p:nvSpPr>
            <p:cNvPr id="10278" name="Rectangle 36"/>
            <p:cNvSpPr>
              <a:spLocks noChangeArrowheads="1"/>
            </p:cNvSpPr>
            <p:nvPr/>
          </p:nvSpPr>
          <p:spPr bwMode="auto">
            <a:xfrm>
              <a:off x="154" y="1763"/>
              <a:ext cx="69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Текущие активы</a:t>
              </a:r>
            </a:p>
          </p:txBody>
        </p:sp>
        <p:sp>
          <p:nvSpPr>
            <p:cNvPr id="10279" name="Rectangle 37"/>
            <p:cNvSpPr>
              <a:spLocks noChangeArrowheads="1"/>
            </p:cNvSpPr>
            <p:nvPr/>
          </p:nvSpPr>
          <p:spPr bwMode="auto">
            <a:xfrm>
              <a:off x="2091" y="176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24.9%</a:t>
              </a:r>
            </a:p>
          </p:txBody>
        </p:sp>
        <p:sp>
          <p:nvSpPr>
            <p:cNvPr id="10280" name="Rectangle 38"/>
            <p:cNvSpPr>
              <a:spLocks noChangeArrowheads="1"/>
            </p:cNvSpPr>
            <p:nvPr/>
          </p:nvSpPr>
          <p:spPr bwMode="auto">
            <a:xfrm>
              <a:off x="2589" y="1763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65.0%</a:t>
              </a:r>
            </a:p>
          </p:txBody>
        </p:sp>
        <p:sp>
          <p:nvSpPr>
            <p:cNvPr id="10281" name="Rectangle 39"/>
            <p:cNvSpPr>
              <a:spLocks noChangeArrowheads="1"/>
            </p:cNvSpPr>
            <p:nvPr/>
          </p:nvSpPr>
          <p:spPr bwMode="auto">
            <a:xfrm>
              <a:off x="3086" y="176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77.1%</a:t>
              </a:r>
            </a:p>
          </p:txBody>
        </p:sp>
        <p:sp>
          <p:nvSpPr>
            <p:cNvPr id="10282" name="Rectangle 40"/>
            <p:cNvSpPr>
              <a:spLocks noChangeArrowheads="1"/>
            </p:cNvSpPr>
            <p:nvPr/>
          </p:nvSpPr>
          <p:spPr bwMode="auto">
            <a:xfrm>
              <a:off x="3584" y="176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44.3%</a:t>
              </a:r>
            </a:p>
          </p:txBody>
        </p:sp>
        <p:sp>
          <p:nvSpPr>
            <p:cNvPr id="10283" name="Rectangle 41"/>
            <p:cNvSpPr>
              <a:spLocks noChangeArrowheads="1"/>
            </p:cNvSpPr>
            <p:nvPr/>
          </p:nvSpPr>
          <p:spPr bwMode="auto">
            <a:xfrm>
              <a:off x="4081" y="176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50.4%</a:t>
              </a:r>
            </a:p>
          </p:txBody>
        </p:sp>
        <p:sp>
          <p:nvSpPr>
            <p:cNvPr id="10284" name="Rectangle 42"/>
            <p:cNvSpPr>
              <a:spLocks noChangeArrowheads="1"/>
            </p:cNvSpPr>
            <p:nvPr/>
          </p:nvSpPr>
          <p:spPr bwMode="auto">
            <a:xfrm>
              <a:off x="4578" y="1763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96.3%</a:t>
              </a:r>
            </a:p>
          </p:txBody>
        </p:sp>
        <p:sp>
          <p:nvSpPr>
            <p:cNvPr id="10285" name="Rectangle 43"/>
            <p:cNvSpPr>
              <a:spLocks noChangeArrowheads="1"/>
            </p:cNvSpPr>
            <p:nvPr/>
          </p:nvSpPr>
          <p:spPr bwMode="auto">
            <a:xfrm>
              <a:off x="5075" y="1763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65.1%</a:t>
              </a:r>
            </a:p>
          </p:txBody>
        </p:sp>
        <p:sp>
          <p:nvSpPr>
            <p:cNvPr id="10286" name="Rectangle 44"/>
            <p:cNvSpPr>
              <a:spLocks noChangeArrowheads="1"/>
            </p:cNvSpPr>
            <p:nvPr/>
          </p:nvSpPr>
          <p:spPr bwMode="auto">
            <a:xfrm>
              <a:off x="5573" y="1763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83.8%</a:t>
              </a:r>
            </a:p>
          </p:txBody>
        </p:sp>
        <p:sp>
          <p:nvSpPr>
            <p:cNvPr id="10287" name="Rectangle 45"/>
            <p:cNvSpPr>
              <a:spLocks noChangeArrowheads="1"/>
            </p:cNvSpPr>
            <p:nvPr/>
          </p:nvSpPr>
          <p:spPr bwMode="auto">
            <a:xfrm>
              <a:off x="152" y="1893"/>
              <a:ext cx="143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Денежные средства и их эквиваленты</a:t>
              </a:r>
            </a:p>
          </p:txBody>
        </p:sp>
        <p:sp>
          <p:nvSpPr>
            <p:cNvPr id="10288" name="Rectangle 46"/>
            <p:cNvSpPr>
              <a:spLocks noChangeArrowheads="1"/>
            </p:cNvSpPr>
            <p:nvPr/>
          </p:nvSpPr>
          <p:spPr bwMode="auto">
            <a:xfrm>
              <a:off x="2118" y="189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10.7%</a:t>
              </a:r>
            </a:p>
          </p:txBody>
        </p:sp>
        <p:sp>
          <p:nvSpPr>
            <p:cNvPr id="10289" name="Rectangle 47"/>
            <p:cNvSpPr>
              <a:spLocks noChangeArrowheads="1"/>
            </p:cNvSpPr>
            <p:nvPr/>
          </p:nvSpPr>
          <p:spPr bwMode="auto">
            <a:xfrm>
              <a:off x="2661" y="189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1.4%</a:t>
              </a:r>
            </a:p>
          </p:txBody>
        </p:sp>
        <p:sp>
          <p:nvSpPr>
            <p:cNvPr id="10290" name="Rectangle 48"/>
            <p:cNvSpPr>
              <a:spLocks noChangeArrowheads="1"/>
            </p:cNvSpPr>
            <p:nvPr/>
          </p:nvSpPr>
          <p:spPr bwMode="auto">
            <a:xfrm>
              <a:off x="3114" y="189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13.0%</a:t>
              </a:r>
            </a:p>
          </p:txBody>
        </p:sp>
        <p:sp>
          <p:nvSpPr>
            <p:cNvPr id="10291" name="Rectangle 49"/>
            <p:cNvSpPr>
              <a:spLocks noChangeArrowheads="1"/>
            </p:cNvSpPr>
            <p:nvPr/>
          </p:nvSpPr>
          <p:spPr bwMode="auto">
            <a:xfrm>
              <a:off x="3610" y="189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27.2%</a:t>
              </a:r>
            </a:p>
          </p:txBody>
        </p:sp>
        <p:sp>
          <p:nvSpPr>
            <p:cNvPr id="10292" name="Rectangle 50"/>
            <p:cNvSpPr>
              <a:spLocks noChangeArrowheads="1"/>
            </p:cNvSpPr>
            <p:nvPr/>
          </p:nvSpPr>
          <p:spPr bwMode="auto">
            <a:xfrm>
              <a:off x="4109" y="189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13.5%</a:t>
              </a:r>
            </a:p>
          </p:txBody>
        </p:sp>
        <p:sp>
          <p:nvSpPr>
            <p:cNvPr id="10293" name="Rectangle 51"/>
            <p:cNvSpPr>
              <a:spLocks noChangeArrowheads="1"/>
            </p:cNvSpPr>
            <p:nvPr/>
          </p:nvSpPr>
          <p:spPr bwMode="auto">
            <a:xfrm>
              <a:off x="4606" y="189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30.9%</a:t>
              </a:r>
            </a:p>
          </p:txBody>
        </p:sp>
        <p:sp>
          <p:nvSpPr>
            <p:cNvPr id="10294" name="Rectangle 52"/>
            <p:cNvSpPr>
              <a:spLocks noChangeArrowheads="1"/>
            </p:cNvSpPr>
            <p:nvPr/>
          </p:nvSpPr>
          <p:spPr bwMode="auto">
            <a:xfrm>
              <a:off x="5102" y="189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40.6%</a:t>
              </a:r>
            </a:p>
          </p:txBody>
        </p:sp>
        <p:sp>
          <p:nvSpPr>
            <p:cNvPr id="10295" name="Rectangle 53"/>
            <p:cNvSpPr>
              <a:spLocks noChangeArrowheads="1"/>
            </p:cNvSpPr>
            <p:nvPr/>
          </p:nvSpPr>
          <p:spPr bwMode="auto">
            <a:xfrm>
              <a:off x="5645" y="189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0.4%</a:t>
              </a:r>
            </a:p>
          </p:txBody>
        </p:sp>
        <p:sp>
          <p:nvSpPr>
            <p:cNvPr id="10296" name="Rectangle 54"/>
            <p:cNvSpPr>
              <a:spLocks noChangeArrowheads="1"/>
            </p:cNvSpPr>
            <p:nvPr/>
          </p:nvSpPr>
          <p:spPr bwMode="auto">
            <a:xfrm>
              <a:off x="152" y="1982"/>
              <a:ext cx="112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Дебиторская задолженность</a:t>
              </a:r>
            </a:p>
          </p:txBody>
        </p:sp>
        <p:sp>
          <p:nvSpPr>
            <p:cNvPr id="10297" name="Rectangle 55"/>
            <p:cNvSpPr>
              <a:spLocks noChangeArrowheads="1"/>
            </p:cNvSpPr>
            <p:nvPr/>
          </p:nvSpPr>
          <p:spPr bwMode="auto">
            <a:xfrm>
              <a:off x="2163" y="1982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9.7%</a:t>
              </a:r>
            </a:p>
          </p:txBody>
        </p:sp>
        <p:sp>
          <p:nvSpPr>
            <p:cNvPr id="10298" name="Rectangle 56"/>
            <p:cNvSpPr>
              <a:spLocks noChangeArrowheads="1"/>
            </p:cNvSpPr>
            <p:nvPr/>
          </p:nvSpPr>
          <p:spPr bwMode="auto">
            <a:xfrm>
              <a:off x="2615" y="1982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27.5%</a:t>
              </a:r>
            </a:p>
          </p:txBody>
        </p:sp>
        <p:sp>
          <p:nvSpPr>
            <p:cNvPr id="10299" name="Rectangle 57"/>
            <p:cNvSpPr>
              <a:spLocks noChangeArrowheads="1"/>
            </p:cNvSpPr>
            <p:nvPr/>
          </p:nvSpPr>
          <p:spPr bwMode="auto">
            <a:xfrm>
              <a:off x="3159" y="1982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8.0%</a:t>
              </a:r>
            </a:p>
          </p:txBody>
        </p:sp>
        <p:sp>
          <p:nvSpPr>
            <p:cNvPr id="10300" name="Rectangle 58"/>
            <p:cNvSpPr>
              <a:spLocks noChangeArrowheads="1"/>
            </p:cNvSpPr>
            <p:nvPr/>
          </p:nvSpPr>
          <p:spPr bwMode="auto">
            <a:xfrm>
              <a:off x="3656" y="1982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9.1%</a:t>
              </a:r>
            </a:p>
          </p:txBody>
        </p:sp>
        <p:sp>
          <p:nvSpPr>
            <p:cNvPr id="10301" name="Rectangle 59"/>
            <p:cNvSpPr>
              <a:spLocks noChangeArrowheads="1"/>
            </p:cNvSpPr>
            <p:nvPr/>
          </p:nvSpPr>
          <p:spPr bwMode="auto">
            <a:xfrm>
              <a:off x="4154" y="1982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1.1%</a:t>
              </a:r>
            </a:p>
          </p:txBody>
        </p:sp>
        <p:sp>
          <p:nvSpPr>
            <p:cNvPr id="10302" name="Rectangle 60"/>
            <p:cNvSpPr>
              <a:spLocks noChangeArrowheads="1"/>
            </p:cNvSpPr>
            <p:nvPr/>
          </p:nvSpPr>
          <p:spPr bwMode="auto">
            <a:xfrm>
              <a:off x="4651" y="1982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03" name="Rectangle 61"/>
            <p:cNvSpPr>
              <a:spLocks noChangeArrowheads="1"/>
            </p:cNvSpPr>
            <p:nvPr/>
          </p:nvSpPr>
          <p:spPr bwMode="auto">
            <a:xfrm>
              <a:off x="5102" y="1982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16.4%</a:t>
              </a:r>
            </a:p>
          </p:txBody>
        </p:sp>
        <p:sp>
          <p:nvSpPr>
            <p:cNvPr id="10304" name="Rectangle 62"/>
            <p:cNvSpPr>
              <a:spLocks noChangeArrowheads="1"/>
            </p:cNvSpPr>
            <p:nvPr/>
          </p:nvSpPr>
          <p:spPr bwMode="auto">
            <a:xfrm>
              <a:off x="5600" y="1982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23.4%</a:t>
              </a:r>
            </a:p>
          </p:txBody>
        </p:sp>
        <p:sp>
          <p:nvSpPr>
            <p:cNvPr id="10305" name="Rectangle 63"/>
            <p:cNvSpPr>
              <a:spLocks noChangeArrowheads="1"/>
            </p:cNvSpPr>
            <p:nvPr/>
          </p:nvSpPr>
          <p:spPr bwMode="auto">
            <a:xfrm>
              <a:off x="152" y="2071"/>
              <a:ext cx="42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Запасы</a:t>
              </a:r>
            </a:p>
          </p:txBody>
        </p:sp>
        <p:sp>
          <p:nvSpPr>
            <p:cNvPr id="10306" name="Rectangle 64"/>
            <p:cNvSpPr>
              <a:spLocks noChangeArrowheads="1"/>
            </p:cNvSpPr>
            <p:nvPr/>
          </p:nvSpPr>
          <p:spPr bwMode="auto">
            <a:xfrm>
              <a:off x="2165" y="2071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1.3%</a:t>
              </a:r>
            </a:p>
          </p:txBody>
        </p:sp>
        <p:sp>
          <p:nvSpPr>
            <p:cNvPr id="10307" name="Rectangle 65"/>
            <p:cNvSpPr>
              <a:spLocks noChangeArrowheads="1"/>
            </p:cNvSpPr>
            <p:nvPr/>
          </p:nvSpPr>
          <p:spPr bwMode="auto">
            <a:xfrm>
              <a:off x="2616" y="20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29.2%</a:t>
              </a:r>
            </a:p>
          </p:txBody>
        </p:sp>
        <p:sp>
          <p:nvSpPr>
            <p:cNvPr id="10308" name="Rectangle 66"/>
            <p:cNvSpPr>
              <a:spLocks noChangeArrowheads="1"/>
            </p:cNvSpPr>
            <p:nvPr/>
          </p:nvSpPr>
          <p:spPr bwMode="auto">
            <a:xfrm>
              <a:off x="3113" y="20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56.1%</a:t>
              </a:r>
            </a:p>
          </p:txBody>
        </p:sp>
        <p:sp>
          <p:nvSpPr>
            <p:cNvPr id="10309" name="Rectangle 67"/>
            <p:cNvSpPr>
              <a:spLocks noChangeArrowheads="1"/>
            </p:cNvSpPr>
            <p:nvPr/>
          </p:nvSpPr>
          <p:spPr bwMode="auto">
            <a:xfrm>
              <a:off x="3656" y="2071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8.0%</a:t>
              </a:r>
            </a:p>
          </p:txBody>
        </p:sp>
        <p:sp>
          <p:nvSpPr>
            <p:cNvPr id="10310" name="Rectangle 68"/>
            <p:cNvSpPr>
              <a:spLocks noChangeArrowheads="1"/>
            </p:cNvSpPr>
            <p:nvPr/>
          </p:nvSpPr>
          <p:spPr bwMode="auto">
            <a:xfrm>
              <a:off x="4108" y="20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15.5%</a:t>
              </a:r>
            </a:p>
          </p:txBody>
        </p:sp>
        <p:sp>
          <p:nvSpPr>
            <p:cNvPr id="10311" name="Rectangle 69"/>
            <p:cNvSpPr>
              <a:spLocks noChangeArrowheads="1"/>
            </p:cNvSpPr>
            <p:nvPr/>
          </p:nvSpPr>
          <p:spPr bwMode="auto">
            <a:xfrm>
              <a:off x="4651" y="2071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12" name="Rectangle 70"/>
            <p:cNvSpPr>
              <a:spLocks noChangeArrowheads="1"/>
            </p:cNvSpPr>
            <p:nvPr/>
          </p:nvSpPr>
          <p:spPr bwMode="auto">
            <a:xfrm>
              <a:off x="5148" y="2071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5.0%</a:t>
              </a:r>
            </a:p>
          </p:txBody>
        </p:sp>
        <p:sp>
          <p:nvSpPr>
            <p:cNvPr id="10313" name="Rectangle 71"/>
            <p:cNvSpPr>
              <a:spLocks noChangeArrowheads="1"/>
            </p:cNvSpPr>
            <p:nvPr/>
          </p:nvSpPr>
          <p:spPr bwMode="auto">
            <a:xfrm>
              <a:off x="5599" y="20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56.7%</a:t>
              </a:r>
            </a:p>
          </p:txBody>
        </p:sp>
        <p:sp>
          <p:nvSpPr>
            <p:cNvPr id="10314" name="Rectangle 72"/>
            <p:cNvSpPr>
              <a:spLocks noChangeArrowheads="1"/>
            </p:cNvSpPr>
            <p:nvPr/>
          </p:nvSpPr>
          <p:spPr bwMode="auto">
            <a:xfrm>
              <a:off x="152" y="2160"/>
              <a:ext cx="96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Прочие текущие активы</a:t>
              </a:r>
            </a:p>
          </p:txBody>
        </p:sp>
        <p:sp>
          <p:nvSpPr>
            <p:cNvPr id="10315" name="Rectangle 73"/>
            <p:cNvSpPr>
              <a:spLocks noChangeArrowheads="1"/>
            </p:cNvSpPr>
            <p:nvPr/>
          </p:nvSpPr>
          <p:spPr bwMode="auto">
            <a:xfrm>
              <a:off x="2165" y="2160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3.2%</a:t>
              </a:r>
            </a:p>
          </p:txBody>
        </p:sp>
        <p:sp>
          <p:nvSpPr>
            <p:cNvPr id="10316" name="Rectangle 74"/>
            <p:cNvSpPr>
              <a:spLocks noChangeArrowheads="1"/>
            </p:cNvSpPr>
            <p:nvPr/>
          </p:nvSpPr>
          <p:spPr bwMode="auto">
            <a:xfrm>
              <a:off x="2662" y="2160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6.9%</a:t>
              </a:r>
            </a:p>
          </p:txBody>
        </p:sp>
        <p:sp>
          <p:nvSpPr>
            <p:cNvPr id="10317" name="Rectangle 75"/>
            <p:cNvSpPr>
              <a:spLocks noChangeArrowheads="1"/>
            </p:cNvSpPr>
            <p:nvPr/>
          </p:nvSpPr>
          <p:spPr bwMode="auto">
            <a:xfrm>
              <a:off x="3159" y="2160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18" name="Rectangle 76"/>
            <p:cNvSpPr>
              <a:spLocks noChangeArrowheads="1"/>
            </p:cNvSpPr>
            <p:nvPr/>
          </p:nvSpPr>
          <p:spPr bwMode="auto">
            <a:xfrm>
              <a:off x="3656" y="2160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19" name="Rectangle 77"/>
            <p:cNvSpPr>
              <a:spLocks noChangeArrowheads="1"/>
            </p:cNvSpPr>
            <p:nvPr/>
          </p:nvSpPr>
          <p:spPr bwMode="auto">
            <a:xfrm>
              <a:off x="4109" y="2160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20.3%</a:t>
              </a:r>
            </a:p>
          </p:txBody>
        </p:sp>
        <p:sp>
          <p:nvSpPr>
            <p:cNvPr id="10320" name="Rectangle 78"/>
            <p:cNvSpPr>
              <a:spLocks noChangeArrowheads="1"/>
            </p:cNvSpPr>
            <p:nvPr/>
          </p:nvSpPr>
          <p:spPr bwMode="auto">
            <a:xfrm>
              <a:off x="4604" y="2160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65.4%</a:t>
              </a:r>
            </a:p>
          </p:txBody>
        </p:sp>
        <p:sp>
          <p:nvSpPr>
            <p:cNvPr id="10321" name="Rectangle 79"/>
            <p:cNvSpPr>
              <a:spLocks noChangeArrowheads="1"/>
            </p:cNvSpPr>
            <p:nvPr/>
          </p:nvSpPr>
          <p:spPr bwMode="auto">
            <a:xfrm>
              <a:off x="5149" y="2160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3.1%</a:t>
              </a:r>
            </a:p>
          </p:txBody>
        </p:sp>
        <p:sp>
          <p:nvSpPr>
            <p:cNvPr id="10322" name="Rectangle 80"/>
            <p:cNvSpPr>
              <a:spLocks noChangeArrowheads="1"/>
            </p:cNvSpPr>
            <p:nvPr/>
          </p:nvSpPr>
          <p:spPr bwMode="auto">
            <a:xfrm>
              <a:off x="5647" y="2160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3.3%</a:t>
              </a:r>
            </a:p>
          </p:txBody>
        </p:sp>
        <p:sp>
          <p:nvSpPr>
            <p:cNvPr id="10323" name="Rectangle 81"/>
            <p:cNvSpPr>
              <a:spLocks noChangeArrowheads="1"/>
            </p:cNvSpPr>
            <p:nvPr/>
          </p:nvSpPr>
          <p:spPr bwMode="auto">
            <a:xfrm>
              <a:off x="154" y="2278"/>
              <a:ext cx="91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Долгосрочные активы</a:t>
              </a:r>
            </a:p>
          </p:txBody>
        </p:sp>
        <p:sp>
          <p:nvSpPr>
            <p:cNvPr id="10324" name="Rectangle 82"/>
            <p:cNvSpPr>
              <a:spLocks noChangeArrowheads="1"/>
            </p:cNvSpPr>
            <p:nvPr/>
          </p:nvSpPr>
          <p:spPr bwMode="auto">
            <a:xfrm>
              <a:off x="2091" y="2278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75.1%</a:t>
              </a:r>
            </a:p>
          </p:txBody>
        </p:sp>
        <p:sp>
          <p:nvSpPr>
            <p:cNvPr id="10325" name="Rectangle 83"/>
            <p:cNvSpPr>
              <a:spLocks noChangeArrowheads="1"/>
            </p:cNvSpPr>
            <p:nvPr/>
          </p:nvSpPr>
          <p:spPr bwMode="auto">
            <a:xfrm>
              <a:off x="2589" y="2278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35.0%</a:t>
              </a:r>
            </a:p>
          </p:txBody>
        </p:sp>
        <p:sp>
          <p:nvSpPr>
            <p:cNvPr id="10326" name="Rectangle 84"/>
            <p:cNvSpPr>
              <a:spLocks noChangeArrowheads="1"/>
            </p:cNvSpPr>
            <p:nvPr/>
          </p:nvSpPr>
          <p:spPr bwMode="auto">
            <a:xfrm>
              <a:off x="3085" y="227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22.9%</a:t>
              </a:r>
            </a:p>
          </p:txBody>
        </p:sp>
        <p:sp>
          <p:nvSpPr>
            <p:cNvPr id="10327" name="Rectangle 85"/>
            <p:cNvSpPr>
              <a:spLocks noChangeArrowheads="1"/>
            </p:cNvSpPr>
            <p:nvPr/>
          </p:nvSpPr>
          <p:spPr bwMode="auto">
            <a:xfrm>
              <a:off x="3584" y="227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55.7%</a:t>
              </a:r>
            </a:p>
          </p:txBody>
        </p:sp>
        <p:sp>
          <p:nvSpPr>
            <p:cNvPr id="10328" name="Rectangle 86"/>
            <p:cNvSpPr>
              <a:spLocks noChangeArrowheads="1"/>
            </p:cNvSpPr>
            <p:nvPr/>
          </p:nvSpPr>
          <p:spPr bwMode="auto">
            <a:xfrm>
              <a:off x="4081" y="227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49.6%</a:t>
              </a:r>
            </a:p>
          </p:txBody>
        </p:sp>
        <p:sp>
          <p:nvSpPr>
            <p:cNvPr id="10329" name="Rectangle 87"/>
            <p:cNvSpPr>
              <a:spLocks noChangeArrowheads="1"/>
            </p:cNvSpPr>
            <p:nvPr/>
          </p:nvSpPr>
          <p:spPr bwMode="auto">
            <a:xfrm>
              <a:off x="4630" y="2278"/>
              <a:ext cx="28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3.7%</a:t>
              </a:r>
            </a:p>
          </p:txBody>
        </p:sp>
        <p:sp>
          <p:nvSpPr>
            <p:cNvPr id="10330" name="Rectangle 88"/>
            <p:cNvSpPr>
              <a:spLocks noChangeArrowheads="1"/>
            </p:cNvSpPr>
            <p:nvPr/>
          </p:nvSpPr>
          <p:spPr bwMode="auto">
            <a:xfrm>
              <a:off x="5076" y="227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34.9%</a:t>
              </a:r>
            </a:p>
          </p:txBody>
        </p:sp>
        <p:sp>
          <p:nvSpPr>
            <p:cNvPr id="10331" name="Rectangle 89"/>
            <p:cNvSpPr>
              <a:spLocks noChangeArrowheads="1"/>
            </p:cNvSpPr>
            <p:nvPr/>
          </p:nvSpPr>
          <p:spPr bwMode="auto">
            <a:xfrm>
              <a:off x="5571" y="2278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16.2%</a:t>
              </a:r>
            </a:p>
          </p:txBody>
        </p:sp>
        <p:sp>
          <p:nvSpPr>
            <p:cNvPr id="10332" name="Rectangle 90"/>
            <p:cNvSpPr>
              <a:spLocks noChangeArrowheads="1"/>
            </p:cNvSpPr>
            <p:nvPr/>
          </p:nvSpPr>
          <p:spPr bwMode="auto">
            <a:xfrm>
              <a:off x="152" y="2424"/>
              <a:ext cx="727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ИТОГО АКТИВОВ</a:t>
              </a:r>
            </a:p>
          </p:txBody>
        </p:sp>
        <p:sp>
          <p:nvSpPr>
            <p:cNvPr id="10333" name="Rectangle 91"/>
            <p:cNvSpPr>
              <a:spLocks noChangeArrowheads="1"/>
            </p:cNvSpPr>
            <p:nvPr/>
          </p:nvSpPr>
          <p:spPr bwMode="auto">
            <a:xfrm>
              <a:off x="2040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34" name="Rectangle 92"/>
            <p:cNvSpPr>
              <a:spLocks noChangeArrowheads="1"/>
            </p:cNvSpPr>
            <p:nvPr/>
          </p:nvSpPr>
          <p:spPr bwMode="auto">
            <a:xfrm>
              <a:off x="2537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35" name="Rectangle 93"/>
            <p:cNvSpPr>
              <a:spLocks noChangeArrowheads="1"/>
            </p:cNvSpPr>
            <p:nvPr/>
          </p:nvSpPr>
          <p:spPr bwMode="auto">
            <a:xfrm>
              <a:off x="3034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36" name="Rectangle 94"/>
            <p:cNvSpPr>
              <a:spLocks noChangeArrowheads="1"/>
            </p:cNvSpPr>
            <p:nvPr/>
          </p:nvSpPr>
          <p:spPr bwMode="auto">
            <a:xfrm>
              <a:off x="3532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37" name="Rectangle 95"/>
            <p:cNvSpPr>
              <a:spLocks noChangeArrowheads="1"/>
            </p:cNvSpPr>
            <p:nvPr/>
          </p:nvSpPr>
          <p:spPr bwMode="auto">
            <a:xfrm>
              <a:off x="4029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38" name="Rectangle 96"/>
            <p:cNvSpPr>
              <a:spLocks noChangeArrowheads="1"/>
            </p:cNvSpPr>
            <p:nvPr/>
          </p:nvSpPr>
          <p:spPr bwMode="auto">
            <a:xfrm>
              <a:off x="4526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39" name="Rectangle 97"/>
            <p:cNvSpPr>
              <a:spLocks noChangeArrowheads="1"/>
            </p:cNvSpPr>
            <p:nvPr/>
          </p:nvSpPr>
          <p:spPr bwMode="auto">
            <a:xfrm>
              <a:off x="5024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40" name="Rectangle 98"/>
            <p:cNvSpPr>
              <a:spLocks noChangeArrowheads="1"/>
            </p:cNvSpPr>
            <p:nvPr/>
          </p:nvSpPr>
          <p:spPr bwMode="auto">
            <a:xfrm>
              <a:off x="5521" y="2427"/>
              <a:ext cx="3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341" name="Rectangle 99"/>
            <p:cNvSpPr>
              <a:spLocks noChangeArrowheads="1"/>
            </p:cNvSpPr>
            <p:nvPr/>
          </p:nvSpPr>
          <p:spPr bwMode="auto">
            <a:xfrm>
              <a:off x="156" y="2675"/>
              <a:ext cx="59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ПАССИВЫ</a:t>
              </a:r>
            </a:p>
          </p:txBody>
        </p:sp>
        <p:sp>
          <p:nvSpPr>
            <p:cNvPr id="10342" name="Rectangle 100"/>
            <p:cNvSpPr>
              <a:spLocks noChangeArrowheads="1"/>
            </p:cNvSpPr>
            <p:nvPr/>
          </p:nvSpPr>
          <p:spPr bwMode="auto">
            <a:xfrm>
              <a:off x="154" y="2838"/>
              <a:ext cx="95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Текущие обязательства</a:t>
              </a:r>
            </a:p>
          </p:txBody>
        </p:sp>
        <p:sp>
          <p:nvSpPr>
            <p:cNvPr id="10343" name="Rectangle 101"/>
            <p:cNvSpPr>
              <a:spLocks noChangeArrowheads="1"/>
            </p:cNvSpPr>
            <p:nvPr/>
          </p:nvSpPr>
          <p:spPr bwMode="auto">
            <a:xfrm>
              <a:off x="2091" y="283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27.9%</a:t>
              </a:r>
            </a:p>
          </p:txBody>
        </p:sp>
        <p:sp>
          <p:nvSpPr>
            <p:cNvPr id="10344" name="Rectangle 102"/>
            <p:cNvSpPr>
              <a:spLocks noChangeArrowheads="1"/>
            </p:cNvSpPr>
            <p:nvPr/>
          </p:nvSpPr>
          <p:spPr bwMode="auto">
            <a:xfrm>
              <a:off x="2589" y="283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37.8%</a:t>
              </a:r>
            </a:p>
          </p:txBody>
        </p:sp>
        <p:sp>
          <p:nvSpPr>
            <p:cNvPr id="10345" name="Rectangle 103"/>
            <p:cNvSpPr>
              <a:spLocks noChangeArrowheads="1"/>
            </p:cNvSpPr>
            <p:nvPr/>
          </p:nvSpPr>
          <p:spPr bwMode="auto">
            <a:xfrm>
              <a:off x="3086" y="2838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71.0%</a:t>
              </a:r>
            </a:p>
          </p:txBody>
        </p:sp>
        <p:sp>
          <p:nvSpPr>
            <p:cNvPr id="10346" name="Rectangle 104"/>
            <p:cNvSpPr>
              <a:spLocks noChangeArrowheads="1"/>
            </p:cNvSpPr>
            <p:nvPr/>
          </p:nvSpPr>
          <p:spPr bwMode="auto">
            <a:xfrm>
              <a:off x="3581" y="2838"/>
              <a:ext cx="32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22.2%</a:t>
              </a:r>
            </a:p>
          </p:txBody>
        </p:sp>
        <p:sp>
          <p:nvSpPr>
            <p:cNvPr id="10347" name="Rectangle 105"/>
            <p:cNvSpPr>
              <a:spLocks noChangeArrowheads="1"/>
            </p:cNvSpPr>
            <p:nvPr/>
          </p:nvSpPr>
          <p:spPr bwMode="auto">
            <a:xfrm>
              <a:off x="4080" y="2838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70.1%</a:t>
              </a:r>
            </a:p>
          </p:txBody>
        </p:sp>
        <p:sp>
          <p:nvSpPr>
            <p:cNvPr id="10348" name="Rectangle 106"/>
            <p:cNvSpPr>
              <a:spLocks noChangeArrowheads="1"/>
            </p:cNvSpPr>
            <p:nvPr/>
          </p:nvSpPr>
          <p:spPr bwMode="auto">
            <a:xfrm>
              <a:off x="4578" y="2838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90.1%</a:t>
              </a:r>
            </a:p>
          </p:txBody>
        </p:sp>
        <p:sp>
          <p:nvSpPr>
            <p:cNvPr id="10349" name="Rectangle 107"/>
            <p:cNvSpPr>
              <a:spLocks noChangeArrowheads="1"/>
            </p:cNvSpPr>
            <p:nvPr/>
          </p:nvSpPr>
          <p:spPr bwMode="auto">
            <a:xfrm>
              <a:off x="5074" y="283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22.3%</a:t>
              </a:r>
            </a:p>
          </p:txBody>
        </p:sp>
        <p:sp>
          <p:nvSpPr>
            <p:cNvPr id="10350" name="Rectangle 108"/>
            <p:cNvSpPr>
              <a:spLocks noChangeArrowheads="1"/>
            </p:cNvSpPr>
            <p:nvPr/>
          </p:nvSpPr>
          <p:spPr bwMode="auto">
            <a:xfrm>
              <a:off x="5571" y="2838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52.2%</a:t>
              </a:r>
            </a:p>
          </p:txBody>
        </p:sp>
        <p:sp>
          <p:nvSpPr>
            <p:cNvPr id="10351" name="Rectangle 109"/>
            <p:cNvSpPr>
              <a:spLocks noChangeArrowheads="1"/>
            </p:cNvSpPr>
            <p:nvPr/>
          </p:nvSpPr>
          <p:spPr bwMode="auto">
            <a:xfrm>
              <a:off x="152" y="2972"/>
              <a:ext cx="128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Краткосрочные кредиты и займы</a:t>
              </a:r>
            </a:p>
          </p:txBody>
        </p:sp>
        <p:sp>
          <p:nvSpPr>
            <p:cNvPr id="10352" name="Rectangle 110"/>
            <p:cNvSpPr>
              <a:spLocks noChangeArrowheads="1"/>
            </p:cNvSpPr>
            <p:nvPr/>
          </p:nvSpPr>
          <p:spPr bwMode="auto">
            <a:xfrm>
              <a:off x="2164" y="2976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53" name="Rectangle 111"/>
            <p:cNvSpPr>
              <a:spLocks noChangeArrowheads="1"/>
            </p:cNvSpPr>
            <p:nvPr/>
          </p:nvSpPr>
          <p:spPr bwMode="auto">
            <a:xfrm>
              <a:off x="2615" y="2976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17.0%</a:t>
              </a:r>
            </a:p>
          </p:txBody>
        </p:sp>
        <p:sp>
          <p:nvSpPr>
            <p:cNvPr id="10354" name="Rectangle 112"/>
            <p:cNvSpPr>
              <a:spLocks noChangeArrowheads="1"/>
            </p:cNvSpPr>
            <p:nvPr/>
          </p:nvSpPr>
          <p:spPr bwMode="auto">
            <a:xfrm>
              <a:off x="3159" y="2976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55" name="Rectangle 113"/>
            <p:cNvSpPr>
              <a:spLocks noChangeArrowheads="1"/>
            </p:cNvSpPr>
            <p:nvPr/>
          </p:nvSpPr>
          <p:spPr bwMode="auto">
            <a:xfrm>
              <a:off x="3655" y="2976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1.7%</a:t>
              </a:r>
            </a:p>
          </p:txBody>
        </p:sp>
        <p:sp>
          <p:nvSpPr>
            <p:cNvPr id="10356" name="Rectangle 114"/>
            <p:cNvSpPr>
              <a:spLocks noChangeArrowheads="1"/>
            </p:cNvSpPr>
            <p:nvPr/>
          </p:nvSpPr>
          <p:spPr bwMode="auto">
            <a:xfrm>
              <a:off x="4153" y="2976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7.9%</a:t>
              </a:r>
            </a:p>
          </p:txBody>
        </p:sp>
        <p:sp>
          <p:nvSpPr>
            <p:cNvPr id="10357" name="Rectangle 115"/>
            <p:cNvSpPr>
              <a:spLocks noChangeArrowheads="1"/>
            </p:cNvSpPr>
            <p:nvPr/>
          </p:nvSpPr>
          <p:spPr bwMode="auto">
            <a:xfrm>
              <a:off x="4605" y="2976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58.8%</a:t>
              </a:r>
            </a:p>
          </p:txBody>
        </p:sp>
        <p:sp>
          <p:nvSpPr>
            <p:cNvPr id="10358" name="Rectangle 116"/>
            <p:cNvSpPr>
              <a:spLocks noChangeArrowheads="1"/>
            </p:cNvSpPr>
            <p:nvPr/>
          </p:nvSpPr>
          <p:spPr bwMode="auto">
            <a:xfrm>
              <a:off x="5148" y="2976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6.0%</a:t>
              </a:r>
            </a:p>
          </p:txBody>
        </p:sp>
        <p:sp>
          <p:nvSpPr>
            <p:cNvPr id="10359" name="Rectangle 117"/>
            <p:cNvSpPr>
              <a:spLocks noChangeArrowheads="1"/>
            </p:cNvSpPr>
            <p:nvPr/>
          </p:nvSpPr>
          <p:spPr bwMode="auto">
            <a:xfrm>
              <a:off x="5600" y="2976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29.5%</a:t>
              </a:r>
            </a:p>
          </p:txBody>
        </p:sp>
        <p:sp>
          <p:nvSpPr>
            <p:cNvPr id="10360" name="Rectangle 118"/>
            <p:cNvSpPr>
              <a:spLocks noChangeArrowheads="1"/>
            </p:cNvSpPr>
            <p:nvPr/>
          </p:nvSpPr>
          <p:spPr bwMode="auto">
            <a:xfrm>
              <a:off x="152" y="3069"/>
              <a:ext cx="117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Кредиторская задолженность</a:t>
              </a:r>
            </a:p>
          </p:txBody>
        </p:sp>
        <p:sp>
          <p:nvSpPr>
            <p:cNvPr id="10361" name="Rectangle 119"/>
            <p:cNvSpPr>
              <a:spLocks noChangeArrowheads="1"/>
            </p:cNvSpPr>
            <p:nvPr/>
          </p:nvSpPr>
          <p:spPr bwMode="auto">
            <a:xfrm>
              <a:off x="2164" y="307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2.5%</a:t>
              </a:r>
            </a:p>
          </p:txBody>
        </p:sp>
        <p:sp>
          <p:nvSpPr>
            <p:cNvPr id="10362" name="Rectangle 120"/>
            <p:cNvSpPr>
              <a:spLocks noChangeArrowheads="1"/>
            </p:cNvSpPr>
            <p:nvPr/>
          </p:nvSpPr>
          <p:spPr bwMode="auto">
            <a:xfrm>
              <a:off x="2617" y="3074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13.3%</a:t>
              </a:r>
            </a:p>
          </p:txBody>
        </p:sp>
        <p:sp>
          <p:nvSpPr>
            <p:cNvPr id="10363" name="Rectangle 121"/>
            <p:cNvSpPr>
              <a:spLocks noChangeArrowheads="1"/>
            </p:cNvSpPr>
            <p:nvPr/>
          </p:nvSpPr>
          <p:spPr bwMode="auto">
            <a:xfrm>
              <a:off x="3113" y="3074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10.1%</a:t>
              </a:r>
            </a:p>
          </p:txBody>
        </p:sp>
        <p:sp>
          <p:nvSpPr>
            <p:cNvPr id="10364" name="Rectangle 122"/>
            <p:cNvSpPr>
              <a:spLocks noChangeArrowheads="1"/>
            </p:cNvSpPr>
            <p:nvPr/>
          </p:nvSpPr>
          <p:spPr bwMode="auto">
            <a:xfrm>
              <a:off x="3611" y="3074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12.9%</a:t>
              </a:r>
            </a:p>
          </p:txBody>
        </p:sp>
        <p:sp>
          <p:nvSpPr>
            <p:cNvPr id="10365" name="Rectangle 123"/>
            <p:cNvSpPr>
              <a:spLocks noChangeArrowheads="1"/>
            </p:cNvSpPr>
            <p:nvPr/>
          </p:nvSpPr>
          <p:spPr bwMode="auto">
            <a:xfrm>
              <a:off x="4106" y="3074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47.9%</a:t>
              </a:r>
            </a:p>
          </p:txBody>
        </p:sp>
        <p:sp>
          <p:nvSpPr>
            <p:cNvPr id="10366" name="Rectangle 124"/>
            <p:cNvSpPr>
              <a:spLocks noChangeArrowheads="1"/>
            </p:cNvSpPr>
            <p:nvPr/>
          </p:nvSpPr>
          <p:spPr bwMode="auto">
            <a:xfrm>
              <a:off x="4651" y="307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67" name="Rectangle 125"/>
            <p:cNvSpPr>
              <a:spLocks noChangeArrowheads="1"/>
            </p:cNvSpPr>
            <p:nvPr/>
          </p:nvSpPr>
          <p:spPr bwMode="auto">
            <a:xfrm>
              <a:off x="5147" y="307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4.6%</a:t>
              </a:r>
            </a:p>
          </p:txBody>
        </p:sp>
        <p:sp>
          <p:nvSpPr>
            <p:cNvPr id="10368" name="Rectangle 126"/>
            <p:cNvSpPr>
              <a:spLocks noChangeArrowheads="1"/>
            </p:cNvSpPr>
            <p:nvPr/>
          </p:nvSpPr>
          <p:spPr bwMode="auto">
            <a:xfrm>
              <a:off x="5600" y="3074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11.6%</a:t>
              </a:r>
            </a:p>
          </p:txBody>
        </p:sp>
        <p:sp>
          <p:nvSpPr>
            <p:cNvPr id="10369" name="Rectangle 127"/>
            <p:cNvSpPr>
              <a:spLocks noChangeArrowheads="1"/>
            </p:cNvSpPr>
            <p:nvPr/>
          </p:nvSpPr>
          <p:spPr bwMode="auto">
            <a:xfrm>
              <a:off x="152" y="3166"/>
              <a:ext cx="103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Прочие текущие пассивы</a:t>
              </a:r>
            </a:p>
          </p:txBody>
        </p:sp>
        <p:sp>
          <p:nvSpPr>
            <p:cNvPr id="10370" name="Rectangle 128"/>
            <p:cNvSpPr>
              <a:spLocks noChangeArrowheads="1"/>
            </p:cNvSpPr>
            <p:nvPr/>
          </p:nvSpPr>
          <p:spPr bwMode="auto">
            <a:xfrm>
              <a:off x="2118" y="31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25.4%</a:t>
              </a:r>
            </a:p>
          </p:txBody>
        </p:sp>
        <p:sp>
          <p:nvSpPr>
            <p:cNvPr id="10371" name="Rectangle 129"/>
            <p:cNvSpPr>
              <a:spLocks noChangeArrowheads="1"/>
            </p:cNvSpPr>
            <p:nvPr/>
          </p:nvSpPr>
          <p:spPr bwMode="auto">
            <a:xfrm>
              <a:off x="2661" y="3171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7.5%</a:t>
              </a:r>
            </a:p>
          </p:txBody>
        </p:sp>
        <p:sp>
          <p:nvSpPr>
            <p:cNvPr id="10372" name="Rectangle 130"/>
            <p:cNvSpPr>
              <a:spLocks noChangeArrowheads="1"/>
            </p:cNvSpPr>
            <p:nvPr/>
          </p:nvSpPr>
          <p:spPr bwMode="auto">
            <a:xfrm>
              <a:off x="3113" y="31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60.9%</a:t>
              </a:r>
            </a:p>
          </p:txBody>
        </p:sp>
        <p:sp>
          <p:nvSpPr>
            <p:cNvPr id="10373" name="Rectangle 131"/>
            <p:cNvSpPr>
              <a:spLocks noChangeArrowheads="1"/>
            </p:cNvSpPr>
            <p:nvPr/>
          </p:nvSpPr>
          <p:spPr bwMode="auto">
            <a:xfrm>
              <a:off x="3655" y="3171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7.6%</a:t>
              </a:r>
            </a:p>
          </p:txBody>
        </p:sp>
        <p:sp>
          <p:nvSpPr>
            <p:cNvPr id="10374" name="Rectangle 132"/>
            <p:cNvSpPr>
              <a:spLocks noChangeArrowheads="1"/>
            </p:cNvSpPr>
            <p:nvPr/>
          </p:nvSpPr>
          <p:spPr bwMode="auto">
            <a:xfrm>
              <a:off x="4108" y="31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14.3%</a:t>
              </a:r>
            </a:p>
          </p:txBody>
        </p:sp>
        <p:sp>
          <p:nvSpPr>
            <p:cNvPr id="10375" name="Rectangle 133"/>
            <p:cNvSpPr>
              <a:spLocks noChangeArrowheads="1"/>
            </p:cNvSpPr>
            <p:nvPr/>
          </p:nvSpPr>
          <p:spPr bwMode="auto">
            <a:xfrm>
              <a:off x="4607" y="31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31.3%</a:t>
              </a:r>
            </a:p>
          </p:txBody>
        </p:sp>
        <p:sp>
          <p:nvSpPr>
            <p:cNvPr id="10376" name="Rectangle 134"/>
            <p:cNvSpPr>
              <a:spLocks noChangeArrowheads="1"/>
            </p:cNvSpPr>
            <p:nvPr/>
          </p:nvSpPr>
          <p:spPr bwMode="auto">
            <a:xfrm>
              <a:off x="5102" y="31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11.7%</a:t>
              </a:r>
            </a:p>
          </p:txBody>
        </p:sp>
        <p:sp>
          <p:nvSpPr>
            <p:cNvPr id="10377" name="Rectangle 135"/>
            <p:cNvSpPr>
              <a:spLocks noChangeArrowheads="1"/>
            </p:cNvSpPr>
            <p:nvPr/>
          </p:nvSpPr>
          <p:spPr bwMode="auto">
            <a:xfrm>
              <a:off x="5600" y="3171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11.1%</a:t>
              </a:r>
            </a:p>
          </p:txBody>
        </p:sp>
        <p:sp>
          <p:nvSpPr>
            <p:cNvPr id="10378" name="Rectangle 136"/>
            <p:cNvSpPr>
              <a:spLocks noChangeArrowheads="1"/>
            </p:cNvSpPr>
            <p:nvPr/>
          </p:nvSpPr>
          <p:spPr bwMode="auto">
            <a:xfrm>
              <a:off x="154" y="3300"/>
              <a:ext cx="117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Долгосрочные обязательства</a:t>
              </a:r>
            </a:p>
          </p:txBody>
        </p:sp>
        <p:sp>
          <p:nvSpPr>
            <p:cNvPr id="10379" name="Rectangle 137"/>
            <p:cNvSpPr>
              <a:spLocks noChangeArrowheads="1"/>
            </p:cNvSpPr>
            <p:nvPr/>
          </p:nvSpPr>
          <p:spPr bwMode="auto">
            <a:xfrm>
              <a:off x="2090" y="3300"/>
              <a:ext cx="329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13.1%</a:t>
              </a:r>
            </a:p>
          </p:txBody>
        </p:sp>
        <p:sp>
          <p:nvSpPr>
            <p:cNvPr id="10380" name="Rectangle 138"/>
            <p:cNvSpPr>
              <a:spLocks noChangeArrowheads="1"/>
            </p:cNvSpPr>
            <p:nvPr/>
          </p:nvSpPr>
          <p:spPr bwMode="auto">
            <a:xfrm>
              <a:off x="2587" y="3300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21.8%</a:t>
              </a:r>
            </a:p>
          </p:txBody>
        </p:sp>
        <p:sp>
          <p:nvSpPr>
            <p:cNvPr id="10381" name="Rectangle 139"/>
            <p:cNvSpPr>
              <a:spLocks noChangeArrowheads="1"/>
            </p:cNvSpPr>
            <p:nvPr/>
          </p:nvSpPr>
          <p:spPr bwMode="auto">
            <a:xfrm>
              <a:off x="3136" y="3300"/>
              <a:ext cx="28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2.2%</a:t>
              </a:r>
            </a:p>
          </p:txBody>
        </p:sp>
        <p:sp>
          <p:nvSpPr>
            <p:cNvPr id="10382" name="Rectangle 140"/>
            <p:cNvSpPr>
              <a:spLocks noChangeArrowheads="1"/>
            </p:cNvSpPr>
            <p:nvPr/>
          </p:nvSpPr>
          <p:spPr bwMode="auto">
            <a:xfrm>
              <a:off x="3582" y="3300"/>
              <a:ext cx="329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11.0%</a:t>
              </a:r>
            </a:p>
          </p:txBody>
        </p:sp>
        <p:sp>
          <p:nvSpPr>
            <p:cNvPr id="10383" name="Rectangle 141"/>
            <p:cNvSpPr>
              <a:spLocks noChangeArrowheads="1"/>
            </p:cNvSpPr>
            <p:nvPr/>
          </p:nvSpPr>
          <p:spPr bwMode="auto">
            <a:xfrm>
              <a:off x="4132" y="3300"/>
              <a:ext cx="28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3.5%</a:t>
              </a:r>
            </a:p>
          </p:txBody>
        </p:sp>
        <p:sp>
          <p:nvSpPr>
            <p:cNvPr id="10384" name="Rectangle 142"/>
            <p:cNvSpPr>
              <a:spLocks noChangeArrowheads="1"/>
            </p:cNvSpPr>
            <p:nvPr/>
          </p:nvSpPr>
          <p:spPr bwMode="auto">
            <a:xfrm>
              <a:off x="4628" y="3300"/>
              <a:ext cx="28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1.1%</a:t>
              </a:r>
            </a:p>
          </p:txBody>
        </p:sp>
        <p:sp>
          <p:nvSpPr>
            <p:cNvPr id="10385" name="Rectangle 143"/>
            <p:cNvSpPr>
              <a:spLocks noChangeArrowheads="1"/>
            </p:cNvSpPr>
            <p:nvPr/>
          </p:nvSpPr>
          <p:spPr bwMode="auto">
            <a:xfrm>
              <a:off x="5127" y="3300"/>
              <a:ext cx="28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86" name="Rectangle 144"/>
            <p:cNvSpPr>
              <a:spLocks noChangeArrowheads="1"/>
            </p:cNvSpPr>
            <p:nvPr/>
          </p:nvSpPr>
          <p:spPr bwMode="auto">
            <a:xfrm>
              <a:off x="5572" y="3300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15.5%</a:t>
              </a:r>
            </a:p>
          </p:txBody>
        </p:sp>
        <p:sp>
          <p:nvSpPr>
            <p:cNvPr id="10387" name="Rectangle 145"/>
            <p:cNvSpPr>
              <a:spLocks noChangeArrowheads="1"/>
            </p:cNvSpPr>
            <p:nvPr/>
          </p:nvSpPr>
          <p:spPr bwMode="auto">
            <a:xfrm>
              <a:off x="152" y="3436"/>
              <a:ext cx="125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Долгосрочные кредиты и займы</a:t>
              </a:r>
            </a:p>
          </p:txBody>
        </p:sp>
        <p:sp>
          <p:nvSpPr>
            <p:cNvPr id="10388" name="Rectangle 146"/>
            <p:cNvSpPr>
              <a:spLocks noChangeArrowheads="1"/>
            </p:cNvSpPr>
            <p:nvPr/>
          </p:nvSpPr>
          <p:spPr bwMode="auto">
            <a:xfrm>
              <a:off x="2163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4.8%</a:t>
              </a:r>
            </a:p>
          </p:txBody>
        </p:sp>
        <p:sp>
          <p:nvSpPr>
            <p:cNvPr id="10389" name="Rectangle 147"/>
            <p:cNvSpPr>
              <a:spLocks noChangeArrowheads="1"/>
            </p:cNvSpPr>
            <p:nvPr/>
          </p:nvSpPr>
          <p:spPr bwMode="auto">
            <a:xfrm>
              <a:off x="2615" y="3443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12.4%</a:t>
              </a:r>
            </a:p>
          </p:txBody>
        </p:sp>
        <p:sp>
          <p:nvSpPr>
            <p:cNvPr id="10390" name="Rectangle 148"/>
            <p:cNvSpPr>
              <a:spLocks noChangeArrowheads="1"/>
            </p:cNvSpPr>
            <p:nvPr/>
          </p:nvSpPr>
          <p:spPr bwMode="auto">
            <a:xfrm>
              <a:off x="3159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1.2%</a:t>
              </a:r>
            </a:p>
          </p:txBody>
        </p:sp>
        <p:sp>
          <p:nvSpPr>
            <p:cNvPr id="10391" name="Rectangle 149"/>
            <p:cNvSpPr>
              <a:spLocks noChangeArrowheads="1"/>
            </p:cNvSpPr>
            <p:nvPr/>
          </p:nvSpPr>
          <p:spPr bwMode="auto">
            <a:xfrm>
              <a:off x="3657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6.3%</a:t>
              </a:r>
            </a:p>
          </p:txBody>
        </p:sp>
        <p:sp>
          <p:nvSpPr>
            <p:cNvPr id="10392" name="Rectangle 150"/>
            <p:cNvSpPr>
              <a:spLocks noChangeArrowheads="1"/>
            </p:cNvSpPr>
            <p:nvPr/>
          </p:nvSpPr>
          <p:spPr bwMode="auto">
            <a:xfrm>
              <a:off x="4154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93" name="Rectangle 151"/>
            <p:cNvSpPr>
              <a:spLocks noChangeArrowheads="1"/>
            </p:cNvSpPr>
            <p:nvPr/>
          </p:nvSpPr>
          <p:spPr bwMode="auto">
            <a:xfrm>
              <a:off x="4651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1.1%</a:t>
              </a:r>
            </a:p>
          </p:txBody>
        </p:sp>
        <p:sp>
          <p:nvSpPr>
            <p:cNvPr id="10394" name="Rectangle 152"/>
            <p:cNvSpPr>
              <a:spLocks noChangeArrowheads="1"/>
            </p:cNvSpPr>
            <p:nvPr/>
          </p:nvSpPr>
          <p:spPr bwMode="auto">
            <a:xfrm>
              <a:off x="5148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395" name="Rectangle 153"/>
            <p:cNvSpPr>
              <a:spLocks noChangeArrowheads="1"/>
            </p:cNvSpPr>
            <p:nvPr/>
          </p:nvSpPr>
          <p:spPr bwMode="auto">
            <a:xfrm>
              <a:off x="5645" y="3443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7.0%</a:t>
              </a:r>
            </a:p>
          </p:txBody>
        </p:sp>
        <p:sp>
          <p:nvSpPr>
            <p:cNvPr id="10396" name="Rectangle 154"/>
            <p:cNvSpPr>
              <a:spLocks noChangeArrowheads="1"/>
            </p:cNvSpPr>
            <p:nvPr/>
          </p:nvSpPr>
          <p:spPr bwMode="auto">
            <a:xfrm>
              <a:off x="152" y="3537"/>
              <a:ext cx="122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Прочие долгосрочные пассивы</a:t>
              </a:r>
            </a:p>
          </p:txBody>
        </p:sp>
        <p:sp>
          <p:nvSpPr>
            <p:cNvPr id="10397" name="Rectangle 155"/>
            <p:cNvSpPr>
              <a:spLocks noChangeArrowheads="1"/>
            </p:cNvSpPr>
            <p:nvPr/>
          </p:nvSpPr>
          <p:spPr bwMode="auto">
            <a:xfrm>
              <a:off x="2165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8.3%</a:t>
              </a:r>
            </a:p>
          </p:txBody>
        </p:sp>
        <p:sp>
          <p:nvSpPr>
            <p:cNvPr id="10398" name="Rectangle 156"/>
            <p:cNvSpPr>
              <a:spLocks noChangeArrowheads="1"/>
            </p:cNvSpPr>
            <p:nvPr/>
          </p:nvSpPr>
          <p:spPr bwMode="auto">
            <a:xfrm>
              <a:off x="2661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9.4%</a:t>
              </a:r>
            </a:p>
          </p:txBody>
        </p:sp>
        <p:sp>
          <p:nvSpPr>
            <p:cNvPr id="10399" name="Rectangle 157"/>
            <p:cNvSpPr>
              <a:spLocks noChangeArrowheads="1"/>
            </p:cNvSpPr>
            <p:nvPr/>
          </p:nvSpPr>
          <p:spPr bwMode="auto">
            <a:xfrm>
              <a:off x="3159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1.0%</a:t>
              </a:r>
            </a:p>
          </p:txBody>
        </p:sp>
        <p:sp>
          <p:nvSpPr>
            <p:cNvPr id="10400" name="Rectangle 158"/>
            <p:cNvSpPr>
              <a:spLocks noChangeArrowheads="1"/>
            </p:cNvSpPr>
            <p:nvPr/>
          </p:nvSpPr>
          <p:spPr bwMode="auto">
            <a:xfrm>
              <a:off x="3655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4.7%</a:t>
              </a:r>
            </a:p>
          </p:txBody>
        </p:sp>
        <p:sp>
          <p:nvSpPr>
            <p:cNvPr id="10401" name="Rectangle 159"/>
            <p:cNvSpPr>
              <a:spLocks noChangeArrowheads="1"/>
            </p:cNvSpPr>
            <p:nvPr/>
          </p:nvSpPr>
          <p:spPr bwMode="auto">
            <a:xfrm>
              <a:off x="4154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3.5%</a:t>
              </a:r>
            </a:p>
          </p:txBody>
        </p:sp>
        <p:sp>
          <p:nvSpPr>
            <p:cNvPr id="10402" name="Rectangle 160"/>
            <p:cNvSpPr>
              <a:spLocks noChangeArrowheads="1"/>
            </p:cNvSpPr>
            <p:nvPr/>
          </p:nvSpPr>
          <p:spPr bwMode="auto">
            <a:xfrm>
              <a:off x="4651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403" name="Rectangle 161"/>
            <p:cNvSpPr>
              <a:spLocks noChangeArrowheads="1"/>
            </p:cNvSpPr>
            <p:nvPr/>
          </p:nvSpPr>
          <p:spPr bwMode="auto">
            <a:xfrm>
              <a:off x="5148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0.0%</a:t>
              </a:r>
            </a:p>
          </p:txBody>
        </p:sp>
        <p:sp>
          <p:nvSpPr>
            <p:cNvPr id="10404" name="Rectangle 162"/>
            <p:cNvSpPr>
              <a:spLocks noChangeArrowheads="1"/>
            </p:cNvSpPr>
            <p:nvPr/>
          </p:nvSpPr>
          <p:spPr bwMode="auto">
            <a:xfrm>
              <a:off x="5646" y="3544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8.5%</a:t>
              </a:r>
            </a:p>
          </p:txBody>
        </p:sp>
        <p:sp>
          <p:nvSpPr>
            <p:cNvPr id="10405" name="Rectangle 163"/>
            <p:cNvSpPr>
              <a:spLocks noChangeArrowheads="1"/>
            </p:cNvSpPr>
            <p:nvPr/>
          </p:nvSpPr>
          <p:spPr bwMode="auto">
            <a:xfrm>
              <a:off x="154" y="3673"/>
              <a:ext cx="94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Собственные средства</a:t>
              </a:r>
            </a:p>
          </p:txBody>
        </p:sp>
        <p:sp>
          <p:nvSpPr>
            <p:cNvPr id="10406" name="Rectangle 164"/>
            <p:cNvSpPr>
              <a:spLocks noChangeArrowheads="1"/>
            </p:cNvSpPr>
            <p:nvPr/>
          </p:nvSpPr>
          <p:spPr bwMode="auto">
            <a:xfrm>
              <a:off x="2092" y="3673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59.0%</a:t>
              </a:r>
            </a:p>
          </p:txBody>
        </p:sp>
        <p:sp>
          <p:nvSpPr>
            <p:cNvPr id="10407" name="Rectangle 165"/>
            <p:cNvSpPr>
              <a:spLocks noChangeArrowheads="1"/>
            </p:cNvSpPr>
            <p:nvPr/>
          </p:nvSpPr>
          <p:spPr bwMode="auto">
            <a:xfrm>
              <a:off x="2589" y="367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40.4%</a:t>
              </a:r>
            </a:p>
          </p:txBody>
        </p:sp>
        <p:sp>
          <p:nvSpPr>
            <p:cNvPr id="10408" name="Rectangle 166"/>
            <p:cNvSpPr>
              <a:spLocks noChangeArrowheads="1"/>
            </p:cNvSpPr>
            <p:nvPr/>
          </p:nvSpPr>
          <p:spPr bwMode="auto">
            <a:xfrm>
              <a:off x="3086" y="367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26.8%</a:t>
              </a:r>
            </a:p>
          </p:txBody>
        </p:sp>
        <p:sp>
          <p:nvSpPr>
            <p:cNvPr id="10409" name="Rectangle 167"/>
            <p:cNvSpPr>
              <a:spLocks noChangeArrowheads="1"/>
            </p:cNvSpPr>
            <p:nvPr/>
          </p:nvSpPr>
          <p:spPr bwMode="auto">
            <a:xfrm>
              <a:off x="3584" y="3673"/>
              <a:ext cx="3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66.8%</a:t>
              </a:r>
            </a:p>
          </p:txBody>
        </p:sp>
        <p:sp>
          <p:nvSpPr>
            <p:cNvPr id="10410" name="Rectangle 168"/>
            <p:cNvSpPr>
              <a:spLocks noChangeArrowheads="1"/>
            </p:cNvSpPr>
            <p:nvPr/>
          </p:nvSpPr>
          <p:spPr bwMode="auto">
            <a:xfrm>
              <a:off x="4080" y="367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26.4%</a:t>
              </a:r>
            </a:p>
          </p:txBody>
        </p:sp>
        <p:sp>
          <p:nvSpPr>
            <p:cNvPr id="10411" name="Rectangle 169"/>
            <p:cNvSpPr>
              <a:spLocks noChangeArrowheads="1"/>
            </p:cNvSpPr>
            <p:nvPr/>
          </p:nvSpPr>
          <p:spPr bwMode="auto">
            <a:xfrm>
              <a:off x="4630" y="3673"/>
              <a:ext cx="28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8.8%</a:t>
              </a:r>
            </a:p>
          </p:txBody>
        </p:sp>
        <p:sp>
          <p:nvSpPr>
            <p:cNvPr id="10412" name="Rectangle 170"/>
            <p:cNvSpPr>
              <a:spLocks noChangeArrowheads="1"/>
            </p:cNvSpPr>
            <p:nvPr/>
          </p:nvSpPr>
          <p:spPr bwMode="auto">
            <a:xfrm>
              <a:off x="5076" y="3673"/>
              <a:ext cx="32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77.7%</a:t>
              </a:r>
            </a:p>
          </p:txBody>
        </p:sp>
        <p:sp>
          <p:nvSpPr>
            <p:cNvPr id="10413" name="Rectangle 171"/>
            <p:cNvSpPr>
              <a:spLocks noChangeArrowheads="1"/>
            </p:cNvSpPr>
            <p:nvPr/>
          </p:nvSpPr>
          <p:spPr bwMode="auto">
            <a:xfrm>
              <a:off x="5572" y="3673"/>
              <a:ext cx="32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32.3%</a:t>
              </a:r>
            </a:p>
          </p:txBody>
        </p:sp>
        <p:sp>
          <p:nvSpPr>
            <p:cNvPr id="10414" name="Rectangle 172"/>
            <p:cNvSpPr>
              <a:spLocks noChangeArrowheads="1"/>
            </p:cNvSpPr>
            <p:nvPr/>
          </p:nvSpPr>
          <p:spPr bwMode="auto">
            <a:xfrm>
              <a:off x="152" y="3814"/>
              <a:ext cx="79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ИТОГО ПАССИВОВ</a:t>
              </a:r>
            </a:p>
          </p:txBody>
        </p:sp>
        <p:sp>
          <p:nvSpPr>
            <p:cNvPr id="10415" name="Rectangle 173"/>
            <p:cNvSpPr>
              <a:spLocks noChangeArrowheads="1"/>
            </p:cNvSpPr>
            <p:nvPr/>
          </p:nvSpPr>
          <p:spPr bwMode="auto">
            <a:xfrm>
              <a:off x="2073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16" name="Rectangle 174"/>
            <p:cNvSpPr>
              <a:spLocks noChangeArrowheads="1"/>
            </p:cNvSpPr>
            <p:nvPr/>
          </p:nvSpPr>
          <p:spPr bwMode="auto">
            <a:xfrm>
              <a:off x="2570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17" name="Rectangle 175"/>
            <p:cNvSpPr>
              <a:spLocks noChangeArrowheads="1"/>
            </p:cNvSpPr>
            <p:nvPr/>
          </p:nvSpPr>
          <p:spPr bwMode="auto">
            <a:xfrm>
              <a:off x="3067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18" name="Rectangle 176"/>
            <p:cNvSpPr>
              <a:spLocks noChangeArrowheads="1"/>
            </p:cNvSpPr>
            <p:nvPr/>
          </p:nvSpPr>
          <p:spPr bwMode="auto">
            <a:xfrm>
              <a:off x="3565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19" name="Rectangle 177"/>
            <p:cNvSpPr>
              <a:spLocks noChangeArrowheads="1"/>
            </p:cNvSpPr>
            <p:nvPr/>
          </p:nvSpPr>
          <p:spPr bwMode="auto">
            <a:xfrm>
              <a:off x="4062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20" name="Rectangle 178"/>
            <p:cNvSpPr>
              <a:spLocks noChangeArrowheads="1"/>
            </p:cNvSpPr>
            <p:nvPr/>
          </p:nvSpPr>
          <p:spPr bwMode="auto">
            <a:xfrm>
              <a:off x="4559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21" name="Rectangle 179"/>
            <p:cNvSpPr>
              <a:spLocks noChangeArrowheads="1"/>
            </p:cNvSpPr>
            <p:nvPr/>
          </p:nvSpPr>
          <p:spPr bwMode="auto">
            <a:xfrm>
              <a:off x="5057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  <p:sp>
          <p:nvSpPr>
            <p:cNvPr id="10422" name="Rectangle 180"/>
            <p:cNvSpPr>
              <a:spLocks noChangeArrowheads="1"/>
            </p:cNvSpPr>
            <p:nvPr/>
          </p:nvSpPr>
          <p:spPr bwMode="auto">
            <a:xfrm>
              <a:off x="5554" y="3826"/>
              <a:ext cx="364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100.0%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573945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1189D5-D553-4450-9FD3-DC6EE5A25210}" type="slidenum">
              <a:rPr lang="ru-RU" altLang="ru-RU" smtClean="0">
                <a:cs typeface="Arial" panose="020B0604020202020204" pitchFamily="34" charset="0"/>
              </a:rPr>
              <a:pPr/>
              <a:t>6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388938" y="152400"/>
            <a:ext cx="8402637" cy="990600"/>
          </a:xfrm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Пример.   Финансовые показатели крупных акционерных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               компаний США и Западной Европы</a:t>
            </a:r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8159750" y="1143000"/>
            <a:ext cx="631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290513" y="1531938"/>
            <a:ext cx="8567737" cy="47132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1271" name="Rectangle 5"/>
          <p:cNvSpPr>
            <a:spLocks noChangeArrowheads="1"/>
          </p:cNvSpPr>
          <p:nvPr/>
        </p:nvSpPr>
        <p:spPr bwMode="auto">
          <a:xfrm>
            <a:off x="285750" y="6245225"/>
            <a:ext cx="8572500" cy="7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1272" name="Group 6"/>
          <p:cNvGrpSpPr>
            <a:grpSpLocks/>
          </p:cNvGrpSpPr>
          <p:nvPr/>
        </p:nvGrpSpPr>
        <p:grpSpPr bwMode="auto">
          <a:xfrm>
            <a:off x="223838" y="1522413"/>
            <a:ext cx="8680450" cy="4608512"/>
            <a:chOff x="153" y="959"/>
            <a:chExt cx="5923" cy="2903"/>
          </a:xfrm>
        </p:grpSpPr>
        <p:sp>
          <p:nvSpPr>
            <p:cNvPr id="11282" name="Rectangle 7"/>
            <p:cNvSpPr>
              <a:spLocks noChangeArrowheads="1"/>
            </p:cNvSpPr>
            <p:nvPr/>
          </p:nvSpPr>
          <p:spPr bwMode="auto">
            <a:xfrm rot="-5400000">
              <a:off x="4065" y="1211"/>
              <a:ext cx="592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Супермаркеты</a:t>
              </a:r>
            </a:p>
          </p:txBody>
        </p:sp>
        <p:sp>
          <p:nvSpPr>
            <p:cNvPr id="11283" name="Line 8"/>
            <p:cNvSpPr>
              <a:spLocks noChangeShapeType="1"/>
            </p:cNvSpPr>
            <p:nvPr/>
          </p:nvSpPr>
          <p:spPr bwMode="auto">
            <a:xfrm>
              <a:off x="195" y="960"/>
              <a:ext cx="17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Rectangle 9"/>
            <p:cNvSpPr>
              <a:spLocks noChangeArrowheads="1"/>
            </p:cNvSpPr>
            <p:nvPr/>
          </p:nvSpPr>
          <p:spPr bwMode="auto">
            <a:xfrm flipV="1">
              <a:off x="195" y="959"/>
              <a:ext cx="17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1285" name="Rectangle 10"/>
            <p:cNvSpPr>
              <a:spLocks noChangeArrowheads="1"/>
            </p:cNvSpPr>
            <p:nvPr/>
          </p:nvSpPr>
          <p:spPr bwMode="auto">
            <a:xfrm>
              <a:off x="195" y="1543"/>
              <a:ext cx="5850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1286" name="Line 11"/>
            <p:cNvSpPr>
              <a:spLocks noChangeShapeType="1"/>
            </p:cNvSpPr>
            <p:nvPr/>
          </p:nvSpPr>
          <p:spPr bwMode="auto">
            <a:xfrm>
              <a:off x="195" y="1914"/>
              <a:ext cx="58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7" name="Rectangle 12"/>
            <p:cNvSpPr>
              <a:spLocks noChangeArrowheads="1"/>
            </p:cNvSpPr>
            <p:nvPr/>
          </p:nvSpPr>
          <p:spPr bwMode="auto">
            <a:xfrm flipV="1">
              <a:off x="195" y="1913"/>
              <a:ext cx="585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1288" name="Line 13"/>
            <p:cNvSpPr>
              <a:spLocks noChangeShapeType="1"/>
            </p:cNvSpPr>
            <p:nvPr/>
          </p:nvSpPr>
          <p:spPr bwMode="auto">
            <a:xfrm>
              <a:off x="195" y="2286"/>
              <a:ext cx="58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9" name="Rectangle 14"/>
            <p:cNvSpPr>
              <a:spLocks noChangeArrowheads="1"/>
            </p:cNvSpPr>
            <p:nvPr/>
          </p:nvSpPr>
          <p:spPr bwMode="auto">
            <a:xfrm flipV="1">
              <a:off x="195" y="2285"/>
              <a:ext cx="585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1290" name="Line 15"/>
            <p:cNvSpPr>
              <a:spLocks noChangeShapeType="1"/>
            </p:cNvSpPr>
            <p:nvPr/>
          </p:nvSpPr>
          <p:spPr bwMode="auto">
            <a:xfrm>
              <a:off x="195" y="2738"/>
              <a:ext cx="58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91" name="Rectangle 16"/>
            <p:cNvSpPr>
              <a:spLocks noChangeArrowheads="1"/>
            </p:cNvSpPr>
            <p:nvPr/>
          </p:nvSpPr>
          <p:spPr bwMode="auto">
            <a:xfrm flipV="1">
              <a:off x="195" y="2737"/>
              <a:ext cx="585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11292" name="Rectangle 17"/>
            <p:cNvSpPr>
              <a:spLocks noChangeArrowheads="1"/>
            </p:cNvSpPr>
            <p:nvPr/>
          </p:nvSpPr>
          <p:spPr bwMode="auto">
            <a:xfrm>
              <a:off x="414" y="1191"/>
              <a:ext cx="1083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 Наименование отрасли    </a:t>
              </a:r>
            </a:p>
          </p:txBody>
        </p:sp>
        <p:sp>
          <p:nvSpPr>
            <p:cNvPr id="11293" name="Rectangle 18"/>
            <p:cNvSpPr>
              <a:spLocks noChangeArrowheads="1"/>
            </p:cNvSpPr>
            <p:nvPr/>
          </p:nvSpPr>
          <p:spPr bwMode="auto">
            <a:xfrm rot="-5400000">
              <a:off x="1980" y="1239"/>
              <a:ext cx="54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Издателькая </a:t>
              </a:r>
            </a:p>
          </p:txBody>
        </p:sp>
        <p:sp>
          <p:nvSpPr>
            <p:cNvPr id="11294" name="Rectangle 19"/>
            <p:cNvSpPr>
              <a:spLocks noChangeArrowheads="1"/>
            </p:cNvSpPr>
            <p:nvPr/>
          </p:nvSpPr>
          <p:spPr bwMode="auto">
            <a:xfrm rot="-5400000">
              <a:off x="2175" y="1247"/>
              <a:ext cx="353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деят-ть</a:t>
              </a:r>
            </a:p>
          </p:txBody>
        </p:sp>
        <p:sp>
          <p:nvSpPr>
            <p:cNvPr id="11295" name="Rectangle 20"/>
            <p:cNvSpPr>
              <a:spLocks noChangeArrowheads="1"/>
            </p:cNvSpPr>
            <p:nvPr/>
          </p:nvSpPr>
          <p:spPr bwMode="auto">
            <a:xfrm rot="-5400000">
              <a:off x="2441" y="1224"/>
              <a:ext cx="447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Текстиль  </a:t>
              </a:r>
            </a:p>
          </p:txBody>
        </p:sp>
        <p:sp>
          <p:nvSpPr>
            <p:cNvPr id="11296" name="Rectangle 21"/>
            <p:cNvSpPr>
              <a:spLocks noChangeArrowheads="1"/>
            </p:cNvSpPr>
            <p:nvPr/>
          </p:nvSpPr>
          <p:spPr bwMode="auto">
            <a:xfrm rot="-5400000">
              <a:off x="2565" y="1237"/>
              <a:ext cx="396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(модная </a:t>
              </a:r>
            </a:p>
          </p:txBody>
        </p:sp>
        <p:sp>
          <p:nvSpPr>
            <p:cNvPr id="11297" name="Rectangle 22"/>
            <p:cNvSpPr>
              <a:spLocks noChangeArrowheads="1"/>
            </p:cNvSpPr>
            <p:nvPr/>
          </p:nvSpPr>
          <p:spPr bwMode="auto">
            <a:xfrm rot="-5400000">
              <a:off x="2674" y="1249"/>
              <a:ext cx="377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одежда)</a:t>
              </a:r>
            </a:p>
          </p:txBody>
        </p:sp>
        <p:sp>
          <p:nvSpPr>
            <p:cNvPr id="11298" name="Rectangle 23"/>
            <p:cNvSpPr>
              <a:spLocks noChangeArrowheads="1"/>
            </p:cNvSpPr>
            <p:nvPr/>
          </p:nvSpPr>
          <p:spPr bwMode="auto">
            <a:xfrm rot="-5400000">
              <a:off x="3046" y="1251"/>
              <a:ext cx="45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Самолето-</a:t>
              </a:r>
            </a:p>
          </p:txBody>
        </p:sp>
        <p:sp>
          <p:nvSpPr>
            <p:cNvPr id="11299" name="Rectangle 24"/>
            <p:cNvSpPr>
              <a:spLocks noChangeArrowheads="1"/>
            </p:cNvSpPr>
            <p:nvPr/>
          </p:nvSpPr>
          <p:spPr bwMode="auto">
            <a:xfrm rot="-5400000">
              <a:off x="3165" y="1250"/>
              <a:ext cx="413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строение</a:t>
              </a:r>
            </a:p>
          </p:txBody>
        </p:sp>
        <p:sp>
          <p:nvSpPr>
            <p:cNvPr id="11300" name="Rectangle 25"/>
            <p:cNvSpPr>
              <a:spLocks noChangeArrowheads="1"/>
            </p:cNvSpPr>
            <p:nvPr/>
          </p:nvSpPr>
          <p:spPr bwMode="auto">
            <a:xfrm rot="-5400000">
              <a:off x="3622" y="1235"/>
              <a:ext cx="32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Кафе, </a:t>
              </a:r>
            </a:p>
          </p:txBody>
        </p:sp>
        <p:sp>
          <p:nvSpPr>
            <p:cNvPr id="11301" name="Rectangle 26"/>
            <p:cNvSpPr>
              <a:spLocks noChangeArrowheads="1"/>
            </p:cNvSpPr>
            <p:nvPr/>
          </p:nvSpPr>
          <p:spPr bwMode="auto">
            <a:xfrm rot="-5400000">
              <a:off x="3647" y="1251"/>
              <a:ext cx="469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рестораны</a:t>
              </a:r>
            </a:p>
          </p:txBody>
        </p:sp>
        <p:sp>
          <p:nvSpPr>
            <p:cNvPr id="11302" name="Rectangle 27"/>
            <p:cNvSpPr>
              <a:spLocks noChangeArrowheads="1"/>
            </p:cNvSpPr>
            <p:nvPr/>
          </p:nvSpPr>
          <p:spPr bwMode="auto">
            <a:xfrm rot="-5400000">
              <a:off x="4747" y="1248"/>
              <a:ext cx="309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Банки</a:t>
              </a:r>
            </a:p>
          </p:txBody>
        </p:sp>
        <p:sp>
          <p:nvSpPr>
            <p:cNvPr id="11303" name="Rectangle 28"/>
            <p:cNvSpPr>
              <a:spLocks noChangeArrowheads="1"/>
            </p:cNvSpPr>
            <p:nvPr/>
          </p:nvSpPr>
          <p:spPr bwMode="auto">
            <a:xfrm rot="-5400000">
              <a:off x="5025" y="1241"/>
              <a:ext cx="62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  Программные </a:t>
              </a:r>
            </a:p>
          </p:txBody>
        </p:sp>
        <p:sp>
          <p:nvSpPr>
            <p:cNvPr id="11304" name="Rectangle 29"/>
            <p:cNvSpPr>
              <a:spLocks noChangeArrowheads="1"/>
            </p:cNvSpPr>
            <p:nvPr/>
          </p:nvSpPr>
          <p:spPr bwMode="auto">
            <a:xfrm rot="-5400000">
              <a:off x="5196" y="1249"/>
              <a:ext cx="43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продукты</a:t>
              </a:r>
            </a:p>
          </p:txBody>
        </p:sp>
        <p:sp>
          <p:nvSpPr>
            <p:cNvPr id="11305" name="Rectangle 30"/>
            <p:cNvSpPr>
              <a:spLocks noChangeArrowheads="1"/>
            </p:cNvSpPr>
            <p:nvPr/>
          </p:nvSpPr>
          <p:spPr bwMode="auto">
            <a:xfrm rot="-5400000">
              <a:off x="5592" y="1237"/>
              <a:ext cx="46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Спиртные </a:t>
              </a:r>
            </a:p>
          </p:txBody>
        </p:sp>
        <p:sp>
          <p:nvSpPr>
            <p:cNvPr id="11306" name="Rectangle 31"/>
            <p:cNvSpPr>
              <a:spLocks noChangeArrowheads="1"/>
            </p:cNvSpPr>
            <p:nvPr/>
          </p:nvSpPr>
          <p:spPr bwMode="auto">
            <a:xfrm rot="-5400000">
              <a:off x="5734" y="1248"/>
              <a:ext cx="373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b="1">
                  <a:solidFill>
                    <a:srgbClr val="000000"/>
                  </a:solidFill>
                  <a:cs typeface="Arial" panose="020B0604020202020204" pitchFamily="34" charset="0"/>
                </a:rPr>
                <a:t>напитки</a:t>
              </a:r>
            </a:p>
          </p:txBody>
        </p:sp>
        <p:sp>
          <p:nvSpPr>
            <p:cNvPr id="11307" name="Rectangle 32"/>
            <p:cNvSpPr>
              <a:spLocks noChangeArrowheads="1"/>
            </p:cNvSpPr>
            <p:nvPr/>
          </p:nvSpPr>
          <p:spPr bwMode="auto">
            <a:xfrm>
              <a:off x="157" y="1534"/>
              <a:ext cx="69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Ликвидность</a:t>
              </a:r>
            </a:p>
          </p:txBody>
        </p:sp>
        <p:sp>
          <p:nvSpPr>
            <p:cNvPr id="11308" name="Rectangle 33"/>
            <p:cNvSpPr>
              <a:spLocks noChangeArrowheads="1"/>
            </p:cNvSpPr>
            <p:nvPr/>
          </p:nvSpPr>
          <p:spPr bwMode="auto">
            <a:xfrm>
              <a:off x="153" y="1670"/>
              <a:ext cx="102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Коэф-т общей ликвидности</a:t>
              </a:r>
            </a:p>
          </p:txBody>
        </p:sp>
        <p:sp>
          <p:nvSpPr>
            <p:cNvPr id="11309" name="Rectangle 34"/>
            <p:cNvSpPr>
              <a:spLocks noChangeArrowheads="1"/>
            </p:cNvSpPr>
            <p:nvPr/>
          </p:nvSpPr>
          <p:spPr bwMode="auto">
            <a:xfrm>
              <a:off x="2212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0.90</a:t>
              </a:r>
            </a:p>
          </p:txBody>
        </p:sp>
        <p:sp>
          <p:nvSpPr>
            <p:cNvPr id="11310" name="Rectangle 35"/>
            <p:cNvSpPr>
              <a:spLocks noChangeArrowheads="1"/>
            </p:cNvSpPr>
            <p:nvPr/>
          </p:nvSpPr>
          <p:spPr bwMode="auto">
            <a:xfrm>
              <a:off x="1962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11" name="Rectangle 36"/>
            <p:cNvSpPr>
              <a:spLocks noChangeArrowheads="1"/>
            </p:cNvSpPr>
            <p:nvPr/>
          </p:nvSpPr>
          <p:spPr bwMode="auto">
            <a:xfrm>
              <a:off x="2721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1.72</a:t>
              </a:r>
            </a:p>
          </p:txBody>
        </p:sp>
        <p:sp>
          <p:nvSpPr>
            <p:cNvPr id="11312" name="Rectangle 37"/>
            <p:cNvSpPr>
              <a:spLocks noChangeArrowheads="1"/>
            </p:cNvSpPr>
            <p:nvPr/>
          </p:nvSpPr>
          <p:spPr bwMode="auto">
            <a:xfrm>
              <a:off x="2471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13" name="Rectangle 38"/>
            <p:cNvSpPr>
              <a:spLocks noChangeArrowheads="1"/>
            </p:cNvSpPr>
            <p:nvPr/>
          </p:nvSpPr>
          <p:spPr bwMode="auto">
            <a:xfrm>
              <a:off x="3232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1.09</a:t>
              </a:r>
            </a:p>
          </p:txBody>
        </p:sp>
        <p:sp>
          <p:nvSpPr>
            <p:cNvPr id="11314" name="Rectangle 39"/>
            <p:cNvSpPr>
              <a:spLocks noChangeArrowheads="1"/>
            </p:cNvSpPr>
            <p:nvPr/>
          </p:nvSpPr>
          <p:spPr bwMode="auto">
            <a:xfrm>
              <a:off x="2981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15" name="Rectangle 40"/>
            <p:cNvSpPr>
              <a:spLocks noChangeArrowheads="1"/>
            </p:cNvSpPr>
            <p:nvPr/>
          </p:nvSpPr>
          <p:spPr bwMode="auto">
            <a:xfrm>
              <a:off x="3741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1.67</a:t>
              </a:r>
            </a:p>
          </p:txBody>
        </p:sp>
        <p:sp>
          <p:nvSpPr>
            <p:cNvPr id="11316" name="Rectangle 41"/>
            <p:cNvSpPr>
              <a:spLocks noChangeArrowheads="1"/>
            </p:cNvSpPr>
            <p:nvPr/>
          </p:nvSpPr>
          <p:spPr bwMode="auto">
            <a:xfrm>
              <a:off x="3490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17" name="Rectangle 42"/>
            <p:cNvSpPr>
              <a:spLocks noChangeArrowheads="1"/>
            </p:cNvSpPr>
            <p:nvPr/>
          </p:nvSpPr>
          <p:spPr bwMode="auto">
            <a:xfrm>
              <a:off x="4251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0.72</a:t>
              </a:r>
            </a:p>
          </p:txBody>
        </p:sp>
        <p:sp>
          <p:nvSpPr>
            <p:cNvPr id="11318" name="Rectangle 43"/>
            <p:cNvSpPr>
              <a:spLocks noChangeArrowheads="1"/>
            </p:cNvSpPr>
            <p:nvPr/>
          </p:nvSpPr>
          <p:spPr bwMode="auto">
            <a:xfrm>
              <a:off x="4000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19" name="Rectangle 44"/>
            <p:cNvSpPr>
              <a:spLocks noChangeArrowheads="1"/>
            </p:cNvSpPr>
            <p:nvPr/>
          </p:nvSpPr>
          <p:spPr bwMode="auto">
            <a:xfrm>
              <a:off x="4761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dirty="0">
                  <a:solidFill>
                    <a:srgbClr val="000000"/>
                  </a:solidFill>
                  <a:cs typeface="Arial" panose="020B0604020202020204" pitchFamily="34" charset="0"/>
                </a:rPr>
                <a:t>0.95</a:t>
              </a:r>
            </a:p>
          </p:txBody>
        </p:sp>
        <p:sp>
          <p:nvSpPr>
            <p:cNvPr id="11320" name="Rectangle 45"/>
            <p:cNvSpPr>
              <a:spLocks noChangeArrowheads="1"/>
            </p:cNvSpPr>
            <p:nvPr/>
          </p:nvSpPr>
          <p:spPr bwMode="auto">
            <a:xfrm>
              <a:off x="4511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21" name="Rectangle 46"/>
            <p:cNvSpPr>
              <a:spLocks noChangeArrowheads="1"/>
            </p:cNvSpPr>
            <p:nvPr/>
          </p:nvSpPr>
          <p:spPr bwMode="auto">
            <a:xfrm>
              <a:off x="5272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3.85</a:t>
              </a:r>
            </a:p>
          </p:txBody>
        </p:sp>
        <p:sp>
          <p:nvSpPr>
            <p:cNvPr id="11322" name="Rectangle 47"/>
            <p:cNvSpPr>
              <a:spLocks noChangeArrowheads="1"/>
            </p:cNvSpPr>
            <p:nvPr/>
          </p:nvSpPr>
          <p:spPr bwMode="auto">
            <a:xfrm>
              <a:off x="5022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23" name="Rectangle 48"/>
            <p:cNvSpPr>
              <a:spLocks noChangeArrowheads="1"/>
            </p:cNvSpPr>
            <p:nvPr/>
          </p:nvSpPr>
          <p:spPr bwMode="auto">
            <a:xfrm>
              <a:off x="5781" y="167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1.60</a:t>
              </a:r>
            </a:p>
          </p:txBody>
        </p:sp>
        <p:sp>
          <p:nvSpPr>
            <p:cNvPr id="11324" name="Rectangle 49"/>
            <p:cNvSpPr>
              <a:spLocks noChangeArrowheads="1"/>
            </p:cNvSpPr>
            <p:nvPr/>
          </p:nvSpPr>
          <p:spPr bwMode="auto">
            <a:xfrm>
              <a:off x="5531" y="167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25" name="Rectangle 50"/>
            <p:cNvSpPr>
              <a:spLocks noChangeArrowheads="1"/>
            </p:cNvSpPr>
            <p:nvPr/>
          </p:nvSpPr>
          <p:spPr bwMode="auto">
            <a:xfrm>
              <a:off x="153" y="1794"/>
              <a:ext cx="107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Коэф-т срочной ликвидности</a:t>
              </a:r>
            </a:p>
          </p:txBody>
        </p:sp>
        <p:sp>
          <p:nvSpPr>
            <p:cNvPr id="11326" name="Rectangle 51"/>
            <p:cNvSpPr>
              <a:spLocks noChangeArrowheads="1"/>
            </p:cNvSpPr>
            <p:nvPr/>
          </p:nvSpPr>
          <p:spPr bwMode="auto">
            <a:xfrm>
              <a:off x="2212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0.80</a:t>
              </a:r>
            </a:p>
          </p:txBody>
        </p:sp>
        <p:sp>
          <p:nvSpPr>
            <p:cNvPr id="11327" name="Rectangle 52"/>
            <p:cNvSpPr>
              <a:spLocks noChangeArrowheads="1"/>
            </p:cNvSpPr>
            <p:nvPr/>
          </p:nvSpPr>
          <p:spPr bwMode="auto">
            <a:xfrm>
              <a:off x="1962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28" name="Rectangle 53"/>
            <p:cNvSpPr>
              <a:spLocks noChangeArrowheads="1"/>
            </p:cNvSpPr>
            <p:nvPr/>
          </p:nvSpPr>
          <p:spPr bwMode="auto">
            <a:xfrm>
              <a:off x="2722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dirty="0">
                  <a:solidFill>
                    <a:srgbClr val="000000"/>
                  </a:solidFill>
                  <a:cs typeface="Arial" panose="020B0604020202020204" pitchFamily="34" charset="0"/>
                </a:rPr>
                <a:t>0.95</a:t>
              </a:r>
            </a:p>
          </p:txBody>
        </p:sp>
        <p:sp>
          <p:nvSpPr>
            <p:cNvPr id="11329" name="Rectangle 54"/>
            <p:cNvSpPr>
              <a:spLocks noChangeArrowheads="1"/>
            </p:cNvSpPr>
            <p:nvPr/>
          </p:nvSpPr>
          <p:spPr bwMode="auto">
            <a:xfrm>
              <a:off x="2472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30" name="Rectangle 55"/>
            <p:cNvSpPr>
              <a:spLocks noChangeArrowheads="1"/>
            </p:cNvSpPr>
            <p:nvPr/>
          </p:nvSpPr>
          <p:spPr bwMode="auto">
            <a:xfrm>
              <a:off x="3233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0.30</a:t>
              </a:r>
            </a:p>
          </p:txBody>
        </p:sp>
        <p:sp>
          <p:nvSpPr>
            <p:cNvPr id="11331" name="Rectangle 56"/>
            <p:cNvSpPr>
              <a:spLocks noChangeArrowheads="1"/>
            </p:cNvSpPr>
            <p:nvPr/>
          </p:nvSpPr>
          <p:spPr bwMode="auto">
            <a:xfrm>
              <a:off x="2982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32" name="Rectangle 57"/>
            <p:cNvSpPr>
              <a:spLocks noChangeArrowheads="1"/>
            </p:cNvSpPr>
            <p:nvPr/>
          </p:nvSpPr>
          <p:spPr bwMode="auto">
            <a:xfrm>
              <a:off x="3741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1.64</a:t>
              </a:r>
            </a:p>
          </p:txBody>
        </p:sp>
        <p:sp>
          <p:nvSpPr>
            <p:cNvPr id="11333" name="Rectangle 58"/>
            <p:cNvSpPr>
              <a:spLocks noChangeArrowheads="1"/>
            </p:cNvSpPr>
            <p:nvPr/>
          </p:nvSpPr>
          <p:spPr bwMode="auto">
            <a:xfrm>
              <a:off x="3490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34" name="Rectangle 59"/>
            <p:cNvSpPr>
              <a:spLocks noChangeArrowheads="1"/>
            </p:cNvSpPr>
            <p:nvPr/>
          </p:nvSpPr>
          <p:spPr bwMode="auto">
            <a:xfrm>
              <a:off x="4252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0.50</a:t>
              </a:r>
            </a:p>
          </p:txBody>
        </p:sp>
        <p:sp>
          <p:nvSpPr>
            <p:cNvPr id="11335" name="Rectangle 60"/>
            <p:cNvSpPr>
              <a:spLocks noChangeArrowheads="1"/>
            </p:cNvSpPr>
            <p:nvPr/>
          </p:nvSpPr>
          <p:spPr bwMode="auto">
            <a:xfrm>
              <a:off x="4001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36" name="Rectangle 61"/>
            <p:cNvSpPr>
              <a:spLocks noChangeArrowheads="1"/>
            </p:cNvSpPr>
            <p:nvPr/>
          </p:nvSpPr>
          <p:spPr bwMode="auto">
            <a:xfrm>
              <a:off x="4761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dirty="0">
                  <a:solidFill>
                    <a:srgbClr val="000000"/>
                  </a:solidFill>
                  <a:cs typeface="Arial" panose="020B0604020202020204" pitchFamily="34" charset="0"/>
                </a:rPr>
                <a:t>0.95</a:t>
              </a:r>
            </a:p>
          </p:txBody>
        </p:sp>
        <p:sp>
          <p:nvSpPr>
            <p:cNvPr id="11337" name="Rectangle 62"/>
            <p:cNvSpPr>
              <a:spLocks noChangeArrowheads="1"/>
            </p:cNvSpPr>
            <p:nvPr/>
          </p:nvSpPr>
          <p:spPr bwMode="auto">
            <a:xfrm>
              <a:off x="4511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38" name="Rectangle 63"/>
            <p:cNvSpPr>
              <a:spLocks noChangeArrowheads="1"/>
            </p:cNvSpPr>
            <p:nvPr/>
          </p:nvSpPr>
          <p:spPr bwMode="auto">
            <a:xfrm>
              <a:off x="5272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3.56</a:t>
              </a:r>
            </a:p>
          </p:txBody>
        </p:sp>
        <p:sp>
          <p:nvSpPr>
            <p:cNvPr id="11339" name="Rectangle 64"/>
            <p:cNvSpPr>
              <a:spLocks noChangeArrowheads="1"/>
            </p:cNvSpPr>
            <p:nvPr/>
          </p:nvSpPr>
          <p:spPr bwMode="auto">
            <a:xfrm>
              <a:off x="5022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40" name="Rectangle 65"/>
            <p:cNvSpPr>
              <a:spLocks noChangeArrowheads="1"/>
            </p:cNvSpPr>
            <p:nvPr/>
          </p:nvSpPr>
          <p:spPr bwMode="auto">
            <a:xfrm>
              <a:off x="5781" y="179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0.50</a:t>
              </a:r>
            </a:p>
          </p:txBody>
        </p:sp>
        <p:sp>
          <p:nvSpPr>
            <p:cNvPr id="11341" name="Rectangle 66"/>
            <p:cNvSpPr>
              <a:spLocks noChangeArrowheads="1"/>
            </p:cNvSpPr>
            <p:nvPr/>
          </p:nvSpPr>
          <p:spPr bwMode="auto">
            <a:xfrm>
              <a:off x="5531" y="179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42" name="Rectangle 67"/>
            <p:cNvSpPr>
              <a:spLocks noChangeArrowheads="1"/>
            </p:cNvSpPr>
            <p:nvPr/>
          </p:nvSpPr>
          <p:spPr bwMode="auto">
            <a:xfrm>
              <a:off x="157" y="1904"/>
              <a:ext cx="98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Структура капитала</a:t>
              </a:r>
            </a:p>
          </p:txBody>
        </p:sp>
        <p:sp>
          <p:nvSpPr>
            <p:cNvPr id="11343" name="Rectangle 68"/>
            <p:cNvSpPr>
              <a:spLocks noChangeArrowheads="1"/>
            </p:cNvSpPr>
            <p:nvPr/>
          </p:nvSpPr>
          <p:spPr bwMode="auto">
            <a:xfrm>
              <a:off x="153" y="2042"/>
              <a:ext cx="103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Заемные средства / Активы</a:t>
              </a:r>
            </a:p>
          </p:txBody>
        </p:sp>
        <p:sp>
          <p:nvSpPr>
            <p:cNvPr id="11344" name="Rectangle 69"/>
            <p:cNvSpPr>
              <a:spLocks noChangeArrowheads="1"/>
            </p:cNvSpPr>
            <p:nvPr/>
          </p:nvSpPr>
          <p:spPr bwMode="auto">
            <a:xfrm>
              <a:off x="2240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41%</a:t>
              </a:r>
            </a:p>
          </p:txBody>
        </p:sp>
        <p:sp>
          <p:nvSpPr>
            <p:cNvPr id="11345" name="Rectangle 70"/>
            <p:cNvSpPr>
              <a:spLocks noChangeArrowheads="1"/>
            </p:cNvSpPr>
            <p:nvPr/>
          </p:nvSpPr>
          <p:spPr bwMode="auto">
            <a:xfrm>
              <a:off x="2751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11346" name="Rectangle 71"/>
            <p:cNvSpPr>
              <a:spLocks noChangeArrowheads="1"/>
            </p:cNvSpPr>
            <p:nvPr/>
          </p:nvSpPr>
          <p:spPr bwMode="auto">
            <a:xfrm>
              <a:off x="3261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73%</a:t>
              </a:r>
            </a:p>
          </p:txBody>
        </p:sp>
        <p:sp>
          <p:nvSpPr>
            <p:cNvPr id="11347" name="Rectangle 72"/>
            <p:cNvSpPr>
              <a:spLocks noChangeArrowheads="1"/>
            </p:cNvSpPr>
            <p:nvPr/>
          </p:nvSpPr>
          <p:spPr bwMode="auto">
            <a:xfrm>
              <a:off x="3772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33%</a:t>
              </a:r>
            </a:p>
          </p:txBody>
        </p:sp>
        <p:sp>
          <p:nvSpPr>
            <p:cNvPr id="11348" name="Rectangle 73"/>
            <p:cNvSpPr>
              <a:spLocks noChangeArrowheads="1"/>
            </p:cNvSpPr>
            <p:nvPr/>
          </p:nvSpPr>
          <p:spPr bwMode="auto">
            <a:xfrm>
              <a:off x="4279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74%</a:t>
              </a:r>
            </a:p>
          </p:txBody>
        </p:sp>
        <p:sp>
          <p:nvSpPr>
            <p:cNvPr id="11349" name="Rectangle 74"/>
            <p:cNvSpPr>
              <a:spLocks noChangeArrowheads="1"/>
            </p:cNvSpPr>
            <p:nvPr/>
          </p:nvSpPr>
          <p:spPr bwMode="auto">
            <a:xfrm>
              <a:off x="4790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91%</a:t>
              </a:r>
            </a:p>
          </p:txBody>
        </p:sp>
        <p:sp>
          <p:nvSpPr>
            <p:cNvPr id="11350" name="Rectangle 75"/>
            <p:cNvSpPr>
              <a:spLocks noChangeArrowheads="1"/>
            </p:cNvSpPr>
            <p:nvPr/>
          </p:nvSpPr>
          <p:spPr bwMode="auto">
            <a:xfrm>
              <a:off x="5300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17%</a:t>
              </a:r>
            </a:p>
          </p:txBody>
        </p:sp>
        <p:sp>
          <p:nvSpPr>
            <p:cNvPr id="11351" name="Rectangle 76"/>
            <p:cNvSpPr>
              <a:spLocks noChangeArrowheads="1"/>
            </p:cNvSpPr>
            <p:nvPr/>
          </p:nvSpPr>
          <p:spPr bwMode="auto">
            <a:xfrm>
              <a:off x="5810" y="2042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68%</a:t>
              </a:r>
            </a:p>
          </p:txBody>
        </p:sp>
        <p:sp>
          <p:nvSpPr>
            <p:cNvPr id="11352" name="Rectangle 77"/>
            <p:cNvSpPr>
              <a:spLocks noChangeArrowheads="1"/>
            </p:cNvSpPr>
            <p:nvPr/>
          </p:nvSpPr>
          <p:spPr bwMode="auto">
            <a:xfrm>
              <a:off x="153" y="2166"/>
              <a:ext cx="125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Заемные средства / Собственные </a:t>
              </a:r>
            </a:p>
          </p:txBody>
        </p:sp>
        <p:sp>
          <p:nvSpPr>
            <p:cNvPr id="11353" name="Rectangle 78"/>
            <p:cNvSpPr>
              <a:spLocks noChangeArrowheads="1"/>
            </p:cNvSpPr>
            <p:nvPr/>
          </p:nvSpPr>
          <p:spPr bwMode="auto">
            <a:xfrm>
              <a:off x="2241" y="2166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69%</a:t>
              </a:r>
            </a:p>
          </p:txBody>
        </p:sp>
        <p:sp>
          <p:nvSpPr>
            <p:cNvPr id="11354" name="Rectangle 79"/>
            <p:cNvSpPr>
              <a:spLocks noChangeArrowheads="1"/>
            </p:cNvSpPr>
            <p:nvPr/>
          </p:nvSpPr>
          <p:spPr bwMode="auto">
            <a:xfrm>
              <a:off x="2703" y="2166"/>
              <a:ext cx="30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146%</a:t>
              </a:r>
            </a:p>
          </p:txBody>
        </p:sp>
        <p:sp>
          <p:nvSpPr>
            <p:cNvPr id="11355" name="Rectangle 80"/>
            <p:cNvSpPr>
              <a:spLocks noChangeArrowheads="1"/>
            </p:cNvSpPr>
            <p:nvPr/>
          </p:nvSpPr>
          <p:spPr bwMode="auto">
            <a:xfrm>
              <a:off x="3214" y="2166"/>
              <a:ext cx="30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268%</a:t>
              </a:r>
            </a:p>
          </p:txBody>
        </p:sp>
        <p:sp>
          <p:nvSpPr>
            <p:cNvPr id="11356" name="Rectangle 81"/>
            <p:cNvSpPr>
              <a:spLocks noChangeArrowheads="1"/>
            </p:cNvSpPr>
            <p:nvPr/>
          </p:nvSpPr>
          <p:spPr bwMode="auto">
            <a:xfrm>
              <a:off x="3771" y="2166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50%</a:t>
              </a:r>
            </a:p>
          </p:txBody>
        </p:sp>
        <p:sp>
          <p:nvSpPr>
            <p:cNvPr id="11357" name="Rectangle 82"/>
            <p:cNvSpPr>
              <a:spLocks noChangeArrowheads="1"/>
            </p:cNvSpPr>
            <p:nvPr/>
          </p:nvSpPr>
          <p:spPr bwMode="auto">
            <a:xfrm>
              <a:off x="4234" y="2166"/>
              <a:ext cx="30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280%</a:t>
              </a:r>
            </a:p>
          </p:txBody>
        </p:sp>
        <p:sp>
          <p:nvSpPr>
            <p:cNvPr id="11358" name="Rectangle 83"/>
            <p:cNvSpPr>
              <a:spLocks noChangeArrowheads="1"/>
            </p:cNvSpPr>
            <p:nvPr/>
          </p:nvSpPr>
          <p:spPr bwMode="auto">
            <a:xfrm>
              <a:off x="4696" y="2166"/>
              <a:ext cx="34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1041%</a:t>
              </a:r>
            </a:p>
          </p:txBody>
        </p:sp>
        <p:sp>
          <p:nvSpPr>
            <p:cNvPr id="11359" name="Rectangle 84"/>
            <p:cNvSpPr>
              <a:spLocks noChangeArrowheads="1"/>
            </p:cNvSpPr>
            <p:nvPr/>
          </p:nvSpPr>
          <p:spPr bwMode="auto">
            <a:xfrm>
              <a:off x="5300" y="2166"/>
              <a:ext cx="2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1360" name="Rectangle 85"/>
            <p:cNvSpPr>
              <a:spLocks noChangeArrowheads="1"/>
            </p:cNvSpPr>
            <p:nvPr/>
          </p:nvSpPr>
          <p:spPr bwMode="auto">
            <a:xfrm>
              <a:off x="5763" y="2166"/>
              <a:ext cx="30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210%</a:t>
              </a:r>
            </a:p>
          </p:txBody>
        </p:sp>
        <p:sp>
          <p:nvSpPr>
            <p:cNvPr id="11361" name="Rectangle 86"/>
            <p:cNvSpPr>
              <a:spLocks noChangeArrowheads="1"/>
            </p:cNvSpPr>
            <p:nvPr/>
          </p:nvSpPr>
          <p:spPr bwMode="auto">
            <a:xfrm>
              <a:off x="157" y="2289"/>
              <a:ext cx="129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Оборачиваемость активов</a:t>
              </a:r>
            </a:p>
          </p:txBody>
        </p:sp>
        <p:sp>
          <p:nvSpPr>
            <p:cNvPr id="11362" name="Rectangle 87"/>
            <p:cNvSpPr>
              <a:spLocks noChangeArrowheads="1"/>
            </p:cNvSpPr>
            <p:nvPr/>
          </p:nvSpPr>
          <p:spPr bwMode="auto">
            <a:xfrm>
              <a:off x="153" y="2430"/>
              <a:ext cx="100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Оборачиваемость запасов</a:t>
              </a:r>
            </a:p>
          </p:txBody>
        </p:sp>
        <p:sp>
          <p:nvSpPr>
            <p:cNvPr id="11363" name="Rectangle 88"/>
            <p:cNvSpPr>
              <a:spLocks noChangeArrowheads="1"/>
            </p:cNvSpPr>
            <p:nvPr/>
          </p:nvSpPr>
          <p:spPr bwMode="auto">
            <a:xfrm>
              <a:off x="2164" y="2430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70.00</a:t>
              </a:r>
            </a:p>
          </p:txBody>
        </p:sp>
        <p:sp>
          <p:nvSpPr>
            <p:cNvPr id="11364" name="Rectangle 89"/>
            <p:cNvSpPr>
              <a:spLocks noChangeArrowheads="1"/>
            </p:cNvSpPr>
            <p:nvPr/>
          </p:nvSpPr>
          <p:spPr bwMode="auto">
            <a:xfrm>
              <a:off x="1964" y="2430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65" name="Rectangle 90"/>
            <p:cNvSpPr>
              <a:spLocks noChangeArrowheads="1"/>
            </p:cNvSpPr>
            <p:nvPr/>
          </p:nvSpPr>
          <p:spPr bwMode="auto">
            <a:xfrm>
              <a:off x="2723" y="243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3.10</a:t>
              </a:r>
            </a:p>
          </p:txBody>
        </p:sp>
        <p:sp>
          <p:nvSpPr>
            <p:cNvPr id="11366" name="Rectangle 91"/>
            <p:cNvSpPr>
              <a:spLocks noChangeArrowheads="1"/>
            </p:cNvSpPr>
            <p:nvPr/>
          </p:nvSpPr>
          <p:spPr bwMode="auto">
            <a:xfrm>
              <a:off x="2472" y="243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67" name="Rectangle 92"/>
            <p:cNvSpPr>
              <a:spLocks noChangeArrowheads="1"/>
            </p:cNvSpPr>
            <p:nvPr/>
          </p:nvSpPr>
          <p:spPr bwMode="auto">
            <a:xfrm>
              <a:off x="3232" y="243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1.80</a:t>
              </a:r>
            </a:p>
          </p:txBody>
        </p:sp>
        <p:sp>
          <p:nvSpPr>
            <p:cNvPr id="11368" name="Rectangle 93"/>
            <p:cNvSpPr>
              <a:spLocks noChangeArrowheads="1"/>
            </p:cNvSpPr>
            <p:nvPr/>
          </p:nvSpPr>
          <p:spPr bwMode="auto">
            <a:xfrm>
              <a:off x="2981" y="243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69" name="Rectangle 94"/>
            <p:cNvSpPr>
              <a:spLocks noChangeArrowheads="1"/>
            </p:cNvSpPr>
            <p:nvPr/>
          </p:nvSpPr>
          <p:spPr bwMode="auto">
            <a:xfrm>
              <a:off x="3695" y="2430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81.00</a:t>
              </a:r>
            </a:p>
          </p:txBody>
        </p:sp>
        <p:sp>
          <p:nvSpPr>
            <p:cNvPr id="11370" name="Rectangle 95"/>
            <p:cNvSpPr>
              <a:spLocks noChangeArrowheads="1"/>
            </p:cNvSpPr>
            <p:nvPr/>
          </p:nvSpPr>
          <p:spPr bwMode="auto">
            <a:xfrm>
              <a:off x="3494" y="2430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71" name="Rectangle 96"/>
            <p:cNvSpPr>
              <a:spLocks noChangeArrowheads="1"/>
            </p:cNvSpPr>
            <p:nvPr/>
          </p:nvSpPr>
          <p:spPr bwMode="auto">
            <a:xfrm>
              <a:off x="4205" y="2430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13.20</a:t>
              </a:r>
            </a:p>
          </p:txBody>
        </p:sp>
        <p:sp>
          <p:nvSpPr>
            <p:cNvPr id="11372" name="Rectangle 97"/>
            <p:cNvSpPr>
              <a:spLocks noChangeArrowheads="1"/>
            </p:cNvSpPr>
            <p:nvPr/>
          </p:nvSpPr>
          <p:spPr bwMode="auto">
            <a:xfrm>
              <a:off x="4005" y="2430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73" name="Rectangle 98"/>
            <p:cNvSpPr>
              <a:spLocks noChangeArrowheads="1"/>
            </p:cNvSpPr>
            <p:nvPr/>
          </p:nvSpPr>
          <p:spPr bwMode="auto">
            <a:xfrm>
              <a:off x="4895" y="2430"/>
              <a:ext cx="14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1374" name="Rectangle 99"/>
            <p:cNvSpPr>
              <a:spLocks noChangeArrowheads="1"/>
            </p:cNvSpPr>
            <p:nvPr/>
          </p:nvSpPr>
          <p:spPr bwMode="auto">
            <a:xfrm>
              <a:off x="5270" y="243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4.50</a:t>
              </a:r>
            </a:p>
          </p:txBody>
        </p:sp>
        <p:sp>
          <p:nvSpPr>
            <p:cNvPr id="11375" name="Rectangle 100"/>
            <p:cNvSpPr>
              <a:spLocks noChangeArrowheads="1"/>
            </p:cNvSpPr>
            <p:nvPr/>
          </p:nvSpPr>
          <p:spPr bwMode="auto">
            <a:xfrm>
              <a:off x="5020" y="243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76" name="Rectangle 101"/>
            <p:cNvSpPr>
              <a:spLocks noChangeArrowheads="1"/>
            </p:cNvSpPr>
            <p:nvPr/>
          </p:nvSpPr>
          <p:spPr bwMode="auto">
            <a:xfrm>
              <a:off x="5781" y="2430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11377" name="Rectangle 102"/>
            <p:cNvSpPr>
              <a:spLocks noChangeArrowheads="1"/>
            </p:cNvSpPr>
            <p:nvPr/>
          </p:nvSpPr>
          <p:spPr bwMode="auto">
            <a:xfrm>
              <a:off x="5531" y="2430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78" name="Rectangle 103"/>
            <p:cNvSpPr>
              <a:spLocks noChangeArrowheads="1"/>
            </p:cNvSpPr>
            <p:nvPr/>
          </p:nvSpPr>
          <p:spPr bwMode="auto">
            <a:xfrm>
              <a:off x="153" y="2542"/>
              <a:ext cx="159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Период сбора дебиторской задолженности   </a:t>
              </a:r>
            </a:p>
          </p:txBody>
        </p:sp>
        <p:sp>
          <p:nvSpPr>
            <p:cNvPr id="11379" name="Rectangle 104"/>
            <p:cNvSpPr>
              <a:spLocks noChangeArrowheads="1"/>
            </p:cNvSpPr>
            <p:nvPr/>
          </p:nvSpPr>
          <p:spPr bwMode="auto">
            <a:xfrm>
              <a:off x="153" y="2623"/>
              <a:ext cx="38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(в днях)</a:t>
              </a:r>
            </a:p>
          </p:txBody>
        </p:sp>
        <p:sp>
          <p:nvSpPr>
            <p:cNvPr id="11380" name="Rectangle 105"/>
            <p:cNvSpPr>
              <a:spLocks noChangeArrowheads="1"/>
            </p:cNvSpPr>
            <p:nvPr/>
          </p:nvSpPr>
          <p:spPr bwMode="auto">
            <a:xfrm>
              <a:off x="2165" y="2583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11.00</a:t>
              </a:r>
            </a:p>
          </p:txBody>
        </p:sp>
        <p:sp>
          <p:nvSpPr>
            <p:cNvPr id="11381" name="Rectangle 106"/>
            <p:cNvSpPr>
              <a:spLocks noChangeArrowheads="1"/>
            </p:cNvSpPr>
            <p:nvPr/>
          </p:nvSpPr>
          <p:spPr bwMode="auto">
            <a:xfrm>
              <a:off x="1965" y="2583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82" name="Rectangle 107"/>
            <p:cNvSpPr>
              <a:spLocks noChangeArrowheads="1"/>
            </p:cNvSpPr>
            <p:nvPr/>
          </p:nvSpPr>
          <p:spPr bwMode="auto">
            <a:xfrm>
              <a:off x="2675" y="2583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82.00</a:t>
              </a:r>
            </a:p>
          </p:txBody>
        </p:sp>
        <p:sp>
          <p:nvSpPr>
            <p:cNvPr id="11383" name="Rectangle 108"/>
            <p:cNvSpPr>
              <a:spLocks noChangeArrowheads="1"/>
            </p:cNvSpPr>
            <p:nvPr/>
          </p:nvSpPr>
          <p:spPr bwMode="auto">
            <a:xfrm>
              <a:off x="2475" y="2583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84" name="Rectangle 109"/>
            <p:cNvSpPr>
              <a:spLocks noChangeArrowheads="1"/>
            </p:cNvSpPr>
            <p:nvPr/>
          </p:nvSpPr>
          <p:spPr bwMode="auto">
            <a:xfrm>
              <a:off x="3184" y="2583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27.00</a:t>
              </a:r>
            </a:p>
          </p:txBody>
        </p:sp>
        <p:sp>
          <p:nvSpPr>
            <p:cNvPr id="11385" name="Rectangle 110"/>
            <p:cNvSpPr>
              <a:spLocks noChangeArrowheads="1"/>
            </p:cNvSpPr>
            <p:nvPr/>
          </p:nvSpPr>
          <p:spPr bwMode="auto">
            <a:xfrm>
              <a:off x="2984" y="2583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86" name="Rectangle 111"/>
            <p:cNvSpPr>
              <a:spLocks noChangeArrowheads="1"/>
            </p:cNvSpPr>
            <p:nvPr/>
          </p:nvSpPr>
          <p:spPr bwMode="auto">
            <a:xfrm>
              <a:off x="3696" y="2583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53.00</a:t>
              </a:r>
            </a:p>
          </p:txBody>
        </p:sp>
        <p:sp>
          <p:nvSpPr>
            <p:cNvPr id="11387" name="Rectangle 112"/>
            <p:cNvSpPr>
              <a:spLocks noChangeArrowheads="1"/>
            </p:cNvSpPr>
            <p:nvPr/>
          </p:nvSpPr>
          <p:spPr bwMode="auto">
            <a:xfrm>
              <a:off x="3495" y="2583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88" name="Rectangle 113"/>
            <p:cNvSpPr>
              <a:spLocks noChangeArrowheads="1"/>
            </p:cNvSpPr>
            <p:nvPr/>
          </p:nvSpPr>
          <p:spPr bwMode="auto">
            <a:xfrm>
              <a:off x="4252" y="2583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1.50</a:t>
              </a:r>
            </a:p>
          </p:txBody>
        </p:sp>
        <p:sp>
          <p:nvSpPr>
            <p:cNvPr id="11389" name="Rectangle 114"/>
            <p:cNvSpPr>
              <a:spLocks noChangeArrowheads="1"/>
            </p:cNvSpPr>
            <p:nvPr/>
          </p:nvSpPr>
          <p:spPr bwMode="auto">
            <a:xfrm>
              <a:off x="4001" y="2583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390" name="Rectangle 115"/>
            <p:cNvSpPr>
              <a:spLocks noChangeArrowheads="1"/>
            </p:cNvSpPr>
            <p:nvPr/>
          </p:nvSpPr>
          <p:spPr bwMode="auto">
            <a:xfrm>
              <a:off x="4895" y="2583"/>
              <a:ext cx="14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1391" name="Rectangle 116"/>
            <p:cNvSpPr>
              <a:spLocks noChangeArrowheads="1"/>
            </p:cNvSpPr>
            <p:nvPr/>
          </p:nvSpPr>
          <p:spPr bwMode="auto">
            <a:xfrm>
              <a:off x="5224" y="2583"/>
              <a:ext cx="30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55.00</a:t>
              </a:r>
            </a:p>
          </p:txBody>
        </p:sp>
        <p:sp>
          <p:nvSpPr>
            <p:cNvPr id="11392" name="Rectangle 117"/>
            <p:cNvSpPr>
              <a:spLocks noChangeArrowheads="1"/>
            </p:cNvSpPr>
            <p:nvPr/>
          </p:nvSpPr>
          <p:spPr bwMode="auto">
            <a:xfrm>
              <a:off x="5024" y="2583"/>
              <a:ext cx="28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</a:t>
              </a:r>
            </a:p>
          </p:txBody>
        </p:sp>
        <p:sp>
          <p:nvSpPr>
            <p:cNvPr id="11393" name="Rectangle 118"/>
            <p:cNvSpPr>
              <a:spLocks noChangeArrowheads="1"/>
            </p:cNvSpPr>
            <p:nvPr/>
          </p:nvSpPr>
          <p:spPr bwMode="auto">
            <a:xfrm>
              <a:off x="5687" y="2583"/>
              <a:ext cx="34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143.00</a:t>
              </a:r>
            </a:p>
          </p:txBody>
        </p:sp>
        <p:sp>
          <p:nvSpPr>
            <p:cNvPr id="11394" name="Rectangle 119"/>
            <p:cNvSpPr>
              <a:spLocks noChangeArrowheads="1"/>
            </p:cNvSpPr>
            <p:nvPr/>
          </p:nvSpPr>
          <p:spPr bwMode="auto">
            <a:xfrm>
              <a:off x="5537" y="2583"/>
              <a:ext cx="24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</a:t>
              </a:r>
            </a:p>
          </p:txBody>
        </p:sp>
        <p:sp>
          <p:nvSpPr>
            <p:cNvPr id="11395" name="Rectangle 120"/>
            <p:cNvSpPr>
              <a:spLocks noChangeArrowheads="1"/>
            </p:cNvSpPr>
            <p:nvPr/>
          </p:nvSpPr>
          <p:spPr bwMode="auto">
            <a:xfrm>
              <a:off x="157" y="2724"/>
              <a:ext cx="83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Рентабельность</a:t>
              </a:r>
            </a:p>
          </p:txBody>
        </p:sp>
        <p:sp>
          <p:nvSpPr>
            <p:cNvPr id="11396" name="Rectangle 121"/>
            <p:cNvSpPr>
              <a:spLocks noChangeArrowheads="1"/>
            </p:cNvSpPr>
            <p:nvPr/>
          </p:nvSpPr>
          <p:spPr bwMode="auto">
            <a:xfrm>
              <a:off x="153" y="2864"/>
              <a:ext cx="1350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u="sng">
                  <a:solidFill>
                    <a:srgbClr val="000000"/>
                  </a:solidFill>
                  <a:cs typeface="Arial" panose="020B0604020202020204" pitchFamily="34" charset="0"/>
                </a:rPr>
                <a:t>Объем реализации                              </a:t>
              </a:r>
            </a:p>
          </p:txBody>
        </p:sp>
        <p:sp>
          <p:nvSpPr>
            <p:cNvPr id="11397" name="Rectangle 122"/>
            <p:cNvSpPr>
              <a:spLocks noChangeArrowheads="1"/>
            </p:cNvSpPr>
            <p:nvPr/>
          </p:nvSpPr>
          <p:spPr bwMode="auto">
            <a:xfrm>
              <a:off x="153" y="2945"/>
              <a:ext cx="36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Активы</a:t>
              </a:r>
            </a:p>
          </p:txBody>
        </p:sp>
        <p:sp>
          <p:nvSpPr>
            <p:cNvPr id="11398" name="Rectangle 123"/>
            <p:cNvSpPr>
              <a:spLocks noChangeArrowheads="1"/>
            </p:cNvSpPr>
            <p:nvPr/>
          </p:nvSpPr>
          <p:spPr bwMode="auto">
            <a:xfrm>
              <a:off x="2212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0.92</a:t>
              </a:r>
            </a:p>
          </p:txBody>
        </p:sp>
        <p:sp>
          <p:nvSpPr>
            <p:cNvPr id="11399" name="Rectangle 124"/>
            <p:cNvSpPr>
              <a:spLocks noChangeArrowheads="1"/>
            </p:cNvSpPr>
            <p:nvPr/>
          </p:nvSpPr>
          <p:spPr bwMode="auto">
            <a:xfrm>
              <a:off x="1962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00" name="Rectangle 125"/>
            <p:cNvSpPr>
              <a:spLocks noChangeArrowheads="1"/>
            </p:cNvSpPr>
            <p:nvPr/>
          </p:nvSpPr>
          <p:spPr bwMode="auto">
            <a:xfrm>
              <a:off x="2722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1.21</a:t>
              </a:r>
            </a:p>
          </p:txBody>
        </p:sp>
        <p:sp>
          <p:nvSpPr>
            <p:cNvPr id="11401" name="Rectangle 126"/>
            <p:cNvSpPr>
              <a:spLocks noChangeArrowheads="1"/>
            </p:cNvSpPr>
            <p:nvPr/>
          </p:nvSpPr>
          <p:spPr bwMode="auto">
            <a:xfrm>
              <a:off x="2472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02" name="Rectangle 127"/>
            <p:cNvSpPr>
              <a:spLocks noChangeArrowheads="1"/>
            </p:cNvSpPr>
            <p:nvPr/>
          </p:nvSpPr>
          <p:spPr bwMode="auto">
            <a:xfrm>
              <a:off x="3232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1.08</a:t>
              </a:r>
            </a:p>
          </p:txBody>
        </p:sp>
        <p:sp>
          <p:nvSpPr>
            <p:cNvPr id="11403" name="Rectangle 128"/>
            <p:cNvSpPr>
              <a:spLocks noChangeArrowheads="1"/>
            </p:cNvSpPr>
            <p:nvPr/>
          </p:nvSpPr>
          <p:spPr bwMode="auto">
            <a:xfrm>
              <a:off x="2981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04" name="Rectangle 129"/>
            <p:cNvSpPr>
              <a:spLocks noChangeArrowheads="1"/>
            </p:cNvSpPr>
            <p:nvPr/>
          </p:nvSpPr>
          <p:spPr bwMode="auto">
            <a:xfrm>
              <a:off x="3742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0.62</a:t>
              </a:r>
            </a:p>
          </p:txBody>
        </p:sp>
        <p:sp>
          <p:nvSpPr>
            <p:cNvPr id="11405" name="Rectangle 130"/>
            <p:cNvSpPr>
              <a:spLocks noChangeArrowheads="1"/>
            </p:cNvSpPr>
            <p:nvPr/>
          </p:nvSpPr>
          <p:spPr bwMode="auto">
            <a:xfrm>
              <a:off x="3491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06" name="Rectangle 131"/>
            <p:cNvSpPr>
              <a:spLocks noChangeArrowheads="1"/>
            </p:cNvSpPr>
            <p:nvPr/>
          </p:nvSpPr>
          <p:spPr bwMode="auto">
            <a:xfrm>
              <a:off x="4251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2.45</a:t>
              </a:r>
            </a:p>
          </p:txBody>
        </p:sp>
        <p:sp>
          <p:nvSpPr>
            <p:cNvPr id="11407" name="Rectangle 132"/>
            <p:cNvSpPr>
              <a:spLocks noChangeArrowheads="1"/>
            </p:cNvSpPr>
            <p:nvPr/>
          </p:nvSpPr>
          <p:spPr bwMode="auto">
            <a:xfrm>
              <a:off x="4000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08" name="Rectangle 133"/>
            <p:cNvSpPr>
              <a:spLocks noChangeArrowheads="1"/>
            </p:cNvSpPr>
            <p:nvPr/>
          </p:nvSpPr>
          <p:spPr bwMode="auto">
            <a:xfrm>
              <a:off x="4895" y="2904"/>
              <a:ext cx="14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1409" name="Rectangle 134"/>
            <p:cNvSpPr>
              <a:spLocks noChangeArrowheads="1"/>
            </p:cNvSpPr>
            <p:nvPr/>
          </p:nvSpPr>
          <p:spPr bwMode="auto">
            <a:xfrm>
              <a:off x="5270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1.07</a:t>
              </a:r>
            </a:p>
          </p:txBody>
        </p:sp>
        <p:sp>
          <p:nvSpPr>
            <p:cNvPr id="11410" name="Rectangle 135"/>
            <p:cNvSpPr>
              <a:spLocks noChangeArrowheads="1"/>
            </p:cNvSpPr>
            <p:nvPr/>
          </p:nvSpPr>
          <p:spPr bwMode="auto">
            <a:xfrm>
              <a:off x="5020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11" name="Rectangle 136"/>
            <p:cNvSpPr>
              <a:spLocks noChangeArrowheads="1"/>
            </p:cNvSpPr>
            <p:nvPr/>
          </p:nvSpPr>
          <p:spPr bwMode="auto">
            <a:xfrm>
              <a:off x="5781" y="2904"/>
              <a:ext cx="263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0.59</a:t>
              </a:r>
            </a:p>
          </p:txBody>
        </p:sp>
        <p:sp>
          <p:nvSpPr>
            <p:cNvPr id="11412" name="Rectangle 137"/>
            <p:cNvSpPr>
              <a:spLocks noChangeArrowheads="1"/>
            </p:cNvSpPr>
            <p:nvPr/>
          </p:nvSpPr>
          <p:spPr bwMode="auto">
            <a:xfrm>
              <a:off x="5531" y="2904"/>
              <a:ext cx="322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          </a:t>
              </a:r>
            </a:p>
          </p:txBody>
        </p:sp>
        <p:sp>
          <p:nvSpPr>
            <p:cNvPr id="11413" name="Rectangle 138"/>
            <p:cNvSpPr>
              <a:spLocks noChangeArrowheads="1"/>
            </p:cNvSpPr>
            <p:nvPr/>
          </p:nvSpPr>
          <p:spPr bwMode="auto">
            <a:xfrm>
              <a:off x="153" y="3089"/>
              <a:ext cx="151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u="sng">
                  <a:solidFill>
                    <a:srgbClr val="000000"/>
                  </a:solidFill>
                  <a:cs typeface="Arial" panose="020B0604020202020204" pitchFamily="34" charset="0"/>
                </a:rPr>
                <a:t>Прибыль до вычета процентов и налогов  </a:t>
              </a:r>
            </a:p>
          </p:txBody>
        </p:sp>
        <p:sp>
          <p:nvSpPr>
            <p:cNvPr id="11414" name="Rectangle 139"/>
            <p:cNvSpPr>
              <a:spLocks noChangeArrowheads="1"/>
            </p:cNvSpPr>
            <p:nvPr/>
          </p:nvSpPr>
          <p:spPr bwMode="auto">
            <a:xfrm>
              <a:off x="153" y="3169"/>
              <a:ext cx="75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Объем реализации</a:t>
              </a:r>
            </a:p>
          </p:txBody>
        </p:sp>
        <p:sp>
          <p:nvSpPr>
            <p:cNvPr id="11415" name="Rectangle 140"/>
            <p:cNvSpPr>
              <a:spLocks noChangeArrowheads="1"/>
            </p:cNvSpPr>
            <p:nvPr/>
          </p:nvSpPr>
          <p:spPr bwMode="auto">
            <a:xfrm>
              <a:off x="2169" y="3129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23.2%</a:t>
              </a:r>
            </a:p>
          </p:txBody>
        </p:sp>
        <p:sp>
          <p:nvSpPr>
            <p:cNvPr id="11416" name="Rectangle 141"/>
            <p:cNvSpPr>
              <a:spLocks noChangeArrowheads="1"/>
            </p:cNvSpPr>
            <p:nvPr/>
          </p:nvSpPr>
          <p:spPr bwMode="auto">
            <a:xfrm>
              <a:off x="2725" y="3129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7.3%</a:t>
              </a:r>
            </a:p>
          </p:txBody>
        </p:sp>
        <p:sp>
          <p:nvSpPr>
            <p:cNvPr id="11417" name="Rectangle 142"/>
            <p:cNvSpPr>
              <a:spLocks noChangeArrowheads="1"/>
            </p:cNvSpPr>
            <p:nvPr/>
          </p:nvSpPr>
          <p:spPr bwMode="auto">
            <a:xfrm>
              <a:off x="3235" y="3129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5.5%</a:t>
              </a:r>
            </a:p>
          </p:txBody>
        </p:sp>
        <p:sp>
          <p:nvSpPr>
            <p:cNvPr id="11418" name="Rectangle 143"/>
            <p:cNvSpPr>
              <a:spLocks noChangeArrowheads="1"/>
            </p:cNvSpPr>
            <p:nvPr/>
          </p:nvSpPr>
          <p:spPr bwMode="auto">
            <a:xfrm>
              <a:off x="3698" y="3129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26.0%</a:t>
              </a:r>
            </a:p>
          </p:txBody>
        </p:sp>
        <p:sp>
          <p:nvSpPr>
            <p:cNvPr id="11419" name="Rectangle 144"/>
            <p:cNvSpPr>
              <a:spLocks noChangeArrowheads="1"/>
            </p:cNvSpPr>
            <p:nvPr/>
          </p:nvSpPr>
          <p:spPr bwMode="auto">
            <a:xfrm>
              <a:off x="4254" y="3129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1.7%</a:t>
              </a:r>
            </a:p>
          </p:txBody>
        </p:sp>
        <p:sp>
          <p:nvSpPr>
            <p:cNvPr id="11420" name="Rectangle 145"/>
            <p:cNvSpPr>
              <a:spLocks noChangeArrowheads="1"/>
            </p:cNvSpPr>
            <p:nvPr/>
          </p:nvSpPr>
          <p:spPr bwMode="auto">
            <a:xfrm>
              <a:off x="4925" y="3129"/>
              <a:ext cx="14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1421" name="Rectangle 146"/>
            <p:cNvSpPr>
              <a:spLocks noChangeArrowheads="1"/>
            </p:cNvSpPr>
            <p:nvPr/>
          </p:nvSpPr>
          <p:spPr bwMode="auto">
            <a:xfrm>
              <a:off x="5229" y="3129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33.2%</a:t>
              </a:r>
            </a:p>
          </p:txBody>
        </p:sp>
        <p:sp>
          <p:nvSpPr>
            <p:cNvPr id="11422" name="Rectangle 147"/>
            <p:cNvSpPr>
              <a:spLocks noChangeArrowheads="1"/>
            </p:cNvSpPr>
            <p:nvPr/>
          </p:nvSpPr>
          <p:spPr bwMode="auto">
            <a:xfrm>
              <a:off x="5737" y="3129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23.7%</a:t>
              </a:r>
            </a:p>
          </p:txBody>
        </p:sp>
        <p:sp>
          <p:nvSpPr>
            <p:cNvPr id="11423" name="Rectangle 148"/>
            <p:cNvSpPr>
              <a:spLocks noChangeArrowheads="1"/>
            </p:cNvSpPr>
            <p:nvPr/>
          </p:nvSpPr>
          <p:spPr bwMode="auto">
            <a:xfrm>
              <a:off x="153" y="3307"/>
              <a:ext cx="151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u="sng">
                  <a:solidFill>
                    <a:srgbClr val="000000"/>
                  </a:solidFill>
                  <a:cs typeface="Arial" panose="020B0604020202020204" pitchFamily="34" charset="0"/>
                </a:rPr>
                <a:t>Прибыль до вычета процентов и налогов  </a:t>
              </a:r>
            </a:p>
          </p:txBody>
        </p:sp>
        <p:sp>
          <p:nvSpPr>
            <p:cNvPr id="11424" name="Rectangle 149"/>
            <p:cNvSpPr>
              <a:spLocks noChangeArrowheads="1"/>
            </p:cNvSpPr>
            <p:nvPr/>
          </p:nvSpPr>
          <p:spPr bwMode="auto">
            <a:xfrm>
              <a:off x="153" y="3388"/>
              <a:ext cx="36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Активы</a:t>
              </a:r>
            </a:p>
          </p:txBody>
        </p:sp>
        <p:sp>
          <p:nvSpPr>
            <p:cNvPr id="11425" name="Rectangle 150"/>
            <p:cNvSpPr>
              <a:spLocks noChangeArrowheads="1"/>
            </p:cNvSpPr>
            <p:nvPr/>
          </p:nvSpPr>
          <p:spPr bwMode="auto">
            <a:xfrm>
              <a:off x="2169" y="3347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16.2%</a:t>
              </a:r>
            </a:p>
          </p:txBody>
        </p:sp>
        <p:sp>
          <p:nvSpPr>
            <p:cNvPr id="11426" name="Rectangle 151"/>
            <p:cNvSpPr>
              <a:spLocks noChangeArrowheads="1"/>
            </p:cNvSpPr>
            <p:nvPr/>
          </p:nvSpPr>
          <p:spPr bwMode="auto">
            <a:xfrm>
              <a:off x="2725" y="3347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2.5%</a:t>
              </a:r>
            </a:p>
          </p:txBody>
        </p:sp>
        <p:sp>
          <p:nvSpPr>
            <p:cNvPr id="11427" name="Rectangle 152"/>
            <p:cNvSpPr>
              <a:spLocks noChangeArrowheads="1"/>
            </p:cNvSpPr>
            <p:nvPr/>
          </p:nvSpPr>
          <p:spPr bwMode="auto">
            <a:xfrm>
              <a:off x="3235" y="3347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5.0%</a:t>
              </a:r>
            </a:p>
          </p:txBody>
        </p:sp>
        <p:sp>
          <p:nvSpPr>
            <p:cNvPr id="11428" name="Rectangle 153"/>
            <p:cNvSpPr>
              <a:spLocks noChangeArrowheads="1"/>
            </p:cNvSpPr>
            <p:nvPr/>
          </p:nvSpPr>
          <p:spPr bwMode="auto">
            <a:xfrm>
              <a:off x="3697" y="3347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24.6%</a:t>
              </a:r>
            </a:p>
          </p:txBody>
        </p:sp>
        <p:sp>
          <p:nvSpPr>
            <p:cNvPr id="11429" name="Rectangle 154"/>
            <p:cNvSpPr>
              <a:spLocks noChangeArrowheads="1"/>
            </p:cNvSpPr>
            <p:nvPr/>
          </p:nvSpPr>
          <p:spPr bwMode="auto">
            <a:xfrm>
              <a:off x="4255" y="3347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1.8%</a:t>
              </a:r>
            </a:p>
          </p:txBody>
        </p:sp>
        <p:sp>
          <p:nvSpPr>
            <p:cNvPr id="11430" name="Rectangle 155"/>
            <p:cNvSpPr>
              <a:spLocks noChangeArrowheads="1"/>
            </p:cNvSpPr>
            <p:nvPr/>
          </p:nvSpPr>
          <p:spPr bwMode="auto">
            <a:xfrm>
              <a:off x="4925" y="3347"/>
              <a:ext cx="14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1431" name="Rectangle 156"/>
            <p:cNvSpPr>
              <a:spLocks noChangeArrowheads="1"/>
            </p:cNvSpPr>
            <p:nvPr/>
          </p:nvSpPr>
          <p:spPr bwMode="auto">
            <a:xfrm>
              <a:off x="5228" y="3347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23.6%</a:t>
              </a:r>
            </a:p>
          </p:txBody>
        </p:sp>
        <p:sp>
          <p:nvSpPr>
            <p:cNvPr id="11432" name="Rectangle 157"/>
            <p:cNvSpPr>
              <a:spLocks noChangeArrowheads="1"/>
            </p:cNvSpPr>
            <p:nvPr/>
          </p:nvSpPr>
          <p:spPr bwMode="auto">
            <a:xfrm>
              <a:off x="5737" y="3347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11.0%</a:t>
              </a:r>
            </a:p>
          </p:txBody>
        </p:sp>
        <p:sp>
          <p:nvSpPr>
            <p:cNvPr id="11433" name="Rectangle 158"/>
            <p:cNvSpPr>
              <a:spLocks noChangeArrowheads="1"/>
            </p:cNvSpPr>
            <p:nvPr/>
          </p:nvSpPr>
          <p:spPr bwMode="auto">
            <a:xfrm>
              <a:off x="153" y="3518"/>
              <a:ext cx="1408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u="sng">
                  <a:solidFill>
                    <a:srgbClr val="000000"/>
                  </a:solidFill>
                  <a:cs typeface="Arial" panose="020B0604020202020204" pitchFamily="34" charset="0"/>
                </a:rPr>
                <a:t>Прибыль до вычета налогов                  </a:t>
              </a:r>
            </a:p>
          </p:txBody>
        </p:sp>
        <p:sp>
          <p:nvSpPr>
            <p:cNvPr id="11434" name="Rectangle 159"/>
            <p:cNvSpPr>
              <a:spLocks noChangeArrowheads="1"/>
            </p:cNvSpPr>
            <p:nvPr/>
          </p:nvSpPr>
          <p:spPr bwMode="auto">
            <a:xfrm>
              <a:off x="153" y="3598"/>
              <a:ext cx="75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Объем реализации</a:t>
              </a:r>
            </a:p>
          </p:txBody>
        </p:sp>
        <p:sp>
          <p:nvSpPr>
            <p:cNvPr id="11435" name="Rectangle 160"/>
            <p:cNvSpPr>
              <a:spLocks noChangeArrowheads="1"/>
            </p:cNvSpPr>
            <p:nvPr/>
          </p:nvSpPr>
          <p:spPr bwMode="auto">
            <a:xfrm>
              <a:off x="2169" y="3558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21.3%</a:t>
              </a:r>
            </a:p>
          </p:txBody>
        </p:sp>
        <p:sp>
          <p:nvSpPr>
            <p:cNvPr id="11436" name="Rectangle 161"/>
            <p:cNvSpPr>
              <a:spLocks noChangeArrowheads="1"/>
            </p:cNvSpPr>
            <p:nvPr/>
          </p:nvSpPr>
          <p:spPr bwMode="auto">
            <a:xfrm>
              <a:off x="2725" y="3558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8.8%</a:t>
              </a:r>
            </a:p>
          </p:txBody>
        </p:sp>
        <p:sp>
          <p:nvSpPr>
            <p:cNvPr id="11437" name="Rectangle 162"/>
            <p:cNvSpPr>
              <a:spLocks noChangeArrowheads="1"/>
            </p:cNvSpPr>
            <p:nvPr/>
          </p:nvSpPr>
          <p:spPr bwMode="auto">
            <a:xfrm>
              <a:off x="3235" y="3558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6.0%</a:t>
              </a:r>
            </a:p>
          </p:txBody>
        </p:sp>
        <p:sp>
          <p:nvSpPr>
            <p:cNvPr id="11438" name="Rectangle 163"/>
            <p:cNvSpPr>
              <a:spLocks noChangeArrowheads="1"/>
            </p:cNvSpPr>
            <p:nvPr/>
          </p:nvSpPr>
          <p:spPr bwMode="auto">
            <a:xfrm>
              <a:off x="3698" y="3558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16.1%</a:t>
              </a:r>
            </a:p>
          </p:txBody>
        </p:sp>
        <p:sp>
          <p:nvSpPr>
            <p:cNvPr id="11439" name="Rectangle 164"/>
            <p:cNvSpPr>
              <a:spLocks noChangeArrowheads="1"/>
            </p:cNvSpPr>
            <p:nvPr/>
          </p:nvSpPr>
          <p:spPr bwMode="auto">
            <a:xfrm>
              <a:off x="4254" y="3558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4.2%</a:t>
              </a:r>
            </a:p>
          </p:txBody>
        </p:sp>
        <p:sp>
          <p:nvSpPr>
            <p:cNvPr id="11440" name="Rectangle 165"/>
            <p:cNvSpPr>
              <a:spLocks noChangeArrowheads="1"/>
            </p:cNvSpPr>
            <p:nvPr/>
          </p:nvSpPr>
          <p:spPr bwMode="auto">
            <a:xfrm>
              <a:off x="4765" y="3558"/>
              <a:ext cx="28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9.0%</a:t>
              </a:r>
            </a:p>
          </p:txBody>
        </p:sp>
        <p:sp>
          <p:nvSpPr>
            <p:cNvPr id="11441" name="Rectangle 166"/>
            <p:cNvSpPr>
              <a:spLocks noChangeArrowheads="1"/>
            </p:cNvSpPr>
            <p:nvPr/>
          </p:nvSpPr>
          <p:spPr bwMode="auto">
            <a:xfrm>
              <a:off x="5228" y="3558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35.6%</a:t>
              </a:r>
            </a:p>
          </p:txBody>
        </p:sp>
        <p:sp>
          <p:nvSpPr>
            <p:cNvPr id="11442" name="Rectangle 167"/>
            <p:cNvSpPr>
              <a:spLocks noChangeArrowheads="1"/>
            </p:cNvSpPr>
            <p:nvPr/>
          </p:nvSpPr>
          <p:spPr bwMode="auto">
            <a:xfrm>
              <a:off x="5737" y="3558"/>
              <a:ext cx="32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14.0%</a:t>
              </a:r>
            </a:p>
          </p:txBody>
        </p:sp>
        <p:sp>
          <p:nvSpPr>
            <p:cNvPr id="11443" name="Rectangle 168"/>
            <p:cNvSpPr>
              <a:spLocks noChangeArrowheads="1"/>
            </p:cNvSpPr>
            <p:nvPr/>
          </p:nvSpPr>
          <p:spPr bwMode="auto">
            <a:xfrm>
              <a:off x="153" y="3728"/>
              <a:ext cx="119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800" u="sng">
                  <a:solidFill>
                    <a:srgbClr val="000000"/>
                  </a:solidFill>
                  <a:cs typeface="Arial" panose="020B0604020202020204" pitchFamily="34" charset="0"/>
                </a:rPr>
                <a:t>Прибыль до вычета налогов       </a:t>
              </a:r>
            </a:p>
          </p:txBody>
        </p:sp>
      </p:grpSp>
      <p:sp>
        <p:nvSpPr>
          <p:cNvPr id="11273" name="Rectangle 169"/>
          <p:cNvSpPr>
            <a:spLocks noChangeArrowheads="1"/>
          </p:cNvSpPr>
          <p:nvPr/>
        </p:nvSpPr>
        <p:spPr bwMode="auto">
          <a:xfrm>
            <a:off x="223838" y="6046788"/>
            <a:ext cx="12922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Собственные средства</a:t>
            </a:r>
          </a:p>
        </p:txBody>
      </p:sp>
      <p:sp>
        <p:nvSpPr>
          <p:cNvPr id="11274" name="Rectangle 170"/>
          <p:cNvSpPr>
            <a:spLocks noChangeArrowheads="1"/>
          </p:cNvSpPr>
          <p:nvPr/>
        </p:nvSpPr>
        <p:spPr bwMode="auto">
          <a:xfrm>
            <a:off x="3178175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25.2%</a:t>
            </a:r>
          </a:p>
        </p:txBody>
      </p:sp>
      <p:sp>
        <p:nvSpPr>
          <p:cNvPr id="11275" name="Rectangle 171"/>
          <p:cNvSpPr>
            <a:spLocks noChangeArrowheads="1"/>
          </p:cNvSpPr>
          <p:nvPr/>
        </p:nvSpPr>
        <p:spPr bwMode="auto">
          <a:xfrm>
            <a:off x="3990975" y="5983288"/>
            <a:ext cx="4191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7.6%</a:t>
            </a:r>
          </a:p>
        </p:txBody>
      </p:sp>
      <p:sp>
        <p:nvSpPr>
          <p:cNvPr id="11276" name="Rectangle 172"/>
          <p:cNvSpPr>
            <a:spLocks noChangeArrowheads="1"/>
          </p:cNvSpPr>
          <p:nvPr/>
        </p:nvSpPr>
        <p:spPr bwMode="auto">
          <a:xfrm>
            <a:off x="4672013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19.9%</a:t>
            </a:r>
          </a:p>
        </p:txBody>
      </p:sp>
      <p:sp>
        <p:nvSpPr>
          <p:cNvPr id="11277" name="Rectangle 173"/>
          <p:cNvSpPr>
            <a:spLocks noChangeArrowheads="1"/>
          </p:cNvSpPr>
          <p:nvPr/>
        </p:nvSpPr>
        <p:spPr bwMode="auto">
          <a:xfrm>
            <a:off x="5419725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22.8%</a:t>
            </a:r>
          </a:p>
        </p:txBody>
      </p:sp>
      <p:sp>
        <p:nvSpPr>
          <p:cNvPr id="11278" name="Rectangle 174"/>
          <p:cNvSpPr>
            <a:spLocks noChangeArrowheads="1"/>
          </p:cNvSpPr>
          <p:nvPr/>
        </p:nvSpPr>
        <p:spPr bwMode="auto">
          <a:xfrm>
            <a:off x="6165850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16.1%</a:t>
            </a:r>
          </a:p>
        </p:txBody>
      </p:sp>
      <p:sp>
        <p:nvSpPr>
          <p:cNvPr id="11279" name="Rectangle 175"/>
          <p:cNvSpPr>
            <a:spLocks noChangeArrowheads="1"/>
          </p:cNvSpPr>
          <p:nvPr/>
        </p:nvSpPr>
        <p:spPr bwMode="auto">
          <a:xfrm>
            <a:off x="6913563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10.2%</a:t>
            </a:r>
          </a:p>
        </p:txBody>
      </p:sp>
      <p:sp>
        <p:nvSpPr>
          <p:cNvPr id="11280" name="Rectangle 176"/>
          <p:cNvSpPr>
            <a:spLocks noChangeArrowheads="1"/>
          </p:cNvSpPr>
          <p:nvPr/>
        </p:nvSpPr>
        <p:spPr bwMode="auto">
          <a:xfrm>
            <a:off x="7661275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30.4%</a:t>
            </a:r>
          </a:p>
        </p:txBody>
      </p:sp>
      <p:sp>
        <p:nvSpPr>
          <p:cNvPr id="11281" name="Rectangle 177"/>
          <p:cNvSpPr>
            <a:spLocks noChangeArrowheads="1"/>
          </p:cNvSpPr>
          <p:nvPr/>
        </p:nvSpPr>
        <p:spPr bwMode="auto">
          <a:xfrm>
            <a:off x="8407400" y="5983288"/>
            <a:ext cx="4762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rgbClr val="000000"/>
                </a:solidFill>
                <a:cs typeface="Arial" panose="020B0604020202020204" pitchFamily="34" charset="0"/>
              </a:rPr>
              <a:t>20.2%</a:t>
            </a:r>
          </a:p>
        </p:txBody>
      </p:sp>
    </p:spTree>
    <p:extLst>
      <p:ext uri="{BB962C8B-B14F-4D97-AF65-F5344CB8AC3E}">
        <p14:creationId xmlns:p14="http://schemas.microsoft.com/office/powerpoint/2010/main" val="34655782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076EBF-F12A-4E2A-AD97-273C6F6DA58D}" type="slidenum">
              <a:rPr lang="ru-RU" altLang="ru-RU" smtClean="0">
                <a:cs typeface="Arial" panose="020B0604020202020204" pitchFamily="34" charset="0"/>
              </a:rPr>
              <a:pPr/>
              <a:t>7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собственного капитала</a:t>
            </a: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10731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1530350" y="1758950"/>
            <a:ext cx="292100" cy="1663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1987550" y="2292350"/>
            <a:ext cx="292100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6" name="Rectangle 6"/>
          <p:cNvSpPr>
            <a:spLocks noChangeArrowheads="1"/>
          </p:cNvSpPr>
          <p:nvPr/>
        </p:nvSpPr>
        <p:spPr bwMode="auto">
          <a:xfrm>
            <a:off x="2444750" y="2292350"/>
            <a:ext cx="292100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2901950" y="2139950"/>
            <a:ext cx="292100" cy="12827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828675" y="3536950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2299" name="Rectangle 9"/>
          <p:cNvSpPr>
            <a:spLocks noChangeArrowheads="1"/>
          </p:cNvSpPr>
          <p:nvPr/>
        </p:nvSpPr>
        <p:spPr bwMode="auto">
          <a:xfrm>
            <a:off x="1514475" y="13255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2300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  <p:sp>
        <p:nvSpPr>
          <p:cNvPr id="12301" name="Rectangle 11"/>
          <p:cNvSpPr>
            <a:spLocks noChangeArrowheads="1"/>
          </p:cNvSpPr>
          <p:nvPr/>
        </p:nvSpPr>
        <p:spPr bwMode="auto">
          <a:xfrm>
            <a:off x="4105275" y="35036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2302" name="Rectangle 12"/>
          <p:cNvSpPr>
            <a:spLocks noChangeArrowheads="1"/>
          </p:cNvSpPr>
          <p:nvPr/>
        </p:nvSpPr>
        <p:spPr bwMode="auto">
          <a:xfrm>
            <a:off x="4867275" y="13255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2303" name="Rectangle 13"/>
          <p:cNvSpPr>
            <a:spLocks noChangeArrowheads="1"/>
          </p:cNvSpPr>
          <p:nvPr/>
        </p:nvSpPr>
        <p:spPr bwMode="auto">
          <a:xfrm>
            <a:off x="41814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2304" name="Rectangle 14"/>
          <p:cNvSpPr>
            <a:spLocks noChangeArrowheads="1"/>
          </p:cNvSpPr>
          <p:nvPr/>
        </p:nvSpPr>
        <p:spPr bwMode="auto">
          <a:xfrm>
            <a:off x="9810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2305" name="Rectangle 15"/>
          <p:cNvSpPr>
            <a:spLocks noChangeArrowheads="1"/>
          </p:cNvSpPr>
          <p:nvPr/>
        </p:nvSpPr>
        <p:spPr bwMode="auto">
          <a:xfrm>
            <a:off x="1666875" y="38401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2306" name="Rectangle 16"/>
          <p:cNvSpPr>
            <a:spLocks noChangeArrowheads="1"/>
          </p:cNvSpPr>
          <p:nvPr/>
        </p:nvSpPr>
        <p:spPr bwMode="auto">
          <a:xfrm>
            <a:off x="4943475" y="38401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2307" name="Line 17"/>
          <p:cNvSpPr>
            <a:spLocks noChangeShapeType="1"/>
          </p:cNvSpPr>
          <p:nvPr/>
        </p:nvSpPr>
        <p:spPr bwMode="auto">
          <a:xfrm>
            <a:off x="9144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8" name="Line 18"/>
          <p:cNvSpPr>
            <a:spLocks noChangeShapeType="1"/>
          </p:cNvSpPr>
          <p:nvPr/>
        </p:nvSpPr>
        <p:spPr bwMode="auto">
          <a:xfrm>
            <a:off x="9144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9" name="Line 19"/>
          <p:cNvSpPr>
            <a:spLocks noChangeShapeType="1"/>
          </p:cNvSpPr>
          <p:nvPr/>
        </p:nvSpPr>
        <p:spPr bwMode="auto">
          <a:xfrm>
            <a:off x="9144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0" name="Line 20"/>
          <p:cNvSpPr>
            <a:spLocks noChangeShapeType="1"/>
          </p:cNvSpPr>
          <p:nvPr/>
        </p:nvSpPr>
        <p:spPr bwMode="auto">
          <a:xfrm>
            <a:off x="9144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1" name="Line 21"/>
          <p:cNvSpPr>
            <a:spLocks noChangeShapeType="1"/>
          </p:cNvSpPr>
          <p:nvPr/>
        </p:nvSpPr>
        <p:spPr bwMode="auto">
          <a:xfrm>
            <a:off x="9144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2" name="Line 22"/>
          <p:cNvSpPr>
            <a:spLocks noChangeShapeType="1"/>
          </p:cNvSpPr>
          <p:nvPr/>
        </p:nvSpPr>
        <p:spPr bwMode="auto">
          <a:xfrm>
            <a:off x="9144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3" name="Line 23"/>
          <p:cNvSpPr>
            <a:spLocks noChangeShapeType="1"/>
          </p:cNvSpPr>
          <p:nvPr/>
        </p:nvSpPr>
        <p:spPr bwMode="auto">
          <a:xfrm>
            <a:off x="9144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314" name="Group 24"/>
          <p:cNvGrpSpPr>
            <a:grpSpLocks/>
          </p:cNvGrpSpPr>
          <p:nvPr/>
        </p:nvGrpSpPr>
        <p:grpSpPr bwMode="auto">
          <a:xfrm>
            <a:off x="295275" y="1576388"/>
            <a:ext cx="669925" cy="1701800"/>
            <a:chOff x="202" y="993"/>
            <a:chExt cx="456" cy="1072"/>
          </a:xfrm>
        </p:grpSpPr>
        <p:grpSp>
          <p:nvGrpSpPr>
            <p:cNvPr id="12372" name="Group 25"/>
            <p:cNvGrpSpPr>
              <a:grpSpLocks/>
            </p:cNvGrpSpPr>
            <p:nvPr/>
          </p:nvGrpSpPr>
          <p:grpSpPr bwMode="auto">
            <a:xfrm>
              <a:off x="202" y="1197"/>
              <a:ext cx="456" cy="868"/>
              <a:chOff x="202" y="1197"/>
              <a:chExt cx="456" cy="868"/>
            </a:xfrm>
          </p:grpSpPr>
          <p:sp>
            <p:nvSpPr>
              <p:cNvPr id="12374" name="Rectangle 26"/>
              <p:cNvSpPr>
                <a:spLocks noChangeArrowheads="1"/>
              </p:cNvSpPr>
              <p:nvPr/>
            </p:nvSpPr>
            <p:spPr bwMode="auto">
              <a:xfrm>
                <a:off x="202" y="119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2375" name="Rectangle 27"/>
              <p:cNvSpPr>
                <a:spLocks noChangeArrowheads="1"/>
              </p:cNvSpPr>
              <p:nvPr/>
            </p:nvSpPr>
            <p:spPr bwMode="auto">
              <a:xfrm>
                <a:off x="202" y="1621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2376" name="Rectangle 28"/>
              <p:cNvSpPr>
                <a:spLocks noChangeArrowheads="1"/>
              </p:cNvSpPr>
              <p:nvPr/>
            </p:nvSpPr>
            <p:spPr bwMode="auto">
              <a:xfrm>
                <a:off x="202" y="1409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2377" name="Rectangle 29"/>
              <p:cNvSpPr>
                <a:spLocks noChangeArrowheads="1"/>
              </p:cNvSpPr>
              <p:nvPr/>
            </p:nvSpPr>
            <p:spPr bwMode="auto">
              <a:xfrm>
                <a:off x="306" y="1834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2373" name="Rectangle 30"/>
            <p:cNvSpPr>
              <a:spLocks noChangeArrowheads="1"/>
            </p:cNvSpPr>
            <p:nvPr/>
          </p:nvSpPr>
          <p:spPr bwMode="auto">
            <a:xfrm>
              <a:off x="202" y="993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sp>
        <p:nvSpPr>
          <p:cNvPr id="12315" name="Rectangle 31"/>
          <p:cNvSpPr>
            <a:spLocks noChangeArrowheads="1"/>
          </p:cNvSpPr>
          <p:nvPr/>
        </p:nvSpPr>
        <p:spPr bwMode="auto">
          <a:xfrm>
            <a:off x="4425950" y="5721350"/>
            <a:ext cx="292100" cy="215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6" name="Rectangle 32"/>
          <p:cNvSpPr>
            <a:spLocks noChangeArrowheads="1"/>
          </p:cNvSpPr>
          <p:nvPr/>
        </p:nvSpPr>
        <p:spPr bwMode="auto">
          <a:xfrm>
            <a:off x="4883150" y="5416550"/>
            <a:ext cx="292100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7" name="Rectangle 33"/>
          <p:cNvSpPr>
            <a:spLocks noChangeArrowheads="1"/>
          </p:cNvSpPr>
          <p:nvPr/>
        </p:nvSpPr>
        <p:spPr bwMode="auto">
          <a:xfrm>
            <a:off x="5340350" y="49593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8" name="Rectangle 34"/>
          <p:cNvSpPr>
            <a:spLocks noChangeArrowheads="1"/>
          </p:cNvSpPr>
          <p:nvPr/>
        </p:nvSpPr>
        <p:spPr bwMode="auto">
          <a:xfrm>
            <a:off x="5797550" y="5340350"/>
            <a:ext cx="292100" cy="596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9" name="Rectangle 35"/>
          <p:cNvSpPr>
            <a:spLocks noChangeArrowheads="1"/>
          </p:cNvSpPr>
          <p:nvPr/>
        </p:nvSpPr>
        <p:spPr bwMode="auto">
          <a:xfrm>
            <a:off x="6254750" y="5264150"/>
            <a:ext cx="292100" cy="673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0" name="Line 36"/>
          <p:cNvSpPr>
            <a:spLocks noChangeShapeType="1"/>
          </p:cNvSpPr>
          <p:nvPr/>
        </p:nvSpPr>
        <p:spPr bwMode="auto">
          <a:xfrm>
            <a:off x="4191000" y="4114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1" name="Line 37"/>
          <p:cNvSpPr>
            <a:spLocks noChangeShapeType="1"/>
          </p:cNvSpPr>
          <p:nvPr/>
        </p:nvSpPr>
        <p:spPr bwMode="auto">
          <a:xfrm>
            <a:off x="4191000" y="59229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2" name="Line 38"/>
          <p:cNvSpPr>
            <a:spLocks noChangeShapeType="1"/>
          </p:cNvSpPr>
          <p:nvPr/>
        </p:nvSpPr>
        <p:spPr bwMode="auto">
          <a:xfrm>
            <a:off x="4191000" y="55864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3" name="Line 39"/>
          <p:cNvSpPr>
            <a:spLocks noChangeShapeType="1"/>
          </p:cNvSpPr>
          <p:nvPr/>
        </p:nvSpPr>
        <p:spPr bwMode="auto">
          <a:xfrm>
            <a:off x="4191000" y="52498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4" name="Line 40"/>
          <p:cNvSpPr>
            <a:spLocks noChangeShapeType="1"/>
          </p:cNvSpPr>
          <p:nvPr/>
        </p:nvSpPr>
        <p:spPr bwMode="auto">
          <a:xfrm>
            <a:off x="4191000" y="4913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5" name="Line 41"/>
          <p:cNvSpPr>
            <a:spLocks noChangeShapeType="1"/>
          </p:cNvSpPr>
          <p:nvPr/>
        </p:nvSpPr>
        <p:spPr bwMode="auto">
          <a:xfrm>
            <a:off x="4191000" y="4575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6" name="Line 42"/>
          <p:cNvSpPr>
            <a:spLocks noChangeShapeType="1"/>
          </p:cNvSpPr>
          <p:nvPr/>
        </p:nvSpPr>
        <p:spPr bwMode="auto">
          <a:xfrm>
            <a:off x="4191000" y="4270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7" name="Rectangle 43"/>
          <p:cNvSpPr>
            <a:spLocks noChangeArrowheads="1"/>
          </p:cNvSpPr>
          <p:nvPr/>
        </p:nvSpPr>
        <p:spPr bwMode="auto">
          <a:xfrm>
            <a:off x="43497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8" name="Rectangle 44"/>
          <p:cNvSpPr>
            <a:spLocks noChangeArrowheads="1"/>
          </p:cNvSpPr>
          <p:nvPr/>
        </p:nvSpPr>
        <p:spPr bwMode="auto">
          <a:xfrm>
            <a:off x="4806950" y="2063750"/>
            <a:ext cx="292100" cy="1358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9" name="Rectangle 45"/>
          <p:cNvSpPr>
            <a:spLocks noChangeArrowheads="1"/>
          </p:cNvSpPr>
          <p:nvPr/>
        </p:nvSpPr>
        <p:spPr bwMode="auto">
          <a:xfrm>
            <a:off x="5264150" y="1835150"/>
            <a:ext cx="292100" cy="1587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30" name="Rectangle 46"/>
          <p:cNvSpPr>
            <a:spLocks noChangeArrowheads="1"/>
          </p:cNvSpPr>
          <p:nvPr/>
        </p:nvSpPr>
        <p:spPr bwMode="auto">
          <a:xfrm>
            <a:off x="57213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31" name="Rectangle 47"/>
          <p:cNvSpPr>
            <a:spLocks noChangeArrowheads="1"/>
          </p:cNvSpPr>
          <p:nvPr/>
        </p:nvSpPr>
        <p:spPr bwMode="auto">
          <a:xfrm>
            <a:off x="6178550" y="2216150"/>
            <a:ext cx="292100" cy="1206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32" name="Line 48"/>
          <p:cNvSpPr>
            <a:spLocks noChangeShapeType="1"/>
          </p:cNvSpPr>
          <p:nvPr/>
        </p:nvSpPr>
        <p:spPr bwMode="auto">
          <a:xfrm>
            <a:off x="41910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3" name="Line 49"/>
          <p:cNvSpPr>
            <a:spLocks noChangeShapeType="1"/>
          </p:cNvSpPr>
          <p:nvPr/>
        </p:nvSpPr>
        <p:spPr bwMode="auto">
          <a:xfrm>
            <a:off x="41910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4" name="Line 50"/>
          <p:cNvSpPr>
            <a:spLocks noChangeShapeType="1"/>
          </p:cNvSpPr>
          <p:nvPr/>
        </p:nvSpPr>
        <p:spPr bwMode="auto">
          <a:xfrm>
            <a:off x="41910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5" name="Line 51"/>
          <p:cNvSpPr>
            <a:spLocks noChangeShapeType="1"/>
          </p:cNvSpPr>
          <p:nvPr/>
        </p:nvSpPr>
        <p:spPr bwMode="auto">
          <a:xfrm>
            <a:off x="41910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6" name="Line 52"/>
          <p:cNvSpPr>
            <a:spLocks noChangeShapeType="1"/>
          </p:cNvSpPr>
          <p:nvPr/>
        </p:nvSpPr>
        <p:spPr bwMode="auto">
          <a:xfrm>
            <a:off x="41910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7" name="Line 53"/>
          <p:cNvSpPr>
            <a:spLocks noChangeShapeType="1"/>
          </p:cNvSpPr>
          <p:nvPr/>
        </p:nvSpPr>
        <p:spPr bwMode="auto">
          <a:xfrm>
            <a:off x="41910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8" name="Line 54"/>
          <p:cNvSpPr>
            <a:spLocks noChangeShapeType="1"/>
          </p:cNvSpPr>
          <p:nvPr/>
        </p:nvSpPr>
        <p:spPr bwMode="auto">
          <a:xfrm>
            <a:off x="41910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39" name="Rectangle 55"/>
          <p:cNvSpPr>
            <a:spLocks noChangeArrowheads="1"/>
          </p:cNvSpPr>
          <p:nvPr/>
        </p:nvSpPr>
        <p:spPr bwMode="auto">
          <a:xfrm>
            <a:off x="1149350" y="4502150"/>
            <a:ext cx="292100" cy="1358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0" name="Rectangle 56"/>
          <p:cNvSpPr>
            <a:spLocks noChangeArrowheads="1"/>
          </p:cNvSpPr>
          <p:nvPr/>
        </p:nvSpPr>
        <p:spPr bwMode="auto">
          <a:xfrm>
            <a:off x="1606550" y="51117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1" name="Rectangle 57"/>
          <p:cNvSpPr>
            <a:spLocks noChangeArrowheads="1"/>
          </p:cNvSpPr>
          <p:nvPr/>
        </p:nvSpPr>
        <p:spPr bwMode="auto">
          <a:xfrm>
            <a:off x="2063750" y="51117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2" name="Rectangle 58"/>
          <p:cNvSpPr>
            <a:spLocks noChangeArrowheads="1"/>
          </p:cNvSpPr>
          <p:nvPr/>
        </p:nvSpPr>
        <p:spPr bwMode="auto">
          <a:xfrm>
            <a:off x="2520950" y="50355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3" name="Rectangle 59"/>
          <p:cNvSpPr>
            <a:spLocks noChangeArrowheads="1"/>
          </p:cNvSpPr>
          <p:nvPr/>
        </p:nvSpPr>
        <p:spPr bwMode="auto">
          <a:xfrm>
            <a:off x="2978150" y="4883150"/>
            <a:ext cx="292100" cy="9779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4" name="Line 60"/>
          <p:cNvSpPr>
            <a:spLocks noChangeShapeType="1"/>
          </p:cNvSpPr>
          <p:nvPr/>
        </p:nvSpPr>
        <p:spPr bwMode="auto">
          <a:xfrm>
            <a:off x="990600" y="40386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45" name="Line 61"/>
          <p:cNvSpPr>
            <a:spLocks noChangeShapeType="1"/>
          </p:cNvSpPr>
          <p:nvPr/>
        </p:nvSpPr>
        <p:spPr bwMode="auto">
          <a:xfrm>
            <a:off x="99060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46" name="Line 62"/>
          <p:cNvSpPr>
            <a:spLocks noChangeShapeType="1"/>
          </p:cNvSpPr>
          <p:nvPr/>
        </p:nvSpPr>
        <p:spPr bwMode="auto">
          <a:xfrm>
            <a:off x="99060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47" name="Line 63"/>
          <p:cNvSpPr>
            <a:spLocks noChangeShapeType="1"/>
          </p:cNvSpPr>
          <p:nvPr/>
        </p:nvSpPr>
        <p:spPr bwMode="auto">
          <a:xfrm>
            <a:off x="99060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48" name="Line 64"/>
          <p:cNvSpPr>
            <a:spLocks noChangeShapeType="1"/>
          </p:cNvSpPr>
          <p:nvPr/>
        </p:nvSpPr>
        <p:spPr bwMode="auto">
          <a:xfrm>
            <a:off x="99060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49" name="Line 65"/>
          <p:cNvSpPr>
            <a:spLocks noChangeShapeType="1"/>
          </p:cNvSpPr>
          <p:nvPr/>
        </p:nvSpPr>
        <p:spPr bwMode="auto">
          <a:xfrm>
            <a:off x="99060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50" name="Line 66"/>
          <p:cNvSpPr>
            <a:spLocks noChangeShapeType="1"/>
          </p:cNvSpPr>
          <p:nvPr/>
        </p:nvSpPr>
        <p:spPr bwMode="auto">
          <a:xfrm>
            <a:off x="99060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351" name="Group 67"/>
          <p:cNvGrpSpPr>
            <a:grpSpLocks/>
          </p:cNvGrpSpPr>
          <p:nvPr/>
        </p:nvGrpSpPr>
        <p:grpSpPr bwMode="auto">
          <a:xfrm>
            <a:off x="3571875" y="1652588"/>
            <a:ext cx="669925" cy="1701800"/>
            <a:chOff x="2438" y="1041"/>
            <a:chExt cx="456" cy="1072"/>
          </a:xfrm>
        </p:grpSpPr>
        <p:grpSp>
          <p:nvGrpSpPr>
            <p:cNvPr id="12366" name="Group 68"/>
            <p:cNvGrpSpPr>
              <a:grpSpLocks/>
            </p:cNvGrpSpPr>
            <p:nvPr/>
          </p:nvGrpSpPr>
          <p:grpSpPr bwMode="auto">
            <a:xfrm>
              <a:off x="2438" y="1245"/>
              <a:ext cx="456" cy="868"/>
              <a:chOff x="2438" y="1245"/>
              <a:chExt cx="456" cy="868"/>
            </a:xfrm>
          </p:grpSpPr>
          <p:sp>
            <p:nvSpPr>
              <p:cNvPr id="12368" name="Rectangle 69"/>
              <p:cNvSpPr>
                <a:spLocks noChangeArrowheads="1"/>
              </p:cNvSpPr>
              <p:nvPr/>
            </p:nvSpPr>
            <p:spPr bwMode="auto">
              <a:xfrm>
                <a:off x="2438" y="1245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2369" name="Rectangle 70"/>
              <p:cNvSpPr>
                <a:spLocks noChangeArrowheads="1"/>
              </p:cNvSpPr>
              <p:nvPr/>
            </p:nvSpPr>
            <p:spPr bwMode="auto">
              <a:xfrm>
                <a:off x="2438" y="1669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2370" name="Rectangle 71"/>
              <p:cNvSpPr>
                <a:spLocks noChangeArrowheads="1"/>
              </p:cNvSpPr>
              <p:nvPr/>
            </p:nvSpPr>
            <p:spPr bwMode="auto">
              <a:xfrm>
                <a:off x="2438" y="145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2371" name="Rectangle 72"/>
              <p:cNvSpPr>
                <a:spLocks noChangeArrowheads="1"/>
              </p:cNvSpPr>
              <p:nvPr/>
            </p:nvSpPr>
            <p:spPr bwMode="auto">
              <a:xfrm>
                <a:off x="2542" y="1882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2367" name="Rectangle 73"/>
            <p:cNvSpPr>
              <a:spLocks noChangeArrowheads="1"/>
            </p:cNvSpPr>
            <p:nvPr/>
          </p:nvSpPr>
          <p:spPr bwMode="auto">
            <a:xfrm>
              <a:off x="2438" y="1041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grpSp>
        <p:nvGrpSpPr>
          <p:cNvPr id="12352" name="Group 74"/>
          <p:cNvGrpSpPr>
            <a:grpSpLocks/>
          </p:cNvGrpSpPr>
          <p:nvPr/>
        </p:nvGrpSpPr>
        <p:grpSpPr bwMode="auto">
          <a:xfrm>
            <a:off x="371475" y="4014788"/>
            <a:ext cx="669925" cy="1701800"/>
            <a:chOff x="254" y="2529"/>
            <a:chExt cx="456" cy="1072"/>
          </a:xfrm>
        </p:grpSpPr>
        <p:grpSp>
          <p:nvGrpSpPr>
            <p:cNvPr id="12360" name="Group 75"/>
            <p:cNvGrpSpPr>
              <a:grpSpLocks/>
            </p:cNvGrpSpPr>
            <p:nvPr/>
          </p:nvGrpSpPr>
          <p:grpSpPr bwMode="auto">
            <a:xfrm>
              <a:off x="254" y="2733"/>
              <a:ext cx="456" cy="868"/>
              <a:chOff x="254" y="2733"/>
              <a:chExt cx="456" cy="868"/>
            </a:xfrm>
          </p:grpSpPr>
          <p:sp>
            <p:nvSpPr>
              <p:cNvPr id="12362" name="Rectangle 76"/>
              <p:cNvSpPr>
                <a:spLocks noChangeArrowheads="1"/>
              </p:cNvSpPr>
              <p:nvPr/>
            </p:nvSpPr>
            <p:spPr bwMode="auto">
              <a:xfrm>
                <a:off x="254" y="2733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2363" name="Rectangle 77"/>
              <p:cNvSpPr>
                <a:spLocks noChangeArrowheads="1"/>
              </p:cNvSpPr>
              <p:nvPr/>
            </p:nvSpPr>
            <p:spPr bwMode="auto">
              <a:xfrm>
                <a:off x="254" y="315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2364" name="Rectangle 78"/>
              <p:cNvSpPr>
                <a:spLocks noChangeArrowheads="1"/>
              </p:cNvSpPr>
              <p:nvPr/>
            </p:nvSpPr>
            <p:spPr bwMode="auto">
              <a:xfrm>
                <a:off x="254" y="2945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2365" name="Rectangle 79"/>
              <p:cNvSpPr>
                <a:spLocks noChangeArrowheads="1"/>
              </p:cNvSpPr>
              <p:nvPr/>
            </p:nvSpPr>
            <p:spPr bwMode="auto">
              <a:xfrm>
                <a:off x="358" y="3370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2361" name="Rectangle 80"/>
            <p:cNvSpPr>
              <a:spLocks noChangeArrowheads="1"/>
            </p:cNvSpPr>
            <p:nvPr/>
          </p:nvSpPr>
          <p:spPr bwMode="auto">
            <a:xfrm>
              <a:off x="254" y="252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grpSp>
        <p:nvGrpSpPr>
          <p:cNvPr id="12353" name="Group 81"/>
          <p:cNvGrpSpPr>
            <a:grpSpLocks/>
          </p:cNvGrpSpPr>
          <p:nvPr/>
        </p:nvGrpSpPr>
        <p:grpSpPr bwMode="auto">
          <a:xfrm>
            <a:off x="3571875" y="4090988"/>
            <a:ext cx="669925" cy="1701800"/>
            <a:chOff x="2438" y="2577"/>
            <a:chExt cx="456" cy="1072"/>
          </a:xfrm>
        </p:grpSpPr>
        <p:grpSp>
          <p:nvGrpSpPr>
            <p:cNvPr id="12354" name="Group 82"/>
            <p:cNvGrpSpPr>
              <a:grpSpLocks/>
            </p:cNvGrpSpPr>
            <p:nvPr/>
          </p:nvGrpSpPr>
          <p:grpSpPr bwMode="auto">
            <a:xfrm>
              <a:off x="2438" y="2781"/>
              <a:ext cx="456" cy="868"/>
              <a:chOff x="2438" y="2781"/>
              <a:chExt cx="456" cy="868"/>
            </a:xfrm>
          </p:grpSpPr>
          <p:sp>
            <p:nvSpPr>
              <p:cNvPr id="12356" name="Rectangle 83"/>
              <p:cNvSpPr>
                <a:spLocks noChangeArrowheads="1"/>
              </p:cNvSpPr>
              <p:nvPr/>
            </p:nvSpPr>
            <p:spPr bwMode="auto">
              <a:xfrm>
                <a:off x="2438" y="2781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2357" name="Rectangle 84"/>
              <p:cNvSpPr>
                <a:spLocks noChangeArrowheads="1"/>
              </p:cNvSpPr>
              <p:nvPr/>
            </p:nvSpPr>
            <p:spPr bwMode="auto">
              <a:xfrm>
                <a:off x="2438" y="3205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2358" name="Rectangle 85"/>
              <p:cNvSpPr>
                <a:spLocks noChangeArrowheads="1"/>
              </p:cNvSpPr>
              <p:nvPr/>
            </p:nvSpPr>
            <p:spPr bwMode="auto">
              <a:xfrm>
                <a:off x="2438" y="2993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2359" name="Rectangle 86"/>
              <p:cNvSpPr>
                <a:spLocks noChangeArrowheads="1"/>
              </p:cNvSpPr>
              <p:nvPr/>
            </p:nvSpPr>
            <p:spPr bwMode="auto">
              <a:xfrm>
                <a:off x="2542" y="3418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2355" name="Rectangle 87"/>
            <p:cNvSpPr>
              <a:spLocks noChangeArrowheads="1"/>
            </p:cNvSpPr>
            <p:nvPr/>
          </p:nvSpPr>
          <p:spPr bwMode="auto">
            <a:xfrm>
              <a:off x="2438" y="2577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4427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587C9A-887C-455B-955E-60D9DD5E2A71}" type="slidenum">
              <a:rPr lang="ru-RU" altLang="ru-RU" smtClean="0">
                <a:cs typeface="Arial" panose="020B0604020202020204" pitchFamily="34" charset="0"/>
              </a:rPr>
              <a:pPr/>
              <a:t>8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продаж</a:t>
            </a:r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1073150" y="2901950"/>
            <a:ext cx="292100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18" name="Rectangle 4"/>
          <p:cNvSpPr>
            <a:spLocks noChangeArrowheads="1"/>
          </p:cNvSpPr>
          <p:nvPr/>
        </p:nvSpPr>
        <p:spPr bwMode="auto">
          <a:xfrm>
            <a:off x="1530350" y="25209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19" name="Rectangle 5"/>
          <p:cNvSpPr>
            <a:spLocks noChangeArrowheads="1"/>
          </p:cNvSpPr>
          <p:nvPr/>
        </p:nvSpPr>
        <p:spPr bwMode="auto">
          <a:xfrm>
            <a:off x="19875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20" name="Rectangle 6"/>
          <p:cNvSpPr>
            <a:spLocks noChangeArrowheads="1"/>
          </p:cNvSpPr>
          <p:nvPr/>
        </p:nvSpPr>
        <p:spPr bwMode="auto">
          <a:xfrm>
            <a:off x="2444750" y="2978150"/>
            <a:ext cx="292100" cy="444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21" name="Rectangle 7"/>
          <p:cNvSpPr>
            <a:spLocks noChangeArrowheads="1"/>
          </p:cNvSpPr>
          <p:nvPr/>
        </p:nvSpPr>
        <p:spPr bwMode="auto">
          <a:xfrm>
            <a:off x="2901950" y="2825750"/>
            <a:ext cx="292100" cy="5969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22" name="Rectangle 8"/>
          <p:cNvSpPr>
            <a:spLocks noChangeArrowheads="1"/>
          </p:cNvSpPr>
          <p:nvPr/>
        </p:nvSpPr>
        <p:spPr bwMode="auto">
          <a:xfrm>
            <a:off x="828675" y="3536950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3323" name="Rectangle 9"/>
          <p:cNvSpPr>
            <a:spLocks noChangeArrowheads="1"/>
          </p:cNvSpPr>
          <p:nvPr/>
        </p:nvSpPr>
        <p:spPr bwMode="auto">
          <a:xfrm>
            <a:off x="1514475" y="13255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3325" name="Rectangle 11"/>
          <p:cNvSpPr>
            <a:spLocks noChangeArrowheads="1"/>
          </p:cNvSpPr>
          <p:nvPr/>
        </p:nvSpPr>
        <p:spPr bwMode="auto">
          <a:xfrm>
            <a:off x="4105275" y="35036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3326" name="Rectangle 12"/>
          <p:cNvSpPr>
            <a:spLocks noChangeArrowheads="1"/>
          </p:cNvSpPr>
          <p:nvPr/>
        </p:nvSpPr>
        <p:spPr bwMode="auto">
          <a:xfrm>
            <a:off x="4867275" y="13255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3327" name="Rectangle 13"/>
          <p:cNvSpPr>
            <a:spLocks noChangeArrowheads="1"/>
          </p:cNvSpPr>
          <p:nvPr/>
        </p:nvSpPr>
        <p:spPr bwMode="auto">
          <a:xfrm>
            <a:off x="4181475" y="60944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3328" name="Rectangle 14"/>
          <p:cNvSpPr>
            <a:spLocks noChangeArrowheads="1"/>
          </p:cNvSpPr>
          <p:nvPr/>
        </p:nvSpPr>
        <p:spPr bwMode="auto">
          <a:xfrm>
            <a:off x="981075" y="60944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3329" name="Rectangle 15"/>
          <p:cNvSpPr>
            <a:spLocks noChangeArrowheads="1"/>
          </p:cNvSpPr>
          <p:nvPr/>
        </p:nvSpPr>
        <p:spPr bwMode="auto">
          <a:xfrm>
            <a:off x="1666875" y="38401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3330" name="Rectangle 16"/>
          <p:cNvSpPr>
            <a:spLocks noChangeArrowheads="1"/>
          </p:cNvSpPr>
          <p:nvPr/>
        </p:nvSpPr>
        <p:spPr bwMode="auto">
          <a:xfrm>
            <a:off x="4943475" y="38401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3331" name="Line 17"/>
          <p:cNvSpPr>
            <a:spLocks noChangeShapeType="1"/>
          </p:cNvSpPr>
          <p:nvPr/>
        </p:nvSpPr>
        <p:spPr bwMode="auto">
          <a:xfrm>
            <a:off x="9144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2" name="Line 18"/>
          <p:cNvSpPr>
            <a:spLocks noChangeShapeType="1"/>
          </p:cNvSpPr>
          <p:nvPr/>
        </p:nvSpPr>
        <p:spPr bwMode="auto">
          <a:xfrm>
            <a:off x="9144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3" name="Line 19"/>
          <p:cNvSpPr>
            <a:spLocks noChangeShapeType="1"/>
          </p:cNvSpPr>
          <p:nvPr/>
        </p:nvSpPr>
        <p:spPr bwMode="auto">
          <a:xfrm>
            <a:off x="9144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4" name="Line 20"/>
          <p:cNvSpPr>
            <a:spLocks noChangeShapeType="1"/>
          </p:cNvSpPr>
          <p:nvPr/>
        </p:nvSpPr>
        <p:spPr bwMode="auto">
          <a:xfrm>
            <a:off x="9144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5" name="Line 21"/>
          <p:cNvSpPr>
            <a:spLocks noChangeShapeType="1"/>
          </p:cNvSpPr>
          <p:nvPr/>
        </p:nvSpPr>
        <p:spPr bwMode="auto">
          <a:xfrm>
            <a:off x="9144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6" name="Line 22"/>
          <p:cNvSpPr>
            <a:spLocks noChangeShapeType="1"/>
          </p:cNvSpPr>
          <p:nvPr/>
        </p:nvSpPr>
        <p:spPr bwMode="auto">
          <a:xfrm>
            <a:off x="9144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7" name="Line 23"/>
          <p:cNvSpPr>
            <a:spLocks noChangeShapeType="1"/>
          </p:cNvSpPr>
          <p:nvPr/>
        </p:nvSpPr>
        <p:spPr bwMode="auto">
          <a:xfrm>
            <a:off x="9144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38" name="Group 24"/>
          <p:cNvGrpSpPr>
            <a:grpSpLocks/>
          </p:cNvGrpSpPr>
          <p:nvPr/>
        </p:nvGrpSpPr>
        <p:grpSpPr bwMode="auto">
          <a:xfrm>
            <a:off x="295275" y="1576388"/>
            <a:ext cx="669925" cy="1701800"/>
            <a:chOff x="202" y="993"/>
            <a:chExt cx="456" cy="1072"/>
          </a:xfrm>
        </p:grpSpPr>
        <p:grpSp>
          <p:nvGrpSpPr>
            <p:cNvPr id="13396" name="Group 25"/>
            <p:cNvGrpSpPr>
              <a:grpSpLocks/>
            </p:cNvGrpSpPr>
            <p:nvPr/>
          </p:nvGrpSpPr>
          <p:grpSpPr bwMode="auto">
            <a:xfrm>
              <a:off x="202" y="1197"/>
              <a:ext cx="456" cy="868"/>
              <a:chOff x="202" y="1197"/>
              <a:chExt cx="456" cy="868"/>
            </a:xfrm>
          </p:grpSpPr>
          <p:sp>
            <p:nvSpPr>
              <p:cNvPr id="13398" name="Rectangle 26"/>
              <p:cNvSpPr>
                <a:spLocks noChangeArrowheads="1"/>
              </p:cNvSpPr>
              <p:nvPr/>
            </p:nvSpPr>
            <p:spPr bwMode="auto">
              <a:xfrm>
                <a:off x="202" y="119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3399" name="Rectangle 27"/>
              <p:cNvSpPr>
                <a:spLocks noChangeArrowheads="1"/>
              </p:cNvSpPr>
              <p:nvPr/>
            </p:nvSpPr>
            <p:spPr bwMode="auto">
              <a:xfrm>
                <a:off x="202" y="1621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3400" name="Rectangle 28"/>
              <p:cNvSpPr>
                <a:spLocks noChangeArrowheads="1"/>
              </p:cNvSpPr>
              <p:nvPr/>
            </p:nvSpPr>
            <p:spPr bwMode="auto">
              <a:xfrm>
                <a:off x="202" y="1409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3401" name="Rectangle 29"/>
              <p:cNvSpPr>
                <a:spLocks noChangeArrowheads="1"/>
              </p:cNvSpPr>
              <p:nvPr/>
            </p:nvSpPr>
            <p:spPr bwMode="auto">
              <a:xfrm>
                <a:off x="306" y="1834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3397" name="Rectangle 30"/>
            <p:cNvSpPr>
              <a:spLocks noChangeArrowheads="1"/>
            </p:cNvSpPr>
            <p:nvPr/>
          </p:nvSpPr>
          <p:spPr bwMode="auto">
            <a:xfrm>
              <a:off x="202" y="993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sp>
        <p:nvSpPr>
          <p:cNvPr id="13339" name="Rectangle 31"/>
          <p:cNvSpPr>
            <a:spLocks noChangeArrowheads="1"/>
          </p:cNvSpPr>
          <p:nvPr/>
        </p:nvSpPr>
        <p:spPr bwMode="auto">
          <a:xfrm>
            <a:off x="4425950" y="5645150"/>
            <a:ext cx="292100" cy="292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40" name="Rectangle 32"/>
          <p:cNvSpPr>
            <a:spLocks noChangeArrowheads="1"/>
          </p:cNvSpPr>
          <p:nvPr/>
        </p:nvSpPr>
        <p:spPr bwMode="auto">
          <a:xfrm>
            <a:off x="4883150" y="5492750"/>
            <a:ext cx="292100" cy="444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41" name="Rectangle 33"/>
          <p:cNvSpPr>
            <a:spLocks noChangeArrowheads="1"/>
          </p:cNvSpPr>
          <p:nvPr/>
        </p:nvSpPr>
        <p:spPr bwMode="auto">
          <a:xfrm>
            <a:off x="5340350" y="5416550"/>
            <a:ext cx="292100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42" name="Rectangle 34"/>
          <p:cNvSpPr>
            <a:spLocks noChangeArrowheads="1"/>
          </p:cNvSpPr>
          <p:nvPr/>
        </p:nvSpPr>
        <p:spPr bwMode="auto">
          <a:xfrm>
            <a:off x="5797550" y="5416550"/>
            <a:ext cx="292100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43" name="Rectangle 35"/>
          <p:cNvSpPr>
            <a:spLocks noChangeArrowheads="1"/>
          </p:cNvSpPr>
          <p:nvPr/>
        </p:nvSpPr>
        <p:spPr bwMode="auto">
          <a:xfrm>
            <a:off x="6254750" y="5492750"/>
            <a:ext cx="292100" cy="444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44" name="Line 36"/>
          <p:cNvSpPr>
            <a:spLocks noChangeShapeType="1"/>
          </p:cNvSpPr>
          <p:nvPr/>
        </p:nvSpPr>
        <p:spPr bwMode="auto">
          <a:xfrm>
            <a:off x="4191000" y="4114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5" name="Line 37"/>
          <p:cNvSpPr>
            <a:spLocks noChangeShapeType="1"/>
          </p:cNvSpPr>
          <p:nvPr/>
        </p:nvSpPr>
        <p:spPr bwMode="auto">
          <a:xfrm>
            <a:off x="4191000" y="59229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6" name="Line 38"/>
          <p:cNvSpPr>
            <a:spLocks noChangeShapeType="1"/>
          </p:cNvSpPr>
          <p:nvPr/>
        </p:nvSpPr>
        <p:spPr bwMode="auto">
          <a:xfrm>
            <a:off x="4191000" y="55864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7" name="Line 39"/>
          <p:cNvSpPr>
            <a:spLocks noChangeShapeType="1"/>
          </p:cNvSpPr>
          <p:nvPr/>
        </p:nvSpPr>
        <p:spPr bwMode="auto">
          <a:xfrm>
            <a:off x="4191000" y="52498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8" name="Line 40"/>
          <p:cNvSpPr>
            <a:spLocks noChangeShapeType="1"/>
          </p:cNvSpPr>
          <p:nvPr/>
        </p:nvSpPr>
        <p:spPr bwMode="auto">
          <a:xfrm>
            <a:off x="4191000" y="4913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9" name="Line 41"/>
          <p:cNvSpPr>
            <a:spLocks noChangeShapeType="1"/>
          </p:cNvSpPr>
          <p:nvPr/>
        </p:nvSpPr>
        <p:spPr bwMode="auto">
          <a:xfrm>
            <a:off x="4191000" y="4575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0" name="Line 42"/>
          <p:cNvSpPr>
            <a:spLocks noChangeShapeType="1"/>
          </p:cNvSpPr>
          <p:nvPr/>
        </p:nvSpPr>
        <p:spPr bwMode="auto">
          <a:xfrm>
            <a:off x="4191000" y="4270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1" name="Rectangle 43"/>
          <p:cNvSpPr>
            <a:spLocks noChangeArrowheads="1"/>
          </p:cNvSpPr>
          <p:nvPr/>
        </p:nvSpPr>
        <p:spPr bwMode="auto">
          <a:xfrm>
            <a:off x="4349750" y="2749550"/>
            <a:ext cx="292100" cy="67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52" name="Rectangle 44"/>
          <p:cNvSpPr>
            <a:spLocks noChangeArrowheads="1"/>
          </p:cNvSpPr>
          <p:nvPr/>
        </p:nvSpPr>
        <p:spPr bwMode="auto">
          <a:xfrm>
            <a:off x="4806950" y="2825750"/>
            <a:ext cx="292100" cy="596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53" name="Rectangle 45"/>
          <p:cNvSpPr>
            <a:spLocks noChangeArrowheads="1"/>
          </p:cNvSpPr>
          <p:nvPr/>
        </p:nvSpPr>
        <p:spPr bwMode="auto">
          <a:xfrm>
            <a:off x="5264150" y="25209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54" name="Rectangle 46"/>
          <p:cNvSpPr>
            <a:spLocks noChangeArrowheads="1"/>
          </p:cNvSpPr>
          <p:nvPr/>
        </p:nvSpPr>
        <p:spPr bwMode="auto">
          <a:xfrm>
            <a:off x="5721350" y="2901950"/>
            <a:ext cx="292100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55" name="Rectangle 47"/>
          <p:cNvSpPr>
            <a:spLocks noChangeArrowheads="1"/>
          </p:cNvSpPr>
          <p:nvPr/>
        </p:nvSpPr>
        <p:spPr bwMode="auto">
          <a:xfrm>
            <a:off x="6178550" y="2825750"/>
            <a:ext cx="292100" cy="5969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56" name="Line 48"/>
          <p:cNvSpPr>
            <a:spLocks noChangeShapeType="1"/>
          </p:cNvSpPr>
          <p:nvPr/>
        </p:nvSpPr>
        <p:spPr bwMode="auto">
          <a:xfrm>
            <a:off x="41910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7" name="Line 49"/>
          <p:cNvSpPr>
            <a:spLocks noChangeShapeType="1"/>
          </p:cNvSpPr>
          <p:nvPr/>
        </p:nvSpPr>
        <p:spPr bwMode="auto">
          <a:xfrm>
            <a:off x="41910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8" name="Line 50"/>
          <p:cNvSpPr>
            <a:spLocks noChangeShapeType="1"/>
          </p:cNvSpPr>
          <p:nvPr/>
        </p:nvSpPr>
        <p:spPr bwMode="auto">
          <a:xfrm>
            <a:off x="41910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9" name="Line 51"/>
          <p:cNvSpPr>
            <a:spLocks noChangeShapeType="1"/>
          </p:cNvSpPr>
          <p:nvPr/>
        </p:nvSpPr>
        <p:spPr bwMode="auto">
          <a:xfrm>
            <a:off x="41910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0" name="Line 52"/>
          <p:cNvSpPr>
            <a:spLocks noChangeShapeType="1"/>
          </p:cNvSpPr>
          <p:nvPr/>
        </p:nvSpPr>
        <p:spPr bwMode="auto">
          <a:xfrm>
            <a:off x="41910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1" name="Line 53"/>
          <p:cNvSpPr>
            <a:spLocks noChangeShapeType="1"/>
          </p:cNvSpPr>
          <p:nvPr/>
        </p:nvSpPr>
        <p:spPr bwMode="auto">
          <a:xfrm>
            <a:off x="41910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2" name="Line 54"/>
          <p:cNvSpPr>
            <a:spLocks noChangeShapeType="1"/>
          </p:cNvSpPr>
          <p:nvPr/>
        </p:nvSpPr>
        <p:spPr bwMode="auto">
          <a:xfrm>
            <a:off x="41910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3" name="Rectangle 55"/>
          <p:cNvSpPr>
            <a:spLocks noChangeArrowheads="1"/>
          </p:cNvSpPr>
          <p:nvPr/>
        </p:nvSpPr>
        <p:spPr bwMode="auto">
          <a:xfrm>
            <a:off x="1149350" y="4502150"/>
            <a:ext cx="292100" cy="1358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64" name="Rectangle 56"/>
          <p:cNvSpPr>
            <a:spLocks noChangeArrowheads="1"/>
          </p:cNvSpPr>
          <p:nvPr/>
        </p:nvSpPr>
        <p:spPr bwMode="auto">
          <a:xfrm>
            <a:off x="1606550" y="5340350"/>
            <a:ext cx="292100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65" name="Rectangle 57"/>
          <p:cNvSpPr>
            <a:spLocks noChangeArrowheads="1"/>
          </p:cNvSpPr>
          <p:nvPr/>
        </p:nvSpPr>
        <p:spPr bwMode="auto">
          <a:xfrm>
            <a:off x="2063750" y="5264150"/>
            <a:ext cx="292100" cy="596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66" name="Rectangle 58"/>
          <p:cNvSpPr>
            <a:spLocks noChangeArrowheads="1"/>
          </p:cNvSpPr>
          <p:nvPr/>
        </p:nvSpPr>
        <p:spPr bwMode="auto">
          <a:xfrm>
            <a:off x="2520950" y="5645150"/>
            <a:ext cx="292100" cy="215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67" name="Rectangle 59"/>
          <p:cNvSpPr>
            <a:spLocks noChangeArrowheads="1"/>
          </p:cNvSpPr>
          <p:nvPr/>
        </p:nvSpPr>
        <p:spPr bwMode="auto">
          <a:xfrm>
            <a:off x="2978150" y="50355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3368" name="Line 60"/>
          <p:cNvSpPr>
            <a:spLocks noChangeShapeType="1"/>
          </p:cNvSpPr>
          <p:nvPr/>
        </p:nvSpPr>
        <p:spPr bwMode="auto">
          <a:xfrm>
            <a:off x="990600" y="40386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9" name="Line 61"/>
          <p:cNvSpPr>
            <a:spLocks noChangeShapeType="1"/>
          </p:cNvSpPr>
          <p:nvPr/>
        </p:nvSpPr>
        <p:spPr bwMode="auto">
          <a:xfrm>
            <a:off x="99060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70" name="Line 62"/>
          <p:cNvSpPr>
            <a:spLocks noChangeShapeType="1"/>
          </p:cNvSpPr>
          <p:nvPr/>
        </p:nvSpPr>
        <p:spPr bwMode="auto">
          <a:xfrm>
            <a:off x="99060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71" name="Line 63"/>
          <p:cNvSpPr>
            <a:spLocks noChangeShapeType="1"/>
          </p:cNvSpPr>
          <p:nvPr/>
        </p:nvSpPr>
        <p:spPr bwMode="auto">
          <a:xfrm>
            <a:off x="99060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72" name="Line 64"/>
          <p:cNvSpPr>
            <a:spLocks noChangeShapeType="1"/>
          </p:cNvSpPr>
          <p:nvPr/>
        </p:nvSpPr>
        <p:spPr bwMode="auto">
          <a:xfrm>
            <a:off x="99060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73" name="Line 65"/>
          <p:cNvSpPr>
            <a:spLocks noChangeShapeType="1"/>
          </p:cNvSpPr>
          <p:nvPr/>
        </p:nvSpPr>
        <p:spPr bwMode="auto">
          <a:xfrm>
            <a:off x="99060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74" name="Line 66"/>
          <p:cNvSpPr>
            <a:spLocks noChangeShapeType="1"/>
          </p:cNvSpPr>
          <p:nvPr/>
        </p:nvSpPr>
        <p:spPr bwMode="auto">
          <a:xfrm>
            <a:off x="99060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75" name="Group 67"/>
          <p:cNvGrpSpPr>
            <a:grpSpLocks/>
          </p:cNvGrpSpPr>
          <p:nvPr/>
        </p:nvGrpSpPr>
        <p:grpSpPr bwMode="auto">
          <a:xfrm>
            <a:off x="3571875" y="1652588"/>
            <a:ext cx="669925" cy="1701800"/>
            <a:chOff x="2438" y="1041"/>
            <a:chExt cx="456" cy="1072"/>
          </a:xfrm>
        </p:grpSpPr>
        <p:grpSp>
          <p:nvGrpSpPr>
            <p:cNvPr id="13390" name="Group 68"/>
            <p:cNvGrpSpPr>
              <a:grpSpLocks/>
            </p:cNvGrpSpPr>
            <p:nvPr/>
          </p:nvGrpSpPr>
          <p:grpSpPr bwMode="auto">
            <a:xfrm>
              <a:off x="2438" y="1245"/>
              <a:ext cx="456" cy="868"/>
              <a:chOff x="2438" y="1245"/>
              <a:chExt cx="456" cy="868"/>
            </a:xfrm>
          </p:grpSpPr>
          <p:sp>
            <p:nvSpPr>
              <p:cNvPr id="13392" name="Rectangle 69"/>
              <p:cNvSpPr>
                <a:spLocks noChangeArrowheads="1"/>
              </p:cNvSpPr>
              <p:nvPr/>
            </p:nvSpPr>
            <p:spPr bwMode="auto">
              <a:xfrm>
                <a:off x="2438" y="1245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3393" name="Rectangle 70"/>
              <p:cNvSpPr>
                <a:spLocks noChangeArrowheads="1"/>
              </p:cNvSpPr>
              <p:nvPr/>
            </p:nvSpPr>
            <p:spPr bwMode="auto">
              <a:xfrm>
                <a:off x="2438" y="1669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3394" name="Rectangle 71"/>
              <p:cNvSpPr>
                <a:spLocks noChangeArrowheads="1"/>
              </p:cNvSpPr>
              <p:nvPr/>
            </p:nvSpPr>
            <p:spPr bwMode="auto">
              <a:xfrm>
                <a:off x="2438" y="145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3395" name="Rectangle 72"/>
              <p:cNvSpPr>
                <a:spLocks noChangeArrowheads="1"/>
              </p:cNvSpPr>
              <p:nvPr/>
            </p:nvSpPr>
            <p:spPr bwMode="auto">
              <a:xfrm>
                <a:off x="2542" y="1882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3391" name="Rectangle 73"/>
            <p:cNvSpPr>
              <a:spLocks noChangeArrowheads="1"/>
            </p:cNvSpPr>
            <p:nvPr/>
          </p:nvSpPr>
          <p:spPr bwMode="auto">
            <a:xfrm>
              <a:off x="2438" y="1041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grpSp>
        <p:nvGrpSpPr>
          <p:cNvPr id="13376" name="Group 74"/>
          <p:cNvGrpSpPr>
            <a:grpSpLocks/>
          </p:cNvGrpSpPr>
          <p:nvPr/>
        </p:nvGrpSpPr>
        <p:grpSpPr bwMode="auto">
          <a:xfrm>
            <a:off x="371475" y="4014788"/>
            <a:ext cx="669925" cy="1701800"/>
            <a:chOff x="254" y="2529"/>
            <a:chExt cx="456" cy="1072"/>
          </a:xfrm>
        </p:grpSpPr>
        <p:grpSp>
          <p:nvGrpSpPr>
            <p:cNvPr id="13384" name="Group 75"/>
            <p:cNvGrpSpPr>
              <a:grpSpLocks/>
            </p:cNvGrpSpPr>
            <p:nvPr/>
          </p:nvGrpSpPr>
          <p:grpSpPr bwMode="auto">
            <a:xfrm>
              <a:off x="254" y="2733"/>
              <a:ext cx="456" cy="868"/>
              <a:chOff x="254" y="2733"/>
              <a:chExt cx="456" cy="868"/>
            </a:xfrm>
          </p:grpSpPr>
          <p:sp>
            <p:nvSpPr>
              <p:cNvPr id="13386" name="Rectangle 76"/>
              <p:cNvSpPr>
                <a:spLocks noChangeArrowheads="1"/>
              </p:cNvSpPr>
              <p:nvPr/>
            </p:nvSpPr>
            <p:spPr bwMode="auto">
              <a:xfrm>
                <a:off x="254" y="2733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3387" name="Rectangle 77"/>
              <p:cNvSpPr>
                <a:spLocks noChangeArrowheads="1"/>
              </p:cNvSpPr>
              <p:nvPr/>
            </p:nvSpPr>
            <p:spPr bwMode="auto">
              <a:xfrm>
                <a:off x="254" y="315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3388" name="Rectangle 78"/>
              <p:cNvSpPr>
                <a:spLocks noChangeArrowheads="1"/>
              </p:cNvSpPr>
              <p:nvPr/>
            </p:nvSpPr>
            <p:spPr bwMode="auto">
              <a:xfrm>
                <a:off x="254" y="2945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3389" name="Rectangle 79"/>
              <p:cNvSpPr>
                <a:spLocks noChangeArrowheads="1"/>
              </p:cNvSpPr>
              <p:nvPr/>
            </p:nvSpPr>
            <p:spPr bwMode="auto">
              <a:xfrm>
                <a:off x="358" y="3370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3385" name="Rectangle 80"/>
            <p:cNvSpPr>
              <a:spLocks noChangeArrowheads="1"/>
            </p:cNvSpPr>
            <p:nvPr/>
          </p:nvSpPr>
          <p:spPr bwMode="auto">
            <a:xfrm>
              <a:off x="254" y="252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grpSp>
        <p:nvGrpSpPr>
          <p:cNvPr id="13377" name="Group 81"/>
          <p:cNvGrpSpPr>
            <a:grpSpLocks/>
          </p:cNvGrpSpPr>
          <p:nvPr/>
        </p:nvGrpSpPr>
        <p:grpSpPr bwMode="auto">
          <a:xfrm>
            <a:off x="3571875" y="4090988"/>
            <a:ext cx="669925" cy="1701800"/>
            <a:chOff x="2438" y="2577"/>
            <a:chExt cx="456" cy="1072"/>
          </a:xfrm>
        </p:grpSpPr>
        <p:grpSp>
          <p:nvGrpSpPr>
            <p:cNvPr id="13378" name="Group 82"/>
            <p:cNvGrpSpPr>
              <a:grpSpLocks/>
            </p:cNvGrpSpPr>
            <p:nvPr/>
          </p:nvGrpSpPr>
          <p:grpSpPr bwMode="auto">
            <a:xfrm>
              <a:off x="2438" y="2781"/>
              <a:ext cx="456" cy="868"/>
              <a:chOff x="2438" y="2781"/>
              <a:chExt cx="456" cy="868"/>
            </a:xfrm>
          </p:grpSpPr>
          <p:sp>
            <p:nvSpPr>
              <p:cNvPr id="13380" name="Rectangle 83"/>
              <p:cNvSpPr>
                <a:spLocks noChangeArrowheads="1"/>
              </p:cNvSpPr>
              <p:nvPr/>
            </p:nvSpPr>
            <p:spPr bwMode="auto">
              <a:xfrm>
                <a:off x="2438" y="2781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3381" name="Rectangle 84"/>
              <p:cNvSpPr>
                <a:spLocks noChangeArrowheads="1"/>
              </p:cNvSpPr>
              <p:nvPr/>
            </p:nvSpPr>
            <p:spPr bwMode="auto">
              <a:xfrm>
                <a:off x="2438" y="3205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10%</a:t>
                </a:r>
              </a:p>
            </p:txBody>
          </p:sp>
          <p:sp>
            <p:nvSpPr>
              <p:cNvPr id="13382" name="Rectangle 85"/>
              <p:cNvSpPr>
                <a:spLocks noChangeArrowheads="1"/>
              </p:cNvSpPr>
              <p:nvPr/>
            </p:nvSpPr>
            <p:spPr bwMode="auto">
              <a:xfrm>
                <a:off x="2438" y="2993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15%</a:t>
                </a:r>
              </a:p>
            </p:txBody>
          </p:sp>
          <p:sp>
            <p:nvSpPr>
              <p:cNvPr id="13383" name="Rectangle 86"/>
              <p:cNvSpPr>
                <a:spLocks noChangeArrowheads="1"/>
              </p:cNvSpPr>
              <p:nvPr/>
            </p:nvSpPr>
            <p:spPr bwMode="auto">
              <a:xfrm>
                <a:off x="2542" y="3418"/>
                <a:ext cx="35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ru-RU" altLang="ru-RU">
                    <a:cs typeface="Arial" panose="020B0604020202020204" pitchFamily="34" charset="0"/>
                  </a:rPr>
                  <a:t>5%</a:t>
                </a:r>
              </a:p>
            </p:txBody>
          </p:sp>
        </p:grpSp>
        <p:sp>
          <p:nvSpPr>
            <p:cNvPr id="13379" name="Rectangle 87"/>
            <p:cNvSpPr>
              <a:spLocks noChangeArrowheads="1"/>
            </p:cNvSpPr>
            <p:nvPr/>
          </p:nvSpPr>
          <p:spPr bwMode="auto">
            <a:xfrm>
              <a:off x="2438" y="2577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25%</a:t>
              </a:r>
            </a:p>
          </p:txBody>
        </p:sp>
      </p:grpSp>
      <p:sp>
        <p:nvSpPr>
          <p:cNvPr id="89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1338579959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721B60-44F4-40A4-8BB4-C16FCF70B021}" type="slidenum">
              <a:rPr lang="ru-RU" altLang="ru-RU" smtClean="0">
                <a:cs typeface="Arial" panose="020B0604020202020204" pitchFamily="34" charset="0"/>
              </a:rPr>
              <a:pPr/>
              <a:t>9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Отношение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продаж к активам</a:t>
            </a: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530350" y="25209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42" name="Rectangle 4"/>
          <p:cNvSpPr>
            <a:spLocks noChangeArrowheads="1"/>
          </p:cNvSpPr>
          <p:nvPr/>
        </p:nvSpPr>
        <p:spPr bwMode="auto">
          <a:xfrm>
            <a:off x="2444750" y="2063750"/>
            <a:ext cx="292100" cy="1358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43" name="Rectangle 5"/>
          <p:cNvSpPr>
            <a:spLocks noChangeArrowheads="1"/>
          </p:cNvSpPr>
          <p:nvPr/>
        </p:nvSpPr>
        <p:spPr bwMode="auto">
          <a:xfrm>
            <a:off x="2901950" y="2520950"/>
            <a:ext cx="292100" cy="9017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44" name="Rectangle 6"/>
          <p:cNvSpPr>
            <a:spLocks noChangeArrowheads="1"/>
          </p:cNvSpPr>
          <p:nvPr/>
        </p:nvSpPr>
        <p:spPr bwMode="auto">
          <a:xfrm>
            <a:off x="828675" y="3536950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4345" name="Rectangle 7"/>
          <p:cNvSpPr>
            <a:spLocks noChangeArrowheads="1"/>
          </p:cNvSpPr>
          <p:nvPr/>
        </p:nvSpPr>
        <p:spPr bwMode="auto">
          <a:xfrm>
            <a:off x="1514475" y="13255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4347" name="Rectangle 9"/>
          <p:cNvSpPr>
            <a:spLocks noChangeArrowheads="1"/>
          </p:cNvSpPr>
          <p:nvPr/>
        </p:nvSpPr>
        <p:spPr bwMode="auto">
          <a:xfrm>
            <a:off x="4105275" y="35036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4348" name="Rectangle 10"/>
          <p:cNvSpPr>
            <a:spLocks noChangeArrowheads="1"/>
          </p:cNvSpPr>
          <p:nvPr/>
        </p:nvSpPr>
        <p:spPr bwMode="auto">
          <a:xfrm>
            <a:off x="4867275" y="13255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4349" name="Rectangle 11"/>
          <p:cNvSpPr>
            <a:spLocks noChangeArrowheads="1"/>
          </p:cNvSpPr>
          <p:nvPr/>
        </p:nvSpPr>
        <p:spPr bwMode="auto">
          <a:xfrm>
            <a:off x="41814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4350" name="Rectangle 12"/>
          <p:cNvSpPr>
            <a:spLocks noChangeArrowheads="1"/>
          </p:cNvSpPr>
          <p:nvPr/>
        </p:nvSpPr>
        <p:spPr bwMode="auto">
          <a:xfrm>
            <a:off x="9810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4351" name="Rectangle 13"/>
          <p:cNvSpPr>
            <a:spLocks noChangeArrowheads="1"/>
          </p:cNvSpPr>
          <p:nvPr/>
        </p:nvSpPr>
        <p:spPr bwMode="auto">
          <a:xfrm>
            <a:off x="1666875" y="38401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4352" name="Rectangle 14"/>
          <p:cNvSpPr>
            <a:spLocks noChangeArrowheads="1"/>
          </p:cNvSpPr>
          <p:nvPr/>
        </p:nvSpPr>
        <p:spPr bwMode="auto">
          <a:xfrm>
            <a:off x="4943475" y="38401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4353" name="Line 15"/>
          <p:cNvSpPr>
            <a:spLocks noChangeShapeType="1"/>
          </p:cNvSpPr>
          <p:nvPr/>
        </p:nvSpPr>
        <p:spPr bwMode="auto">
          <a:xfrm>
            <a:off x="9144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4" name="Line 16"/>
          <p:cNvSpPr>
            <a:spLocks noChangeShapeType="1"/>
          </p:cNvSpPr>
          <p:nvPr/>
        </p:nvSpPr>
        <p:spPr bwMode="auto">
          <a:xfrm>
            <a:off x="9144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5" name="Line 17"/>
          <p:cNvSpPr>
            <a:spLocks noChangeShapeType="1"/>
          </p:cNvSpPr>
          <p:nvPr/>
        </p:nvSpPr>
        <p:spPr bwMode="auto">
          <a:xfrm>
            <a:off x="9144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6" name="Line 18"/>
          <p:cNvSpPr>
            <a:spLocks noChangeShapeType="1"/>
          </p:cNvSpPr>
          <p:nvPr/>
        </p:nvSpPr>
        <p:spPr bwMode="auto">
          <a:xfrm>
            <a:off x="9144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7" name="Line 19"/>
          <p:cNvSpPr>
            <a:spLocks noChangeShapeType="1"/>
          </p:cNvSpPr>
          <p:nvPr/>
        </p:nvSpPr>
        <p:spPr bwMode="auto">
          <a:xfrm>
            <a:off x="9144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8" name="Line 20"/>
          <p:cNvSpPr>
            <a:spLocks noChangeShapeType="1"/>
          </p:cNvSpPr>
          <p:nvPr/>
        </p:nvSpPr>
        <p:spPr bwMode="auto">
          <a:xfrm>
            <a:off x="9144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9" name="Line 21"/>
          <p:cNvSpPr>
            <a:spLocks noChangeShapeType="1"/>
          </p:cNvSpPr>
          <p:nvPr/>
        </p:nvSpPr>
        <p:spPr bwMode="auto">
          <a:xfrm>
            <a:off x="9144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4360" name="Group 22"/>
          <p:cNvGrpSpPr>
            <a:grpSpLocks/>
          </p:cNvGrpSpPr>
          <p:nvPr/>
        </p:nvGrpSpPr>
        <p:grpSpPr bwMode="auto">
          <a:xfrm>
            <a:off x="295275" y="1576388"/>
            <a:ext cx="503238" cy="1701800"/>
            <a:chOff x="202" y="993"/>
            <a:chExt cx="343" cy="1072"/>
          </a:xfrm>
        </p:grpSpPr>
        <p:sp>
          <p:nvSpPr>
            <p:cNvPr id="14417" name="Rectangle 23"/>
            <p:cNvSpPr>
              <a:spLocks noChangeArrowheads="1"/>
            </p:cNvSpPr>
            <p:nvPr/>
          </p:nvSpPr>
          <p:spPr bwMode="auto">
            <a:xfrm>
              <a:off x="202" y="119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4418" name="Rectangle 24"/>
            <p:cNvSpPr>
              <a:spLocks noChangeArrowheads="1"/>
            </p:cNvSpPr>
            <p:nvPr/>
          </p:nvSpPr>
          <p:spPr bwMode="auto">
            <a:xfrm>
              <a:off x="202" y="162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4419" name="Rectangle 25"/>
            <p:cNvSpPr>
              <a:spLocks noChangeArrowheads="1"/>
            </p:cNvSpPr>
            <p:nvPr/>
          </p:nvSpPr>
          <p:spPr bwMode="auto">
            <a:xfrm>
              <a:off x="202" y="140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4420" name="Rectangle 26"/>
            <p:cNvSpPr>
              <a:spLocks noChangeArrowheads="1"/>
            </p:cNvSpPr>
            <p:nvPr/>
          </p:nvSpPr>
          <p:spPr bwMode="auto">
            <a:xfrm>
              <a:off x="202" y="1834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4421" name="Rectangle 27"/>
            <p:cNvSpPr>
              <a:spLocks noChangeArrowheads="1"/>
            </p:cNvSpPr>
            <p:nvPr/>
          </p:nvSpPr>
          <p:spPr bwMode="auto">
            <a:xfrm>
              <a:off x="202" y="99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sp>
        <p:nvSpPr>
          <p:cNvPr id="14361" name="Rectangle 28"/>
          <p:cNvSpPr>
            <a:spLocks noChangeArrowheads="1"/>
          </p:cNvSpPr>
          <p:nvPr/>
        </p:nvSpPr>
        <p:spPr bwMode="auto">
          <a:xfrm>
            <a:off x="4425950" y="5492750"/>
            <a:ext cx="280988" cy="444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62" name="Rectangle 29"/>
          <p:cNvSpPr>
            <a:spLocks noChangeArrowheads="1"/>
          </p:cNvSpPr>
          <p:nvPr/>
        </p:nvSpPr>
        <p:spPr bwMode="auto">
          <a:xfrm>
            <a:off x="4883150" y="5111750"/>
            <a:ext cx="315913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63" name="Rectangle 30"/>
          <p:cNvSpPr>
            <a:spLocks noChangeArrowheads="1"/>
          </p:cNvSpPr>
          <p:nvPr/>
        </p:nvSpPr>
        <p:spPr bwMode="auto">
          <a:xfrm>
            <a:off x="5340350" y="5416550"/>
            <a:ext cx="280988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64" name="Rectangle 31"/>
          <p:cNvSpPr>
            <a:spLocks noChangeArrowheads="1"/>
          </p:cNvSpPr>
          <p:nvPr/>
        </p:nvSpPr>
        <p:spPr bwMode="auto">
          <a:xfrm>
            <a:off x="5797550" y="5111750"/>
            <a:ext cx="315913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65" name="Rectangle 32"/>
          <p:cNvSpPr>
            <a:spLocks noChangeArrowheads="1"/>
          </p:cNvSpPr>
          <p:nvPr/>
        </p:nvSpPr>
        <p:spPr bwMode="auto">
          <a:xfrm>
            <a:off x="6254750" y="5264150"/>
            <a:ext cx="280988" cy="673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66" name="Line 33"/>
          <p:cNvSpPr>
            <a:spLocks noChangeShapeType="1"/>
          </p:cNvSpPr>
          <p:nvPr/>
        </p:nvSpPr>
        <p:spPr bwMode="auto">
          <a:xfrm>
            <a:off x="4191000" y="4114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67" name="Line 34"/>
          <p:cNvSpPr>
            <a:spLocks noChangeShapeType="1"/>
          </p:cNvSpPr>
          <p:nvPr/>
        </p:nvSpPr>
        <p:spPr bwMode="auto">
          <a:xfrm>
            <a:off x="4191000" y="59229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68" name="Line 35"/>
          <p:cNvSpPr>
            <a:spLocks noChangeShapeType="1"/>
          </p:cNvSpPr>
          <p:nvPr/>
        </p:nvSpPr>
        <p:spPr bwMode="auto">
          <a:xfrm>
            <a:off x="4191000" y="55864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69" name="Line 36"/>
          <p:cNvSpPr>
            <a:spLocks noChangeShapeType="1"/>
          </p:cNvSpPr>
          <p:nvPr/>
        </p:nvSpPr>
        <p:spPr bwMode="auto">
          <a:xfrm>
            <a:off x="4191000" y="52498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0" name="Line 37"/>
          <p:cNvSpPr>
            <a:spLocks noChangeShapeType="1"/>
          </p:cNvSpPr>
          <p:nvPr/>
        </p:nvSpPr>
        <p:spPr bwMode="auto">
          <a:xfrm>
            <a:off x="4191000" y="4913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1" name="Line 38"/>
          <p:cNvSpPr>
            <a:spLocks noChangeShapeType="1"/>
          </p:cNvSpPr>
          <p:nvPr/>
        </p:nvSpPr>
        <p:spPr bwMode="auto">
          <a:xfrm>
            <a:off x="4191000" y="4575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2" name="Line 39"/>
          <p:cNvSpPr>
            <a:spLocks noChangeShapeType="1"/>
          </p:cNvSpPr>
          <p:nvPr/>
        </p:nvSpPr>
        <p:spPr bwMode="auto">
          <a:xfrm>
            <a:off x="4191000" y="4270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3" name="Rectangle 40"/>
          <p:cNvSpPr>
            <a:spLocks noChangeArrowheads="1"/>
          </p:cNvSpPr>
          <p:nvPr/>
        </p:nvSpPr>
        <p:spPr bwMode="auto">
          <a:xfrm>
            <a:off x="4278313" y="2673350"/>
            <a:ext cx="287337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74" name="Rectangle 41"/>
          <p:cNvSpPr>
            <a:spLocks noChangeArrowheads="1"/>
          </p:cNvSpPr>
          <p:nvPr/>
        </p:nvSpPr>
        <p:spPr bwMode="auto">
          <a:xfrm>
            <a:off x="4735513" y="2292350"/>
            <a:ext cx="322262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75" name="Rectangle 42"/>
          <p:cNvSpPr>
            <a:spLocks noChangeArrowheads="1"/>
          </p:cNvSpPr>
          <p:nvPr/>
        </p:nvSpPr>
        <p:spPr bwMode="auto">
          <a:xfrm>
            <a:off x="52641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76" name="Rectangle 43"/>
          <p:cNvSpPr>
            <a:spLocks noChangeArrowheads="1"/>
          </p:cNvSpPr>
          <p:nvPr/>
        </p:nvSpPr>
        <p:spPr bwMode="auto">
          <a:xfrm>
            <a:off x="5721350" y="2368550"/>
            <a:ext cx="322263" cy="1054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77" name="Rectangle 44"/>
          <p:cNvSpPr>
            <a:spLocks noChangeArrowheads="1"/>
          </p:cNvSpPr>
          <p:nvPr/>
        </p:nvSpPr>
        <p:spPr bwMode="auto">
          <a:xfrm>
            <a:off x="6265863" y="2368550"/>
            <a:ext cx="269875" cy="1054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78" name="Line 45"/>
          <p:cNvSpPr>
            <a:spLocks noChangeShapeType="1"/>
          </p:cNvSpPr>
          <p:nvPr/>
        </p:nvSpPr>
        <p:spPr bwMode="auto">
          <a:xfrm>
            <a:off x="41910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9" name="Line 46"/>
          <p:cNvSpPr>
            <a:spLocks noChangeShapeType="1"/>
          </p:cNvSpPr>
          <p:nvPr/>
        </p:nvSpPr>
        <p:spPr bwMode="auto">
          <a:xfrm>
            <a:off x="41910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80" name="Line 47"/>
          <p:cNvSpPr>
            <a:spLocks noChangeShapeType="1"/>
          </p:cNvSpPr>
          <p:nvPr/>
        </p:nvSpPr>
        <p:spPr bwMode="auto">
          <a:xfrm>
            <a:off x="41910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81" name="Line 48"/>
          <p:cNvSpPr>
            <a:spLocks noChangeShapeType="1"/>
          </p:cNvSpPr>
          <p:nvPr/>
        </p:nvSpPr>
        <p:spPr bwMode="auto">
          <a:xfrm>
            <a:off x="41910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82" name="Line 49"/>
          <p:cNvSpPr>
            <a:spLocks noChangeShapeType="1"/>
          </p:cNvSpPr>
          <p:nvPr/>
        </p:nvSpPr>
        <p:spPr bwMode="auto">
          <a:xfrm>
            <a:off x="41910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83" name="Line 50"/>
          <p:cNvSpPr>
            <a:spLocks noChangeShapeType="1"/>
          </p:cNvSpPr>
          <p:nvPr/>
        </p:nvSpPr>
        <p:spPr bwMode="auto">
          <a:xfrm>
            <a:off x="41910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84" name="Line 51"/>
          <p:cNvSpPr>
            <a:spLocks noChangeShapeType="1"/>
          </p:cNvSpPr>
          <p:nvPr/>
        </p:nvSpPr>
        <p:spPr bwMode="auto">
          <a:xfrm>
            <a:off x="41910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85" name="Rectangle 52"/>
          <p:cNvSpPr>
            <a:spLocks noChangeArrowheads="1"/>
          </p:cNvSpPr>
          <p:nvPr/>
        </p:nvSpPr>
        <p:spPr bwMode="auto">
          <a:xfrm>
            <a:off x="1149350" y="5340350"/>
            <a:ext cx="250825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86" name="Rectangle 53"/>
          <p:cNvSpPr>
            <a:spLocks noChangeArrowheads="1"/>
          </p:cNvSpPr>
          <p:nvPr/>
        </p:nvSpPr>
        <p:spPr bwMode="auto">
          <a:xfrm>
            <a:off x="1606550" y="5111750"/>
            <a:ext cx="287338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87" name="Rectangle 54"/>
          <p:cNvSpPr>
            <a:spLocks noChangeArrowheads="1"/>
          </p:cNvSpPr>
          <p:nvPr/>
        </p:nvSpPr>
        <p:spPr bwMode="auto">
          <a:xfrm>
            <a:off x="2063750" y="5340350"/>
            <a:ext cx="322263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88" name="Rectangle 55"/>
          <p:cNvSpPr>
            <a:spLocks noChangeArrowheads="1"/>
          </p:cNvSpPr>
          <p:nvPr/>
        </p:nvSpPr>
        <p:spPr bwMode="auto">
          <a:xfrm>
            <a:off x="2520950" y="5035550"/>
            <a:ext cx="287338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89" name="Rectangle 56"/>
          <p:cNvSpPr>
            <a:spLocks noChangeArrowheads="1"/>
          </p:cNvSpPr>
          <p:nvPr/>
        </p:nvSpPr>
        <p:spPr bwMode="auto">
          <a:xfrm>
            <a:off x="2978150" y="5187950"/>
            <a:ext cx="250825" cy="673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390" name="Line 57"/>
          <p:cNvSpPr>
            <a:spLocks noChangeShapeType="1"/>
          </p:cNvSpPr>
          <p:nvPr/>
        </p:nvSpPr>
        <p:spPr bwMode="auto">
          <a:xfrm>
            <a:off x="990600" y="40386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1" name="Line 58"/>
          <p:cNvSpPr>
            <a:spLocks noChangeShapeType="1"/>
          </p:cNvSpPr>
          <p:nvPr/>
        </p:nvSpPr>
        <p:spPr bwMode="auto">
          <a:xfrm>
            <a:off x="99060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2" name="Line 59"/>
          <p:cNvSpPr>
            <a:spLocks noChangeShapeType="1"/>
          </p:cNvSpPr>
          <p:nvPr/>
        </p:nvSpPr>
        <p:spPr bwMode="auto">
          <a:xfrm>
            <a:off x="99060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3" name="Line 60"/>
          <p:cNvSpPr>
            <a:spLocks noChangeShapeType="1"/>
          </p:cNvSpPr>
          <p:nvPr/>
        </p:nvSpPr>
        <p:spPr bwMode="auto">
          <a:xfrm>
            <a:off x="99060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4" name="Line 61"/>
          <p:cNvSpPr>
            <a:spLocks noChangeShapeType="1"/>
          </p:cNvSpPr>
          <p:nvPr/>
        </p:nvSpPr>
        <p:spPr bwMode="auto">
          <a:xfrm>
            <a:off x="99060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5" name="Line 62"/>
          <p:cNvSpPr>
            <a:spLocks noChangeShapeType="1"/>
          </p:cNvSpPr>
          <p:nvPr/>
        </p:nvSpPr>
        <p:spPr bwMode="auto">
          <a:xfrm>
            <a:off x="99060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6" name="Line 63"/>
          <p:cNvSpPr>
            <a:spLocks noChangeShapeType="1"/>
          </p:cNvSpPr>
          <p:nvPr/>
        </p:nvSpPr>
        <p:spPr bwMode="auto">
          <a:xfrm>
            <a:off x="99060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4397" name="Group 64"/>
          <p:cNvGrpSpPr>
            <a:grpSpLocks/>
          </p:cNvGrpSpPr>
          <p:nvPr/>
        </p:nvGrpSpPr>
        <p:grpSpPr bwMode="auto">
          <a:xfrm>
            <a:off x="3724275" y="1652588"/>
            <a:ext cx="503238" cy="1701800"/>
            <a:chOff x="2542" y="1041"/>
            <a:chExt cx="343" cy="1072"/>
          </a:xfrm>
        </p:grpSpPr>
        <p:sp>
          <p:nvSpPr>
            <p:cNvPr id="14412" name="Rectangle 65"/>
            <p:cNvSpPr>
              <a:spLocks noChangeArrowheads="1"/>
            </p:cNvSpPr>
            <p:nvPr/>
          </p:nvSpPr>
          <p:spPr bwMode="auto">
            <a:xfrm>
              <a:off x="2542" y="124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4413" name="Rectangle 66"/>
            <p:cNvSpPr>
              <a:spLocks noChangeArrowheads="1"/>
            </p:cNvSpPr>
            <p:nvPr/>
          </p:nvSpPr>
          <p:spPr bwMode="auto">
            <a:xfrm>
              <a:off x="2542" y="166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4414" name="Rectangle 67"/>
            <p:cNvSpPr>
              <a:spLocks noChangeArrowheads="1"/>
            </p:cNvSpPr>
            <p:nvPr/>
          </p:nvSpPr>
          <p:spPr bwMode="auto">
            <a:xfrm>
              <a:off x="2542" y="145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4415" name="Rectangle 68"/>
            <p:cNvSpPr>
              <a:spLocks noChangeArrowheads="1"/>
            </p:cNvSpPr>
            <p:nvPr/>
          </p:nvSpPr>
          <p:spPr bwMode="auto">
            <a:xfrm>
              <a:off x="2542" y="1882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4416" name="Rectangle 69"/>
            <p:cNvSpPr>
              <a:spLocks noChangeArrowheads="1"/>
            </p:cNvSpPr>
            <p:nvPr/>
          </p:nvSpPr>
          <p:spPr bwMode="auto">
            <a:xfrm>
              <a:off x="2542" y="104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grpSp>
        <p:nvGrpSpPr>
          <p:cNvPr id="14398" name="Group 70"/>
          <p:cNvGrpSpPr>
            <a:grpSpLocks/>
          </p:cNvGrpSpPr>
          <p:nvPr/>
        </p:nvGrpSpPr>
        <p:grpSpPr bwMode="auto">
          <a:xfrm>
            <a:off x="371475" y="4014788"/>
            <a:ext cx="503238" cy="1701800"/>
            <a:chOff x="254" y="2529"/>
            <a:chExt cx="343" cy="1072"/>
          </a:xfrm>
        </p:grpSpPr>
        <p:sp>
          <p:nvSpPr>
            <p:cNvPr id="14407" name="Rectangle 71"/>
            <p:cNvSpPr>
              <a:spLocks noChangeArrowheads="1"/>
            </p:cNvSpPr>
            <p:nvPr/>
          </p:nvSpPr>
          <p:spPr bwMode="auto">
            <a:xfrm>
              <a:off x="254" y="273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4408" name="Rectangle 72"/>
            <p:cNvSpPr>
              <a:spLocks noChangeArrowheads="1"/>
            </p:cNvSpPr>
            <p:nvPr/>
          </p:nvSpPr>
          <p:spPr bwMode="auto">
            <a:xfrm>
              <a:off x="254" y="315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4409" name="Rectangle 73"/>
            <p:cNvSpPr>
              <a:spLocks noChangeArrowheads="1"/>
            </p:cNvSpPr>
            <p:nvPr/>
          </p:nvSpPr>
          <p:spPr bwMode="auto">
            <a:xfrm>
              <a:off x="254" y="294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4410" name="Rectangle 74"/>
            <p:cNvSpPr>
              <a:spLocks noChangeArrowheads="1"/>
            </p:cNvSpPr>
            <p:nvPr/>
          </p:nvSpPr>
          <p:spPr bwMode="auto">
            <a:xfrm>
              <a:off x="254" y="3370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4411" name="Rectangle 75"/>
            <p:cNvSpPr>
              <a:spLocks noChangeArrowheads="1"/>
            </p:cNvSpPr>
            <p:nvPr/>
          </p:nvSpPr>
          <p:spPr bwMode="auto">
            <a:xfrm>
              <a:off x="254" y="252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grpSp>
        <p:nvGrpSpPr>
          <p:cNvPr id="14399" name="Group 76"/>
          <p:cNvGrpSpPr>
            <a:grpSpLocks/>
          </p:cNvGrpSpPr>
          <p:nvPr/>
        </p:nvGrpSpPr>
        <p:grpSpPr bwMode="auto">
          <a:xfrm>
            <a:off x="3648075" y="4090988"/>
            <a:ext cx="503238" cy="1701800"/>
            <a:chOff x="2490" y="2577"/>
            <a:chExt cx="343" cy="1072"/>
          </a:xfrm>
        </p:grpSpPr>
        <p:sp>
          <p:nvSpPr>
            <p:cNvPr id="14402" name="Rectangle 77"/>
            <p:cNvSpPr>
              <a:spLocks noChangeArrowheads="1"/>
            </p:cNvSpPr>
            <p:nvPr/>
          </p:nvSpPr>
          <p:spPr bwMode="auto">
            <a:xfrm>
              <a:off x="2490" y="278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4403" name="Rectangle 78"/>
            <p:cNvSpPr>
              <a:spLocks noChangeArrowheads="1"/>
            </p:cNvSpPr>
            <p:nvPr/>
          </p:nvSpPr>
          <p:spPr bwMode="auto">
            <a:xfrm>
              <a:off x="2490" y="320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4404" name="Rectangle 79"/>
            <p:cNvSpPr>
              <a:spLocks noChangeArrowheads="1"/>
            </p:cNvSpPr>
            <p:nvPr/>
          </p:nvSpPr>
          <p:spPr bwMode="auto">
            <a:xfrm>
              <a:off x="2490" y="299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4405" name="Rectangle 80"/>
            <p:cNvSpPr>
              <a:spLocks noChangeArrowheads="1"/>
            </p:cNvSpPr>
            <p:nvPr/>
          </p:nvSpPr>
          <p:spPr bwMode="auto">
            <a:xfrm>
              <a:off x="2490" y="3418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4406" name="Rectangle 81"/>
            <p:cNvSpPr>
              <a:spLocks noChangeArrowheads="1"/>
            </p:cNvSpPr>
            <p:nvPr/>
          </p:nvSpPr>
          <p:spPr bwMode="auto">
            <a:xfrm>
              <a:off x="2490" y="257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sp>
        <p:nvSpPr>
          <p:cNvPr id="14400" name="Rectangle 82"/>
          <p:cNvSpPr>
            <a:spLocks noChangeArrowheads="1"/>
          </p:cNvSpPr>
          <p:nvPr/>
        </p:nvSpPr>
        <p:spPr bwMode="auto">
          <a:xfrm>
            <a:off x="1108075" y="24447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401" name="Rectangle 83"/>
          <p:cNvSpPr>
            <a:spLocks noChangeArrowheads="1"/>
          </p:cNvSpPr>
          <p:nvPr/>
        </p:nvSpPr>
        <p:spPr bwMode="auto">
          <a:xfrm>
            <a:off x="1952625" y="2749550"/>
            <a:ext cx="292100" cy="67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3768696209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B4CA13-044A-4F72-A1BD-22CEDB36366C}" type="slidenum">
              <a:rPr lang="ru-RU" altLang="ru-RU" smtClean="0">
                <a:cs typeface="Arial" panose="020B0604020202020204" pitchFamily="34" charset="0"/>
              </a:rPr>
              <a:pPr/>
              <a:t>10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Период оборачиваемости запасов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1444625" y="12493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5367" name="Rectangle 5"/>
          <p:cNvSpPr>
            <a:spLocks noChangeArrowheads="1"/>
          </p:cNvSpPr>
          <p:nvPr/>
        </p:nvSpPr>
        <p:spPr bwMode="auto">
          <a:xfrm>
            <a:off x="4797425" y="12493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1597025" y="37639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4873625" y="37639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5370" name="Rectangle 8"/>
          <p:cNvSpPr>
            <a:spLocks noChangeArrowheads="1"/>
          </p:cNvSpPr>
          <p:nvPr/>
        </p:nvSpPr>
        <p:spPr bwMode="auto">
          <a:xfrm>
            <a:off x="1001713" y="2292350"/>
            <a:ext cx="328612" cy="9842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71" name="Rectangle 9"/>
          <p:cNvSpPr>
            <a:spLocks noChangeArrowheads="1"/>
          </p:cNvSpPr>
          <p:nvPr/>
        </p:nvSpPr>
        <p:spPr bwMode="auto">
          <a:xfrm>
            <a:off x="1458913" y="2673350"/>
            <a:ext cx="293687" cy="6032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72" name="Rectangle 10"/>
          <p:cNvSpPr>
            <a:spLocks noChangeArrowheads="1"/>
          </p:cNvSpPr>
          <p:nvPr/>
        </p:nvSpPr>
        <p:spPr bwMode="auto">
          <a:xfrm>
            <a:off x="1905000" y="2444750"/>
            <a:ext cx="304800" cy="8318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73" name="Rectangle 11"/>
          <p:cNvSpPr>
            <a:spLocks noChangeArrowheads="1"/>
          </p:cNvSpPr>
          <p:nvPr/>
        </p:nvSpPr>
        <p:spPr bwMode="auto">
          <a:xfrm>
            <a:off x="2373313" y="1987550"/>
            <a:ext cx="293687" cy="12890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74" name="Rectangle 12"/>
          <p:cNvSpPr>
            <a:spLocks noChangeArrowheads="1"/>
          </p:cNvSpPr>
          <p:nvPr/>
        </p:nvSpPr>
        <p:spPr bwMode="auto">
          <a:xfrm>
            <a:off x="2830513" y="2444750"/>
            <a:ext cx="328612" cy="83185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75" name="Rectangle 13"/>
          <p:cNvSpPr>
            <a:spLocks noChangeArrowheads="1"/>
          </p:cNvSpPr>
          <p:nvPr/>
        </p:nvSpPr>
        <p:spPr bwMode="auto">
          <a:xfrm>
            <a:off x="758825" y="3414713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5376" name="Line 14"/>
          <p:cNvSpPr>
            <a:spLocks noChangeShapeType="1"/>
          </p:cNvSpPr>
          <p:nvPr/>
        </p:nvSpPr>
        <p:spPr bwMode="auto">
          <a:xfrm>
            <a:off x="844550" y="1524000"/>
            <a:ext cx="0" cy="1735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7" name="Line 15"/>
          <p:cNvSpPr>
            <a:spLocks noChangeShapeType="1"/>
          </p:cNvSpPr>
          <p:nvPr/>
        </p:nvSpPr>
        <p:spPr bwMode="auto">
          <a:xfrm>
            <a:off x="844550" y="3259138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8" name="Line 16"/>
          <p:cNvSpPr>
            <a:spLocks noChangeShapeType="1"/>
          </p:cNvSpPr>
          <p:nvPr/>
        </p:nvSpPr>
        <p:spPr bwMode="auto">
          <a:xfrm>
            <a:off x="844550" y="28702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9" name="Line 17"/>
          <p:cNvSpPr>
            <a:spLocks noChangeShapeType="1"/>
          </p:cNvSpPr>
          <p:nvPr/>
        </p:nvSpPr>
        <p:spPr bwMode="auto">
          <a:xfrm>
            <a:off x="844550" y="2481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80" name="Line 18"/>
          <p:cNvSpPr>
            <a:spLocks noChangeShapeType="1"/>
          </p:cNvSpPr>
          <p:nvPr/>
        </p:nvSpPr>
        <p:spPr bwMode="auto">
          <a:xfrm>
            <a:off x="844550" y="20939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81" name="Line 19"/>
          <p:cNvSpPr>
            <a:spLocks noChangeShapeType="1"/>
          </p:cNvSpPr>
          <p:nvPr/>
        </p:nvSpPr>
        <p:spPr bwMode="auto">
          <a:xfrm>
            <a:off x="844550" y="17018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5382" name="Group 20"/>
          <p:cNvGrpSpPr>
            <a:grpSpLocks/>
          </p:cNvGrpSpPr>
          <p:nvPr/>
        </p:nvGrpSpPr>
        <p:grpSpPr bwMode="auto">
          <a:xfrm>
            <a:off x="439738" y="1827213"/>
            <a:ext cx="439737" cy="1468437"/>
            <a:chOff x="300" y="1151"/>
            <a:chExt cx="300" cy="925"/>
          </a:xfrm>
        </p:grpSpPr>
        <p:sp>
          <p:nvSpPr>
            <p:cNvPr id="15434" name="Rectangle 21"/>
            <p:cNvSpPr>
              <a:spLocks noChangeArrowheads="1"/>
            </p:cNvSpPr>
            <p:nvPr/>
          </p:nvSpPr>
          <p:spPr bwMode="auto">
            <a:xfrm>
              <a:off x="300" y="1151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5435" name="Rectangle 22"/>
            <p:cNvSpPr>
              <a:spLocks noChangeArrowheads="1"/>
            </p:cNvSpPr>
            <p:nvPr/>
          </p:nvSpPr>
          <p:spPr bwMode="auto">
            <a:xfrm>
              <a:off x="300" y="1613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5436" name="Rectangle 23"/>
            <p:cNvSpPr>
              <a:spLocks noChangeArrowheads="1"/>
            </p:cNvSpPr>
            <p:nvPr/>
          </p:nvSpPr>
          <p:spPr bwMode="auto">
            <a:xfrm>
              <a:off x="300" y="1381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5437" name="Rectangle 24"/>
            <p:cNvSpPr>
              <a:spLocks noChangeArrowheads="1"/>
            </p:cNvSpPr>
            <p:nvPr/>
          </p:nvSpPr>
          <p:spPr bwMode="auto">
            <a:xfrm>
              <a:off x="300" y="1845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15383" name="Rectangle 25"/>
          <p:cNvSpPr>
            <a:spLocks noChangeArrowheads="1"/>
          </p:cNvSpPr>
          <p:nvPr/>
        </p:nvSpPr>
        <p:spPr bwMode="auto">
          <a:xfrm>
            <a:off x="1073150" y="4578350"/>
            <a:ext cx="327025" cy="11366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84" name="Rectangle 26"/>
          <p:cNvSpPr>
            <a:spLocks noChangeArrowheads="1"/>
          </p:cNvSpPr>
          <p:nvPr/>
        </p:nvSpPr>
        <p:spPr bwMode="auto">
          <a:xfrm>
            <a:off x="1530350" y="5111750"/>
            <a:ext cx="292100" cy="6032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85" name="Rectangle 27"/>
          <p:cNvSpPr>
            <a:spLocks noChangeArrowheads="1"/>
          </p:cNvSpPr>
          <p:nvPr/>
        </p:nvSpPr>
        <p:spPr bwMode="auto">
          <a:xfrm>
            <a:off x="1987550" y="4121150"/>
            <a:ext cx="327025" cy="15938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86" name="Rectangle 28"/>
          <p:cNvSpPr>
            <a:spLocks noChangeArrowheads="1"/>
          </p:cNvSpPr>
          <p:nvPr/>
        </p:nvSpPr>
        <p:spPr bwMode="auto">
          <a:xfrm>
            <a:off x="2444750" y="4883150"/>
            <a:ext cx="292100" cy="8318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87" name="Rectangle 29"/>
          <p:cNvSpPr>
            <a:spLocks noChangeArrowheads="1"/>
          </p:cNvSpPr>
          <p:nvPr/>
        </p:nvSpPr>
        <p:spPr bwMode="auto">
          <a:xfrm>
            <a:off x="2901950" y="4578350"/>
            <a:ext cx="327025" cy="113665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88" name="Rectangle 30"/>
          <p:cNvSpPr>
            <a:spLocks noChangeArrowheads="1"/>
          </p:cNvSpPr>
          <p:nvPr/>
        </p:nvSpPr>
        <p:spPr bwMode="auto">
          <a:xfrm>
            <a:off x="828675" y="58531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5389" name="Line 31"/>
          <p:cNvSpPr>
            <a:spLocks noChangeShapeType="1"/>
          </p:cNvSpPr>
          <p:nvPr/>
        </p:nvSpPr>
        <p:spPr bwMode="auto">
          <a:xfrm>
            <a:off x="914400" y="3962400"/>
            <a:ext cx="0" cy="1735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90" name="Line 32"/>
          <p:cNvSpPr>
            <a:spLocks noChangeShapeType="1"/>
          </p:cNvSpPr>
          <p:nvPr/>
        </p:nvSpPr>
        <p:spPr bwMode="auto">
          <a:xfrm>
            <a:off x="914400" y="5697538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91" name="Line 33"/>
          <p:cNvSpPr>
            <a:spLocks noChangeShapeType="1"/>
          </p:cNvSpPr>
          <p:nvPr/>
        </p:nvSpPr>
        <p:spPr bwMode="auto">
          <a:xfrm>
            <a:off x="914400" y="53086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92" name="Line 34"/>
          <p:cNvSpPr>
            <a:spLocks noChangeShapeType="1"/>
          </p:cNvSpPr>
          <p:nvPr/>
        </p:nvSpPr>
        <p:spPr bwMode="auto">
          <a:xfrm>
            <a:off x="914400" y="4919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93" name="Line 35"/>
          <p:cNvSpPr>
            <a:spLocks noChangeShapeType="1"/>
          </p:cNvSpPr>
          <p:nvPr/>
        </p:nvSpPr>
        <p:spPr bwMode="auto">
          <a:xfrm>
            <a:off x="914400" y="4532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94" name="Line 36"/>
          <p:cNvSpPr>
            <a:spLocks noChangeShapeType="1"/>
          </p:cNvSpPr>
          <p:nvPr/>
        </p:nvSpPr>
        <p:spPr bwMode="auto">
          <a:xfrm>
            <a:off x="914400" y="41402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5395" name="Group 37"/>
          <p:cNvGrpSpPr>
            <a:grpSpLocks/>
          </p:cNvGrpSpPr>
          <p:nvPr/>
        </p:nvGrpSpPr>
        <p:grpSpPr bwMode="auto">
          <a:xfrm>
            <a:off x="436563" y="3963988"/>
            <a:ext cx="439737" cy="1533525"/>
            <a:chOff x="298" y="2497"/>
            <a:chExt cx="300" cy="966"/>
          </a:xfrm>
        </p:grpSpPr>
        <p:sp>
          <p:nvSpPr>
            <p:cNvPr id="15430" name="Rectangle 38"/>
            <p:cNvSpPr>
              <a:spLocks noChangeArrowheads="1"/>
            </p:cNvSpPr>
            <p:nvPr/>
          </p:nvSpPr>
          <p:spPr bwMode="auto">
            <a:xfrm>
              <a:off x="298" y="2497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5431" name="Rectangle 39"/>
            <p:cNvSpPr>
              <a:spLocks noChangeArrowheads="1"/>
            </p:cNvSpPr>
            <p:nvPr/>
          </p:nvSpPr>
          <p:spPr bwMode="auto">
            <a:xfrm>
              <a:off x="298" y="2986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5432" name="Rectangle 40"/>
            <p:cNvSpPr>
              <a:spLocks noChangeArrowheads="1"/>
            </p:cNvSpPr>
            <p:nvPr/>
          </p:nvSpPr>
          <p:spPr bwMode="auto">
            <a:xfrm>
              <a:off x="298" y="2741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5433" name="Rectangle 41"/>
            <p:cNvSpPr>
              <a:spLocks noChangeArrowheads="1"/>
            </p:cNvSpPr>
            <p:nvPr/>
          </p:nvSpPr>
          <p:spPr bwMode="auto">
            <a:xfrm>
              <a:off x="298" y="3232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15396" name="Rectangle 42"/>
          <p:cNvSpPr>
            <a:spLocks noChangeArrowheads="1"/>
          </p:cNvSpPr>
          <p:nvPr/>
        </p:nvSpPr>
        <p:spPr bwMode="auto">
          <a:xfrm>
            <a:off x="4448175" y="4349750"/>
            <a:ext cx="328613" cy="13652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97" name="Rectangle 43"/>
          <p:cNvSpPr>
            <a:spLocks noChangeArrowheads="1"/>
          </p:cNvSpPr>
          <p:nvPr/>
        </p:nvSpPr>
        <p:spPr bwMode="auto">
          <a:xfrm>
            <a:off x="4905375" y="5187950"/>
            <a:ext cx="293688" cy="5270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98" name="Rectangle 44"/>
          <p:cNvSpPr>
            <a:spLocks noChangeArrowheads="1"/>
          </p:cNvSpPr>
          <p:nvPr/>
        </p:nvSpPr>
        <p:spPr bwMode="auto">
          <a:xfrm>
            <a:off x="5362575" y="4197350"/>
            <a:ext cx="328613" cy="15176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399" name="Rectangle 45"/>
          <p:cNvSpPr>
            <a:spLocks noChangeArrowheads="1"/>
          </p:cNvSpPr>
          <p:nvPr/>
        </p:nvSpPr>
        <p:spPr bwMode="auto">
          <a:xfrm>
            <a:off x="5819775" y="5264150"/>
            <a:ext cx="293688" cy="4508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00" name="Rectangle 46"/>
          <p:cNvSpPr>
            <a:spLocks noChangeArrowheads="1"/>
          </p:cNvSpPr>
          <p:nvPr/>
        </p:nvSpPr>
        <p:spPr bwMode="auto">
          <a:xfrm>
            <a:off x="6276975" y="4349750"/>
            <a:ext cx="328613" cy="136525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01" name="Rectangle 47"/>
          <p:cNvSpPr>
            <a:spLocks noChangeArrowheads="1"/>
          </p:cNvSpPr>
          <p:nvPr/>
        </p:nvSpPr>
        <p:spPr bwMode="auto">
          <a:xfrm>
            <a:off x="4205288" y="5853113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5402" name="Line 48"/>
          <p:cNvSpPr>
            <a:spLocks noChangeShapeType="1"/>
          </p:cNvSpPr>
          <p:nvPr/>
        </p:nvSpPr>
        <p:spPr bwMode="auto">
          <a:xfrm>
            <a:off x="4291013" y="3962400"/>
            <a:ext cx="0" cy="1735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3" name="Line 49"/>
          <p:cNvSpPr>
            <a:spLocks noChangeShapeType="1"/>
          </p:cNvSpPr>
          <p:nvPr/>
        </p:nvSpPr>
        <p:spPr bwMode="auto">
          <a:xfrm>
            <a:off x="4291013" y="5697538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4" name="Line 50"/>
          <p:cNvSpPr>
            <a:spLocks noChangeShapeType="1"/>
          </p:cNvSpPr>
          <p:nvPr/>
        </p:nvSpPr>
        <p:spPr bwMode="auto">
          <a:xfrm>
            <a:off x="4291013" y="53086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5" name="Line 51"/>
          <p:cNvSpPr>
            <a:spLocks noChangeShapeType="1"/>
          </p:cNvSpPr>
          <p:nvPr/>
        </p:nvSpPr>
        <p:spPr bwMode="auto">
          <a:xfrm>
            <a:off x="4291013" y="4919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6" name="Line 52"/>
          <p:cNvSpPr>
            <a:spLocks noChangeShapeType="1"/>
          </p:cNvSpPr>
          <p:nvPr/>
        </p:nvSpPr>
        <p:spPr bwMode="auto">
          <a:xfrm>
            <a:off x="4291013" y="4532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7" name="Line 53"/>
          <p:cNvSpPr>
            <a:spLocks noChangeShapeType="1"/>
          </p:cNvSpPr>
          <p:nvPr/>
        </p:nvSpPr>
        <p:spPr bwMode="auto">
          <a:xfrm>
            <a:off x="4291013" y="41402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5408" name="Group 54"/>
          <p:cNvGrpSpPr>
            <a:grpSpLocks/>
          </p:cNvGrpSpPr>
          <p:nvPr/>
        </p:nvGrpSpPr>
        <p:grpSpPr bwMode="auto">
          <a:xfrm>
            <a:off x="3813175" y="3963988"/>
            <a:ext cx="439738" cy="1533525"/>
            <a:chOff x="2602" y="2497"/>
            <a:chExt cx="300" cy="966"/>
          </a:xfrm>
        </p:grpSpPr>
        <p:sp>
          <p:nvSpPr>
            <p:cNvPr id="15426" name="Rectangle 55"/>
            <p:cNvSpPr>
              <a:spLocks noChangeArrowheads="1"/>
            </p:cNvSpPr>
            <p:nvPr/>
          </p:nvSpPr>
          <p:spPr bwMode="auto">
            <a:xfrm>
              <a:off x="2602" y="2497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5427" name="Rectangle 56"/>
            <p:cNvSpPr>
              <a:spLocks noChangeArrowheads="1"/>
            </p:cNvSpPr>
            <p:nvPr/>
          </p:nvSpPr>
          <p:spPr bwMode="auto">
            <a:xfrm>
              <a:off x="2602" y="2986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5428" name="Rectangle 57"/>
            <p:cNvSpPr>
              <a:spLocks noChangeArrowheads="1"/>
            </p:cNvSpPr>
            <p:nvPr/>
          </p:nvSpPr>
          <p:spPr bwMode="auto">
            <a:xfrm>
              <a:off x="2602" y="2741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5429" name="Rectangle 58"/>
            <p:cNvSpPr>
              <a:spLocks noChangeArrowheads="1"/>
            </p:cNvSpPr>
            <p:nvPr/>
          </p:nvSpPr>
          <p:spPr bwMode="auto">
            <a:xfrm>
              <a:off x="2602" y="3232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15409" name="Rectangle 59"/>
          <p:cNvSpPr>
            <a:spLocks noChangeArrowheads="1"/>
          </p:cNvSpPr>
          <p:nvPr/>
        </p:nvSpPr>
        <p:spPr bwMode="auto">
          <a:xfrm>
            <a:off x="4448175" y="1758950"/>
            <a:ext cx="328613" cy="15176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10" name="Rectangle 60"/>
          <p:cNvSpPr>
            <a:spLocks noChangeArrowheads="1"/>
          </p:cNvSpPr>
          <p:nvPr/>
        </p:nvSpPr>
        <p:spPr bwMode="auto">
          <a:xfrm>
            <a:off x="4905375" y="2520950"/>
            <a:ext cx="293688" cy="7556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11" name="Rectangle 61"/>
          <p:cNvSpPr>
            <a:spLocks noChangeArrowheads="1"/>
          </p:cNvSpPr>
          <p:nvPr/>
        </p:nvSpPr>
        <p:spPr bwMode="auto">
          <a:xfrm>
            <a:off x="5362575" y="1911350"/>
            <a:ext cx="328613" cy="13652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12" name="Rectangle 62"/>
          <p:cNvSpPr>
            <a:spLocks noChangeArrowheads="1"/>
          </p:cNvSpPr>
          <p:nvPr/>
        </p:nvSpPr>
        <p:spPr bwMode="auto">
          <a:xfrm>
            <a:off x="5819775" y="2673350"/>
            <a:ext cx="293688" cy="6032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13" name="Rectangle 63"/>
          <p:cNvSpPr>
            <a:spLocks noChangeArrowheads="1"/>
          </p:cNvSpPr>
          <p:nvPr/>
        </p:nvSpPr>
        <p:spPr bwMode="auto">
          <a:xfrm>
            <a:off x="6276975" y="2520950"/>
            <a:ext cx="328613" cy="75565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5414" name="Rectangle 64"/>
          <p:cNvSpPr>
            <a:spLocks noChangeArrowheads="1"/>
          </p:cNvSpPr>
          <p:nvPr/>
        </p:nvSpPr>
        <p:spPr bwMode="auto">
          <a:xfrm>
            <a:off x="4205288" y="3414713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5415" name="Line 65"/>
          <p:cNvSpPr>
            <a:spLocks noChangeShapeType="1"/>
          </p:cNvSpPr>
          <p:nvPr/>
        </p:nvSpPr>
        <p:spPr bwMode="auto">
          <a:xfrm>
            <a:off x="4291013" y="1524000"/>
            <a:ext cx="0" cy="1735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16" name="Line 66"/>
          <p:cNvSpPr>
            <a:spLocks noChangeShapeType="1"/>
          </p:cNvSpPr>
          <p:nvPr/>
        </p:nvSpPr>
        <p:spPr bwMode="auto">
          <a:xfrm>
            <a:off x="4291013" y="3259138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17" name="Line 67"/>
          <p:cNvSpPr>
            <a:spLocks noChangeShapeType="1"/>
          </p:cNvSpPr>
          <p:nvPr/>
        </p:nvSpPr>
        <p:spPr bwMode="auto">
          <a:xfrm>
            <a:off x="4291013" y="28702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18" name="Line 68"/>
          <p:cNvSpPr>
            <a:spLocks noChangeShapeType="1"/>
          </p:cNvSpPr>
          <p:nvPr/>
        </p:nvSpPr>
        <p:spPr bwMode="auto">
          <a:xfrm>
            <a:off x="4291013" y="2481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19" name="Line 69"/>
          <p:cNvSpPr>
            <a:spLocks noChangeShapeType="1"/>
          </p:cNvSpPr>
          <p:nvPr/>
        </p:nvSpPr>
        <p:spPr bwMode="auto">
          <a:xfrm>
            <a:off x="4291013" y="20939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20" name="Line 70"/>
          <p:cNvSpPr>
            <a:spLocks noChangeShapeType="1"/>
          </p:cNvSpPr>
          <p:nvPr/>
        </p:nvSpPr>
        <p:spPr bwMode="auto">
          <a:xfrm>
            <a:off x="4291013" y="1701800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5421" name="Group 71"/>
          <p:cNvGrpSpPr>
            <a:grpSpLocks/>
          </p:cNvGrpSpPr>
          <p:nvPr/>
        </p:nvGrpSpPr>
        <p:grpSpPr bwMode="auto">
          <a:xfrm>
            <a:off x="3813175" y="1525588"/>
            <a:ext cx="439738" cy="1533525"/>
            <a:chOff x="2602" y="961"/>
            <a:chExt cx="300" cy="966"/>
          </a:xfrm>
        </p:grpSpPr>
        <p:sp>
          <p:nvSpPr>
            <p:cNvPr id="15422" name="Rectangle 72"/>
            <p:cNvSpPr>
              <a:spLocks noChangeArrowheads="1"/>
            </p:cNvSpPr>
            <p:nvPr/>
          </p:nvSpPr>
          <p:spPr bwMode="auto">
            <a:xfrm>
              <a:off x="2602" y="961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5423" name="Rectangle 73"/>
            <p:cNvSpPr>
              <a:spLocks noChangeArrowheads="1"/>
            </p:cNvSpPr>
            <p:nvPr/>
          </p:nvSpPr>
          <p:spPr bwMode="auto">
            <a:xfrm>
              <a:off x="2602" y="1450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5424" name="Rectangle 74"/>
            <p:cNvSpPr>
              <a:spLocks noChangeArrowheads="1"/>
            </p:cNvSpPr>
            <p:nvPr/>
          </p:nvSpPr>
          <p:spPr bwMode="auto">
            <a:xfrm>
              <a:off x="2602" y="1205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5425" name="Rectangle 75"/>
            <p:cNvSpPr>
              <a:spLocks noChangeArrowheads="1"/>
            </p:cNvSpPr>
            <p:nvPr/>
          </p:nvSpPr>
          <p:spPr bwMode="auto">
            <a:xfrm>
              <a:off x="2602" y="1696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3132392152"/>
      </p:ext>
    </p:extLst>
  </p:cSld>
  <p:clrMapOvr>
    <a:masterClrMapping/>
  </p:clrMapOvr>
  <p:transition>
    <p:randomBa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4E58C2-8AE0-4737-87D4-F076D9CFA769}" type="slidenum">
              <a:rPr lang="ru-RU" altLang="ru-RU" smtClean="0">
                <a:cs typeface="Arial" panose="020B0604020202020204" pitchFamily="34" charset="0"/>
              </a:rPr>
              <a:pPr/>
              <a:t>11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 общей ликвидности</a:t>
            </a: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1073150" y="1682750"/>
            <a:ext cx="292100" cy="1663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1530350" y="25209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391" name="Rectangle 5"/>
          <p:cNvSpPr>
            <a:spLocks noChangeArrowheads="1"/>
          </p:cNvSpPr>
          <p:nvPr/>
        </p:nvSpPr>
        <p:spPr bwMode="auto">
          <a:xfrm>
            <a:off x="1987550" y="25971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2444750" y="2216150"/>
            <a:ext cx="292100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2901950" y="2444750"/>
            <a:ext cx="292100" cy="9017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828675" y="3460750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1514475" y="12493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6397" name="Rectangle 11"/>
          <p:cNvSpPr>
            <a:spLocks noChangeArrowheads="1"/>
          </p:cNvSpPr>
          <p:nvPr/>
        </p:nvSpPr>
        <p:spPr bwMode="auto">
          <a:xfrm>
            <a:off x="4105275" y="34274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4867275" y="12493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41814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9810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6401" name="Rectangle 15"/>
          <p:cNvSpPr>
            <a:spLocks noChangeArrowheads="1"/>
          </p:cNvSpPr>
          <p:nvPr/>
        </p:nvSpPr>
        <p:spPr bwMode="auto">
          <a:xfrm>
            <a:off x="1666875" y="37639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6402" name="Rectangle 16"/>
          <p:cNvSpPr>
            <a:spLocks noChangeArrowheads="1"/>
          </p:cNvSpPr>
          <p:nvPr/>
        </p:nvSpPr>
        <p:spPr bwMode="auto">
          <a:xfrm>
            <a:off x="4943475" y="37639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6403" name="Line 17"/>
          <p:cNvSpPr>
            <a:spLocks noChangeShapeType="1"/>
          </p:cNvSpPr>
          <p:nvPr/>
        </p:nvSpPr>
        <p:spPr bwMode="auto">
          <a:xfrm>
            <a:off x="914400" y="15240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914400" y="33321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>
            <a:off x="914400" y="29956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>
            <a:off x="914400" y="26590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>
            <a:off x="914400" y="23225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>
            <a:off x="914400" y="1984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>
            <a:off x="914400" y="1679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410" name="Group 24"/>
          <p:cNvGrpSpPr>
            <a:grpSpLocks/>
          </p:cNvGrpSpPr>
          <p:nvPr/>
        </p:nvGrpSpPr>
        <p:grpSpPr bwMode="auto">
          <a:xfrm>
            <a:off x="295275" y="1500188"/>
            <a:ext cx="503238" cy="1701800"/>
            <a:chOff x="202" y="945"/>
            <a:chExt cx="343" cy="1072"/>
          </a:xfrm>
        </p:grpSpPr>
        <p:sp>
          <p:nvSpPr>
            <p:cNvPr id="16465" name="Rectangle 25"/>
            <p:cNvSpPr>
              <a:spLocks noChangeArrowheads="1"/>
            </p:cNvSpPr>
            <p:nvPr/>
          </p:nvSpPr>
          <p:spPr bwMode="auto">
            <a:xfrm>
              <a:off x="202" y="114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6466" name="Rectangle 26"/>
            <p:cNvSpPr>
              <a:spLocks noChangeArrowheads="1"/>
            </p:cNvSpPr>
            <p:nvPr/>
          </p:nvSpPr>
          <p:spPr bwMode="auto">
            <a:xfrm>
              <a:off x="202" y="157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6467" name="Rectangle 27"/>
            <p:cNvSpPr>
              <a:spLocks noChangeArrowheads="1"/>
            </p:cNvSpPr>
            <p:nvPr/>
          </p:nvSpPr>
          <p:spPr bwMode="auto">
            <a:xfrm>
              <a:off x="202" y="136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6468" name="Rectangle 28"/>
            <p:cNvSpPr>
              <a:spLocks noChangeArrowheads="1"/>
            </p:cNvSpPr>
            <p:nvPr/>
          </p:nvSpPr>
          <p:spPr bwMode="auto">
            <a:xfrm>
              <a:off x="202" y="1786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6469" name="Rectangle 29"/>
            <p:cNvSpPr>
              <a:spLocks noChangeArrowheads="1"/>
            </p:cNvSpPr>
            <p:nvPr/>
          </p:nvSpPr>
          <p:spPr bwMode="auto">
            <a:xfrm>
              <a:off x="202" y="94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sp>
        <p:nvSpPr>
          <p:cNvPr id="16411" name="Rectangle 30"/>
          <p:cNvSpPr>
            <a:spLocks noChangeArrowheads="1"/>
          </p:cNvSpPr>
          <p:nvPr/>
        </p:nvSpPr>
        <p:spPr bwMode="auto">
          <a:xfrm>
            <a:off x="4425950" y="4654550"/>
            <a:ext cx="292100" cy="1206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12" name="Rectangle 31"/>
          <p:cNvSpPr>
            <a:spLocks noChangeArrowheads="1"/>
          </p:cNvSpPr>
          <p:nvPr/>
        </p:nvSpPr>
        <p:spPr bwMode="auto">
          <a:xfrm>
            <a:off x="4883150" y="49593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13" name="Rectangle 32"/>
          <p:cNvSpPr>
            <a:spLocks noChangeArrowheads="1"/>
          </p:cNvSpPr>
          <p:nvPr/>
        </p:nvSpPr>
        <p:spPr bwMode="auto">
          <a:xfrm>
            <a:off x="5340350" y="51117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14" name="Rectangle 33"/>
          <p:cNvSpPr>
            <a:spLocks noChangeArrowheads="1"/>
          </p:cNvSpPr>
          <p:nvPr/>
        </p:nvSpPr>
        <p:spPr bwMode="auto">
          <a:xfrm>
            <a:off x="5797550" y="51117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15" name="Rectangle 34"/>
          <p:cNvSpPr>
            <a:spLocks noChangeArrowheads="1"/>
          </p:cNvSpPr>
          <p:nvPr/>
        </p:nvSpPr>
        <p:spPr bwMode="auto">
          <a:xfrm>
            <a:off x="6254750" y="50355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16" name="Line 35"/>
          <p:cNvSpPr>
            <a:spLocks noChangeShapeType="1"/>
          </p:cNvSpPr>
          <p:nvPr/>
        </p:nvSpPr>
        <p:spPr bwMode="auto">
          <a:xfrm>
            <a:off x="4191000" y="40386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7" name="Line 36"/>
          <p:cNvSpPr>
            <a:spLocks noChangeShapeType="1"/>
          </p:cNvSpPr>
          <p:nvPr/>
        </p:nvSpPr>
        <p:spPr bwMode="auto">
          <a:xfrm>
            <a:off x="419100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8" name="Line 37"/>
          <p:cNvSpPr>
            <a:spLocks noChangeShapeType="1"/>
          </p:cNvSpPr>
          <p:nvPr/>
        </p:nvSpPr>
        <p:spPr bwMode="auto">
          <a:xfrm>
            <a:off x="419100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9" name="Line 38"/>
          <p:cNvSpPr>
            <a:spLocks noChangeShapeType="1"/>
          </p:cNvSpPr>
          <p:nvPr/>
        </p:nvSpPr>
        <p:spPr bwMode="auto">
          <a:xfrm>
            <a:off x="419100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0" name="Line 39"/>
          <p:cNvSpPr>
            <a:spLocks noChangeShapeType="1"/>
          </p:cNvSpPr>
          <p:nvPr/>
        </p:nvSpPr>
        <p:spPr bwMode="auto">
          <a:xfrm>
            <a:off x="419100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1" name="Line 40"/>
          <p:cNvSpPr>
            <a:spLocks noChangeShapeType="1"/>
          </p:cNvSpPr>
          <p:nvPr/>
        </p:nvSpPr>
        <p:spPr bwMode="auto">
          <a:xfrm>
            <a:off x="419100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2" name="Line 41"/>
          <p:cNvSpPr>
            <a:spLocks noChangeShapeType="1"/>
          </p:cNvSpPr>
          <p:nvPr/>
        </p:nvSpPr>
        <p:spPr bwMode="auto">
          <a:xfrm>
            <a:off x="419100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3" name="Rectangle 42"/>
          <p:cNvSpPr>
            <a:spLocks noChangeArrowheads="1"/>
          </p:cNvSpPr>
          <p:nvPr/>
        </p:nvSpPr>
        <p:spPr bwMode="auto">
          <a:xfrm>
            <a:off x="4349750" y="2139950"/>
            <a:ext cx="292100" cy="1206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24" name="Rectangle 43"/>
          <p:cNvSpPr>
            <a:spLocks noChangeArrowheads="1"/>
          </p:cNvSpPr>
          <p:nvPr/>
        </p:nvSpPr>
        <p:spPr bwMode="auto">
          <a:xfrm>
            <a:off x="4806950" y="25209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25" name="Rectangle 44"/>
          <p:cNvSpPr>
            <a:spLocks noChangeArrowheads="1"/>
          </p:cNvSpPr>
          <p:nvPr/>
        </p:nvSpPr>
        <p:spPr bwMode="auto">
          <a:xfrm>
            <a:off x="5264150" y="25971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26" name="Rectangle 45"/>
          <p:cNvSpPr>
            <a:spLocks noChangeArrowheads="1"/>
          </p:cNvSpPr>
          <p:nvPr/>
        </p:nvSpPr>
        <p:spPr bwMode="auto">
          <a:xfrm>
            <a:off x="5721350" y="24447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27" name="Rectangle 46"/>
          <p:cNvSpPr>
            <a:spLocks noChangeArrowheads="1"/>
          </p:cNvSpPr>
          <p:nvPr/>
        </p:nvSpPr>
        <p:spPr bwMode="auto">
          <a:xfrm>
            <a:off x="6178550" y="25209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28" name="Line 47"/>
          <p:cNvSpPr>
            <a:spLocks noChangeShapeType="1"/>
          </p:cNvSpPr>
          <p:nvPr/>
        </p:nvSpPr>
        <p:spPr bwMode="auto">
          <a:xfrm>
            <a:off x="4191000" y="15240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9" name="Line 48"/>
          <p:cNvSpPr>
            <a:spLocks noChangeShapeType="1"/>
          </p:cNvSpPr>
          <p:nvPr/>
        </p:nvSpPr>
        <p:spPr bwMode="auto">
          <a:xfrm>
            <a:off x="4191000" y="33321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0" name="Line 49"/>
          <p:cNvSpPr>
            <a:spLocks noChangeShapeType="1"/>
          </p:cNvSpPr>
          <p:nvPr/>
        </p:nvSpPr>
        <p:spPr bwMode="auto">
          <a:xfrm>
            <a:off x="4191000" y="29956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1" name="Line 50"/>
          <p:cNvSpPr>
            <a:spLocks noChangeShapeType="1"/>
          </p:cNvSpPr>
          <p:nvPr/>
        </p:nvSpPr>
        <p:spPr bwMode="auto">
          <a:xfrm>
            <a:off x="4191000" y="26590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2" name="Line 51"/>
          <p:cNvSpPr>
            <a:spLocks noChangeShapeType="1"/>
          </p:cNvSpPr>
          <p:nvPr/>
        </p:nvSpPr>
        <p:spPr bwMode="auto">
          <a:xfrm>
            <a:off x="4191000" y="23225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3" name="Line 52"/>
          <p:cNvSpPr>
            <a:spLocks noChangeShapeType="1"/>
          </p:cNvSpPr>
          <p:nvPr/>
        </p:nvSpPr>
        <p:spPr bwMode="auto">
          <a:xfrm>
            <a:off x="4191000" y="1984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4" name="Line 53"/>
          <p:cNvSpPr>
            <a:spLocks noChangeShapeType="1"/>
          </p:cNvSpPr>
          <p:nvPr/>
        </p:nvSpPr>
        <p:spPr bwMode="auto">
          <a:xfrm>
            <a:off x="4191000" y="1679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5" name="Rectangle 54"/>
          <p:cNvSpPr>
            <a:spLocks noChangeArrowheads="1"/>
          </p:cNvSpPr>
          <p:nvPr/>
        </p:nvSpPr>
        <p:spPr bwMode="auto">
          <a:xfrm>
            <a:off x="1149350" y="4578350"/>
            <a:ext cx="292100" cy="1206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36" name="Rectangle 55"/>
          <p:cNvSpPr>
            <a:spLocks noChangeArrowheads="1"/>
          </p:cNvSpPr>
          <p:nvPr/>
        </p:nvSpPr>
        <p:spPr bwMode="auto">
          <a:xfrm>
            <a:off x="1606550" y="48069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37" name="Rectangle 56"/>
          <p:cNvSpPr>
            <a:spLocks noChangeArrowheads="1"/>
          </p:cNvSpPr>
          <p:nvPr/>
        </p:nvSpPr>
        <p:spPr bwMode="auto">
          <a:xfrm>
            <a:off x="2063750" y="4730750"/>
            <a:ext cx="292100" cy="1054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38" name="Rectangle 57"/>
          <p:cNvSpPr>
            <a:spLocks noChangeArrowheads="1"/>
          </p:cNvSpPr>
          <p:nvPr/>
        </p:nvSpPr>
        <p:spPr bwMode="auto">
          <a:xfrm>
            <a:off x="2520950" y="5111750"/>
            <a:ext cx="292100" cy="67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39" name="Rectangle 58"/>
          <p:cNvSpPr>
            <a:spLocks noChangeArrowheads="1"/>
          </p:cNvSpPr>
          <p:nvPr/>
        </p:nvSpPr>
        <p:spPr bwMode="auto">
          <a:xfrm>
            <a:off x="2978150" y="49593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6440" name="Line 59"/>
          <p:cNvSpPr>
            <a:spLocks noChangeShapeType="1"/>
          </p:cNvSpPr>
          <p:nvPr/>
        </p:nvSpPr>
        <p:spPr bwMode="auto">
          <a:xfrm>
            <a:off x="990600" y="39624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41" name="Line 60"/>
          <p:cNvSpPr>
            <a:spLocks noChangeShapeType="1"/>
          </p:cNvSpPr>
          <p:nvPr/>
        </p:nvSpPr>
        <p:spPr bwMode="auto">
          <a:xfrm>
            <a:off x="990600" y="57705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42" name="Line 61"/>
          <p:cNvSpPr>
            <a:spLocks noChangeShapeType="1"/>
          </p:cNvSpPr>
          <p:nvPr/>
        </p:nvSpPr>
        <p:spPr bwMode="auto">
          <a:xfrm>
            <a:off x="990600" y="54340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43" name="Line 62"/>
          <p:cNvSpPr>
            <a:spLocks noChangeShapeType="1"/>
          </p:cNvSpPr>
          <p:nvPr/>
        </p:nvSpPr>
        <p:spPr bwMode="auto">
          <a:xfrm>
            <a:off x="990600" y="50974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44" name="Line 63"/>
          <p:cNvSpPr>
            <a:spLocks noChangeShapeType="1"/>
          </p:cNvSpPr>
          <p:nvPr/>
        </p:nvSpPr>
        <p:spPr bwMode="auto">
          <a:xfrm>
            <a:off x="990600" y="47609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45" name="Line 64"/>
          <p:cNvSpPr>
            <a:spLocks noChangeShapeType="1"/>
          </p:cNvSpPr>
          <p:nvPr/>
        </p:nvSpPr>
        <p:spPr bwMode="auto">
          <a:xfrm>
            <a:off x="990600" y="4422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46" name="Line 65"/>
          <p:cNvSpPr>
            <a:spLocks noChangeShapeType="1"/>
          </p:cNvSpPr>
          <p:nvPr/>
        </p:nvSpPr>
        <p:spPr bwMode="auto">
          <a:xfrm>
            <a:off x="990600" y="4117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447" name="Group 66"/>
          <p:cNvGrpSpPr>
            <a:grpSpLocks/>
          </p:cNvGrpSpPr>
          <p:nvPr/>
        </p:nvGrpSpPr>
        <p:grpSpPr bwMode="auto">
          <a:xfrm>
            <a:off x="3724275" y="1576388"/>
            <a:ext cx="503238" cy="1701800"/>
            <a:chOff x="2542" y="993"/>
            <a:chExt cx="343" cy="1072"/>
          </a:xfrm>
        </p:grpSpPr>
        <p:sp>
          <p:nvSpPr>
            <p:cNvPr id="16460" name="Rectangle 67"/>
            <p:cNvSpPr>
              <a:spLocks noChangeArrowheads="1"/>
            </p:cNvSpPr>
            <p:nvPr/>
          </p:nvSpPr>
          <p:spPr bwMode="auto">
            <a:xfrm>
              <a:off x="2542" y="119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6461" name="Rectangle 68"/>
            <p:cNvSpPr>
              <a:spLocks noChangeArrowheads="1"/>
            </p:cNvSpPr>
            <p:nvPr/>
          </p:nvSpPr>
          <p:spPr bwMode="auto">
            <a:xfrm>
              <a:off x="2542" y="162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6462" name="Rectangle 69"/>
            <p:cNvSpPr>
              <a:spLocks noChangeArrowheads="1"/>
            </p:cNvSpPr>
            <p:nvPr/>
          </p:nvSpPr>
          <p:spPr bwMode="auto">
            <a:xfrm>
              <a:off x="2542" y="140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6463" name="Rectangle 70"/>
            <p:cNvSpPr>
              <a:spLocks noChangeArrowheads="1"/>
            </p:cNvSpPr>
            <p:nvPr/>
          </p:nvSpPr>
          <p:spPr bwMode="auto">
            <a:xfrm>
              <a:off x="2542" y="1834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6464" name="Rectangle 71"/>
            <p:cNvSpPr>
              <a:spLocks noChangeArrowheads="1"/>
            </p:cNvSpPr>
            <p:nvPr/>
          </p:nvSpPr>
          <p:spPr bwMode="auto">
            <a:xfrm>
              <a:off x="2542" y="99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grpSp>
        <p:nvGrpSpPr>
          <p:cNvPr id="16448" name="Group 72"/>
          <p:cNvGrpSpPr>
            <a:grpSpLocks/>
          </p:cNvGrpSpPr>
          <p:nvPr/>
        </p:nvGrpSpPr>
        <p:grpSpPr bwMode="auto">
          <a:xfrm>
            <a:off x="371475" y="3938588"/>
            <a:ext cx="503238" cy="1701800"/>
            <a:chOff x="254" y="2481"/>
            <a:chExt cx="343" cy="1072"/>
          </a:xfrm>
        </p:grpSpPr>
        <p:sp>
          <p:nvSpPr>
            <p:cNvPr id="16455" name="Rectangle 73"/>
            <p:cNvSpPr>
              <a:spLocks noChangeArrowheads="1"/>
            </p:cNvSpPr>
            <p:nvPr/>
          </p:nvSpPr>
          <p:spPr bwMode="auto">
            <a:xfrm>
              <a:off x="254" y="268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6456" name="Rectangle 74"/>
            <p:cNvSpPr>
              <a:spLocks noChangeArrowheads="1"/>
            </p:cNvSpPr>
            <p:nvPr/>
          </p:nvSpPr>
          <p:spPr bwMode="auto">
            <a:xfrm>
              <a:off x="254" y="310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6457" name="Rectangle 75"/>
            <p:cNvSpPr>
              <a:spLocks noChangeArrowheads="1"/>
            </p:cNvSpPr>
            <p:nvPr/>
          </p:nvSpPr>
          <p:spPr bwMode="auto">
            <a:xfrm>
              <a:off x="254" y="289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6458" name="Rectangle 76"/>
            <p:cNvSpPr>
              <a:spLocks noChangeArrowheads="1"/>
            </p:cNvSpPr>
            <p:nvPr/>
          </p:nvSpPr>
          <p:spPr bwMode="auto">
            <a:xfrm>
              <a:off x="254" y="3322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6459" name="Rectangle 77"/>
            <p:cNvSpPr>
              <a:spLocks noChangeArrowheads="1"/>
            </p:cNvSpPr>
            <p:nvPr/>
          </p:nvSpPr>
          <p:spPr bwMode="auto">
            <a:xfrm>
              <a:off x="254" y="248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grpSp>
        <p:nvGrpSpPr>
          <p:cNvPr id="16449" name="Group 78"/>
          <p:cNvGrpSpPr>
            <a:grpSpLocks/>
          </p:cNvGrpSpPr>
          <p:nvPr/>
        </p:nvGrpSpPr>
        <p:grpSpPr bwMode="auto">
          <a:xfrm>
            <a:off x="3648075" y="4014788"/>
            <a:ext cx="503238" cy="1701800"/>
            <a:chOff x="2490" y="2529"/>
            <a:chExt cx="343" cy="1072"/>
          </a:xfrm>
        </p:grpSpPr>
        <p:sp>
          <p:nvSpPr>
            <p:cNvPr id="16450" name="Rectangle 79"/>
            <p:cNvSpPr>
              <a:spLocks noChangeArrowheads="1"/>
            </p:cNvSpPr>
            <p:nvPr/>
          </p:nvSpPr>
          <p:spPr bwMode="auto">
            <a:xfrm>
              <a:off x="2490" y="273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2,0</a:t>
              </a:r>
            </a:p>
          </p:txBody>
        </p:sp>
        <p:sp>
          <p:nvSpPr>
            <p:cNvPr id="16451" name="Rectangle 80"/>
            <p:cNvSpPr>
              <a:spLocks noChangeArrowheads="1"/>
            </p:cNvSpPr>
            <p:nvPr/>
          </p:nvSpPr>
          <p:spPr bwMode="auto">
            <a:xfrm>
              <a:off x="2490" y="315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6452" name="Rectangle 81"/>
            <p:cNvSpPr>
              <a:spLocks noChangeArrowheads="1"/>
            </p:cNvSpPr>
            <p:nvPr/>
          </p:nvSpPr>
          <p:spPr bwMode="auto">
            <a:xfrm>
              <a:off x="2490" y="294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  <p:sp>
          <p:nvSpPr>
            <p:cNvPr id="16453" name="Rectangle 82"/>
            <p:cNvSpPr>
              <a:spLocks noChangeArrowheads="1"/>
            </p:cNvSpPr>
            <p:nvPr/>
          </p:nvSpPr>
          <p:spPr bwMode="auto">
            <a:xfrm>
              <a:off x="2490" y="3370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6454" name="Rectangle 83"/>
            <p:cNvSpPr>
              <a:spLocks noChangeArrowheads="1"/>
            </p:cNvSpPr>
            <p:nvPr/>
          </p:nvSpPr>
          <p:spPr bwMode="auto">
            <a:xfrm>
              <a:off x="2490" y="252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2,5</a:t>
              </a:r>
            </a:p>
          </p:txBody>
        </p:sp>
      </p:grp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8132350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280BCC-51ED-4776-9DE5-DF3F4B71AC55}" type="slidenum">
              <a:rPr lang="ru-RU" altLang="ru-RU" smtClean="0">
                <a:cs typeface="Arial" panose="020B0604020202020204" pitchFamily="34" charset="0"/>
              </a:rPr>
              <a:pPr/>
              <a:t>12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 быстрой ликвидности</a:t>
            </a:r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1073150" y="1758950"/>
            <a:ext cx="292100" cy="1663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15303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19875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16" name="Rectangle 6"/>
          <p:cNvSpPr>
            <a:spLocks noChangeArrowheads="1"/>
          </p:cNvSpPr>
          <p:nvPr/>
        </p:nvSpPr>
        <p:spPr bwMode="auto">
          <a:xfrm>
            <a:off x="2444750" y="25209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17" name="Rectangle 7"/>
          <p:cNvSpPr>
            <a:spLocks noChangeArrowheads="1"/>
          </p:cNvSpPr>
          <p:nvPr/>
        </p:nvSpPr>
        <p:spPr bwMode="auto">
          <a:xfrm>
            <a:off x="2901950" y="25971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18" name="Rectangle 8"/>
          <p:cNvSpPr>
            <a:spLocks noChangeArrowheads="1"/>
          </p:cNvSpPr>
          <p:nvPr/>
        </p:nvSpPr>
        <p:spPr bwMode="auto">
          <a:xfrm>
            <a:off x="828675" y="3536950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7419" name="Rectangle 9"/>
          <p:cNvSpPr>
            <a:spLocks noChangeArrowheads="1"/>
          </p:cNvSpPr>
          <p:nvPr/>
        </p:nvSpPr>
        <p:spPr bwMode="auto">
          <a:xfrm>
            <a:off x="1514475" y="13255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7421" name="Rectangle 11"/>
          <p:cNvSpPr>
            <a:spLocks noChangeArrowheads="1"/>
          </p:cNvSpPr>
          <p:nvPr/>
        </p:nvSpPr>
        <p:spPr bwMode="auto">
          <a:xfrm>
            <a:off x="4105275" y="35036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7422" name="Rectangle 12"/>
          <p:cNvSpPr>
            <a:spLocks noChangeArrowheads="1"/>
          </p:cNvSpPr>
          <p:nvPr/>
        </p:nvSpPr>
        <p:spPr bwMode="auto">
          <a:xfrm>
            <a:off x="4867275" y="13255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7423" name="Rectangle 13"/>
          <p:cNvSpPr>
            <a:spLocks noChangeArrowheads="1"/>
          </p:cNvSpPr>
          <p:nvPr/>
        </p:nvSpPr>
        <p:spPr bwMode="auto">
          <a:xfrm>
            <a:off x="41814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7424" name="Rectangle 14"/>
          <p:cNvSpPr>
            <a:spLocks noChangeArrowheads="1"/>
          </p:cNvSpPr>
          <p:nvPr/>
        </p:nvSpPr>
        <p:spPr bwMode="auto">
          <a:xfrm>
            <a:off x="9810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7425" name="Rectangle 15"/>
          <p:cNvSpPr>
            <a:spLocks noChangeArrowheads="1"/>
          </p:cNvSpPr>
          <p:nvPr/>
        </p:nvSpPr>
        <p:spPr bwMode="auto">
          <a:xfrm>
            <a:off x="1666875" y="38401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7426" name="Rectangle 16"/>
          <p:cNvSpPr>
            <a:spLocks noChangeArrowheads="1"/>
          </p:cNvSpPr>
          <p:nvPr/>
        </p:nvSpPr>
        <p:spPr bwMode="auto">
          <a:xfrm>
            <a:off x="4943475" y="38401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7427" name="Line 17"/>
          <p:cNvSpPr>
            <a:spLocks noChangeShapeType="1"/>
          </p:cNvSpPr>
          <p:nvPr/>
        </p:nvSpPr>
        <p:spPr bwMode="auto">
          <a:xfrm>
            <a:off x="914400" y="1447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8" name="Line 18"/>
          <p:cNvSpPr>
            <a:spLocks noChangeShapeType="1"/>
          </p:cNvSpPr>
          <p:nvPr/>
        </p:nvSpPr>
        <p:spPr bwMode="auto">
          <a:xfrm>
            <a:off x="9144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9" name="Line 19"/>
          <p:cNvSpPr>
            <a:spLocks noChangeShapeType="1"/>
          </p:cNvSpPr>
          <p:nvPr/>
        </p:nvSpPr>
        <p:spPr bwMode="auto">
          <a:xfrm>
            <a:off x="9144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0" name="Line 20"/>
          <p:cNvSpPr>
            <a:spLocks noChangeShapeType="1"/>
          </p:cNvSpPr>
          <p:nvPr/>
        </p:nvSpPr>
        <p:spPr bwMode="auto">
          <a:xfrm>
            <a:off x="9144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1" name="Line 21"/>
          <p:cNvSpPr>
            <a:spLocks noChangeShapeType="1"/>
          </p:cNvSpPr>
          <p:nvPr/>
        </p:nvSpPr>
        <p:spPr bwMode="auto">
          <a:xfrm>
            <a:off x="9144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2" name="Line 22"/>
          <p:cNvSpPr>
            <a:spLocks noChangeShapeType="1"/>
          </p:cNvSpPr>
          <p:nvPr/>
        </p:nvSpPr>
        <p:spPr bwMode="auto">
          <a:xfrm>
            <a:off x="9144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3" name="Line 23"/>
          <p:cNvSpPr>
            <a:spLocks noChangeShapeType="1"/>
          </p:cNvSpPr>
          <p:nvPr/>
        </p:nvSpPr>
        <p:spPr bwMode="auto">
          <a:xfrm>
            <a:off x="9144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7434" name="Group 24"/>
          <p:cNvGrpSpPr>
            <a:grpSpLocks/>
          </p:cNvGrpSpPr>
          <p:nvPr/>
        </p:nvGrpSpPr>
        <p:grpSpPr bwMode="auto">
          <a:xfrm>
            <a:off x="295275" y="1576388"/>
            <a:ext cx="631825" cy="1701800"/>
            <a:chOff x="202" y="993"/>
            <a:chExt cx="430" cy="1072"/>
          </a:xfrm>
        </p:grpSpPr>
        <p:sp>
          <p:nvSpPr>
            <p:cNvPr id="17489" name="Rectangle 25"/>
            <p:cNvSpPr>
              <a:spLocks noChangeArrowheads="1"/>
            </p:cNvSpPr>
            <p:nvPr/>
          </p:nvSpPr>
          <p:spPr bwMode="auto">
            <a:xfrm>
              <a:off x="202" y="1197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1,25</a:t>
              </a:r>
            </a:p>
          </p:txBody>
        </p:sp>
        <p:sp>
          <p:nvSpPr>
            <p:cNvPr id="17490" name="Rectangle 26"/>
            <p:cNvSpPr>
              <a:spLocks noChangeArrowheads="1"/>
            </p:cNvSpPr>
            <p:nvPr/>
          </p:nvSpPr>
          <p:spPr bwMode="auto">
            <a:xfrm>
              <a:off x="202" y="1621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0,75</a:t>
              </a:r>
            </a:p>
          </p:txBody>
        </p:sp>
        <p:sp>
          <p:nvSpPr>
            <p:cNvPr id="17491" name="Rectangle 27"/>
            <p:cNvSpPr>
              <a:spLocks noChangeArrowheads="1"/>
            </p:cNvSpPr>
            <p:nvPr/>
          </p:nvSpPr>
          <p:spPr bwMode="auto">
            <a:xfrm>
              <a:off x="202" y="140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7492" name="Rectangle 28"/>
            <p:cNvSpPr>
              <a:spLocks noChangeArrowheads="1"/>
            </p:cNvSpPr>
            <p:nvPr/>
          </p:nvSpPr>
          <p:spPr bwMode="auto">
            <a:xfrm>
              <a:off x="202" y="1834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7493" name="Rectangle 29"/>
            <p:cNvSpPr>
              <a:spLocks noChangeArrowheads="1"/>
            </p:cNvSpPr>
            <p:nvPr/>
          </p:nvSpPr>
          <p:spPr bwMode="auto">
            <a:xfrm>
              <a:off x="202" y="99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</p:grpSp>
      <p:sp>
        <p:nvSpPr>
          <p:cNvPr id="17435" name="Rectangle 30"/>
          <p:cNvSpPr>
            <a:spLocks noChangeArrowheads="1"/>
          </p:cNvSpPr>
          <p:nvPr/>
        </p:nvSpPr>
        <p:spPr bwMode="auto">
          <a:xfrm>
            <a:off x="4425950" y="4502150"/>
            <a:ext cx="292100" cy="1435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36" name="Rectangle 31"/>
          <p:cNvSpPr>
            <a:spLocks noChangeArrowheads="1"/>
          </p:cNvSpPr>
          <p:nvPr/>
        </p:nvSpPr>
        <p:spPr bwMode="auto">
          <a:xfrm>
            <a:off x="4883150" y="4806950"/>
            <a:ext cx="292100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37" name="Rectangle 32"/>
          <p:cNvSpPr>
            <a:spLocks noChangeArrowheads="1"/>
          </p:cNvSpPr>
          <p:nvPr/>
        </p:nvSpPr>
        <p:spPr bwMode="auto">
          <a:xfrm>
            <a:off x="5340350" y="5264150"/>
            <a:ext cx="292100" cy="67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38" name="Rectangle 33"/>
          <p:cNvSpPr>
            <a:spLocks noChangeArrowheads="1"/>
          </p:cNvSpPr>
          <p:nvPr/>
        </p:nvSpPr>
        <p:spPr bwMode="auto">
          <a:xfrm>
            <a:off x="5797550" y="49593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39" name="Rectangle 34"/>
          <p:cNvSpPr>
            <a:spLocks noChangeArrowheads="1"/>
          </p:cNvSpPr>
          <p:nvPr/>
        </p:nvSpPr>
        <p:spPr bwMode="auto">
          <a:xfrm>
            <a:off x="6254750" y="5035550"/>
            <a:ext cx="292100" cy="9017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40" name="Line 35"/>
          <p:cNvSpPr>
            <a:spLocks noChangeShapeType="1"/>
          </p:cNvSpPr>
          <p:nvPr/>
        </p:nvSpPr>
        <p:spPr bwMode="auto">
          <a:xfrm>
            <a:off x="4191000" y="4114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1" name="Line 36"/>
          <p:cNvSpPr>
            <a:spLocks noChangeShapeType="1"/>
          </p:cNvSpPr>
          <p:nvPr/>
        </p:nvSpPr>
        <p:spPr bwMode="auto">
          <a:xfrm>
            <a:off x="4191000" y="59229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2" name="Line 37"/>
          <p:cNvSpPr>
            <a:spLocks noChangeShapeType="1"/>
          </p:cNvSpPr>
          <p:nvPr/>
        </p:nvSpPr>
        <p:spPr bwMode="auto">
          <a:xfrm>
            <a:off x="4191000" y="55864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3" name="Line 38"/>
          <p:cNvSpPr>
            <a:spLocks noChangeShapeType="1"/>
          </p:cNvSpPr>
          <p:nvPr/>
        </p:nvSpPr>
        <p:spPr bwMode="auto">
          <a:xfrm>
            <a:off x="4191000" y="52498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4" name="Line 39"/>
          <p:cNvSpPr>
            <a:spLocks noChangeShapeType="1"/>
          </p:cNvSpPr>
          <p:nvPr/>
        </p:nvSpPr>
        <p:spPr bwMode="auto">
          <a:xfrm>
            <a:off x="4191000" y="4913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5" name="Line 40"/>
          <p:cNvSpPr>
            <a:spLocks noChangeShapeType="1"/>
          </p:cNvSpPr>
          <p:nvPr/>
        </p:nvSpPr>
        <p:spPr bwMode="auto">
          <a:xfrm>
            <a:off x="4191000" y="4575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6" name="Line 41"/>
          <p:cNvSpPr>
            <a:spLocks noChangeShapeType="1"/>
          </p:cNvSpPr>
          <p:nvPr/>
        </p:nvSpPr>
        <p:spPr bwMode="auto">
          <a:xfrm>
            <a:off x="4191000" y="4270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7" name="Rectangle 42"/>
          <p:cNvSpPr>
            <a:spLocks noChangeArrowheads="1"/>
          </p:cNvSpPr>
          <p:nvPr/>
        </p:nvSpPr>
        <p:spPr bwMode="auto">
          <a:xfrm>
            <a:off x="4349750" y="24447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48" name="Rectangle 43"/>
          <p:cNvSpPr>
            <a:spLocks noChangeArrowheads="1"/>
          </p:cNvSpPr>
          <p:nvPr/>
        </p:nvSpPr>
        <p:spPr bwMode="auto">
          <a:xfrm>
            <a:off x="48069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49" name="Rectangle 44"/>
          <p:cNvSpPr>
            <a:spLocks noChangeArrowheads="1"/>
          </p:cNvSpPr>
          <p:nvPr/>
        </p:nvSpPr>
        <p:spPr bwMode="auto">
          <a:xfrm>
            <a:off x="52641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50" name="Rectangle 45"/>
          <p:cNvSpPr>
            <a:spLocks noChangeArrowheads="1"/>
          </p:cNvSpPr>
          <p:nvPr/>
        </p:nvSpPr>
        <p:spPr bwMode="auto">
          <a:xfrm>
            <a:off x="5721350" y="25209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51" name="Rectangle 46"/>
          <p:cNvSpPr>
            <a:spLocks noChangeArrowheads="1"/>
          </p:cNvSpPr>
          <p:nvPr/>
        </p:nvSpPr>
        <p:spPr bwMode="auto">
          <a:xfrm>
            <a:off x="6178550" y="25971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52" name="Line 47"/>
          <p:cNvSpPr>
            <a:spLocks noChangeShapeType="1"/>
          </p:cNvSpPr>
          <p:nvPr/>
        </p:nvSpPr>
        <p:spPr bwMode="auto">
          <a:xfrm>
            <a:off x="41910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3" name="Line 48"/>
          <p:cNvSpPr>
            <a:spLocks noChangeShapeType="1"/>
          </p:cNvSpPr>
          <p:nvPr/>
        </p:nvSpPr>
        <p:spPr bwMode="auto">
          <a:xfrm>
            <a:off x="41910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4" name="Line 49"/>
          <p:cNvSpPr>
            <a:spLocks noChangeShapeType="1"/>
          </p:cNvSpPr>
          <p:nvPr/>
        </p:nvSpPr>
        <p:spPr bwMode="auto">
          <a:xfrm>
            <a:off x="41910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5" name="Line 50"/>
          <p:cNvSpPr>
            <a:spLocks noChangeShapeType="1"/>
          </p:cNvSpPr>
          <p:nvPr/>
        </p:nvSpPr>
        <p:spPr bwMode="auto">
          <a:xfrm>
            <a:off x="41910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6" name="Line 51"/>
          <p:cNvSpPr>
            <a:spLocks noChangeShapeType="1"/>
          </p:cNvSpPr>
          <p:nvPr/>
        </p:nvSpPr>
        <p:spPr bwMode="auto">
          <a:xfrm>
            <a:off x="41910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7" name="Line 52"/>
          <p:cNvSpPr>
            <a:spLocks noChangeShapeType="1"/>
          </p:cNvSpPr>
          <p:nvPr/>
        </p:nvSpPr>
        <p:spPr bwMode="auto">
          <a:xfrm>
            <a:off x="41910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8" name="Line 53"/>
          <p:cNvSpPr>
            <a:spLocks noChangeShapeType="1"/>
          </p:cNvSpPr>
          <p:nvPr/>
        </p:nvSpPr>
        <p:spPr bwMode="auto">
          <a:xfrm>
            <a:off x="41910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59" name="Rectangle 54"/>
          <p:cNvSpPr>
            <a:spLocks noChangeArrowheads="1"/>
          </p:cNvSpPr>
          <p:nvPr/>
        </p:nvSpPr>
        <p:spPr bwMode="auto">
          <a:xfrm>
            <a:off x="1149350" y="4197350"/>
            <a:ext cx="292100" cy="1663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60" name="Rectangle 55"/>
          <p:cNvSpPr>
            <a:spLocks noChangeArrowheads="1"/>
          </p:cNvSpPr>
          <p:nvPr/>
        </p:nvSpPr>
        <p:spPr bwMode="auto">
          <a:xfrm>
            <a:off x="1606550" y="4578350"/>
            <a:ext cx="292100" cy="1282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61" name="Rectangle 56"/>
          <p:cNvSpPr>
            <a:spLocks noChangeArrowheads="1"/>
          </p:cNvSpPr>
          <p:nvPr/>
        </p:nvSpPr>
        <p:spPr bwMode="auto">
          <a:xfrm>
            <a:off x="2063750" y="4654550"/>
            <a:ext cx="292100" cy="1206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62" name="Rectangle 57"/>
          <p:cNvSpPr>
            <a:spLocks noChangeArrowheads="1"/>
          </p:cNvSpPr>
          <p:nvPr/>
        </p:nvSpPr>
        <p:spPr bwMode="auto">
          <a:xfrm>
            <a:off x="2520950" y="51117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63" name="Rectangle 58"/>
          <p:cNvSpPr>
            <a:spLocks noChangeArrowheads="1"/>
          </p:cNvSpPr>
          <p:nvPr/>
        </p:nvSpPr>
        <p:spPr bwMode="auto">
          <a:xfrm>
            <a:off x="2978150" y="4806950"/>
            <a:ext cx="292100" cy="1054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64" name="Line 59"/>
          <p:cNvSpPr>
            <a:spLocks noChangeShapeType="1"/>
          </p:cNvSpPr>
          <p:nvPr/>
        </p:nvSpPr>
        <p:spPr bwMode="auto">
          <a:xfrm>
            <a:off x="990600" y="3886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65" name="Line 60"/>
          <p:cNvSpPr>
            <a:spLocks noChangeShapeType="1"/>
          </p:cNvSpPr>
          <p:nvPr/>
        </p:nvSpPr>
        <p:spPr bwMode="auto">
          <a:xfrm>
            <a:off x="99060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66" name="Line 61"/>
          <p:cNvSpPr>
            <a:spLocks noChangeShapeType="1"/>
          </p:cNvSpPr>
          <p:nvPr/>
        </p:nvSpPr>
        <p:spPr bwMode="auto">
          <a:xfrm>
            <a:off x="99060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67" name="Line 62"/>
          <p:cNvSpPr>
            <a:spLocks noChangeShapeType="1"/>
          </p:cNvSpPr>
          <p:nvPr/>
        </p:nvSpPr>
        <p:spPr bwMode="auto">
          <a:xfrm>
            <a:off x="99060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68" name="Line 63"/>
          <p:cNvSpPr>
            <a:spLocks noChangeShapeType="1"/>
          </p:cNvSpPr>
          <p:nvPr/>
        </p:nvSpPr>
        <p:spPr bwMode="auto">
          <a:xfrm>
            <a:off x="99060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69" name="Line 64"/>
          <p:cNvSpPr>
            <a:spLocks noChangeShapeType="1"/>
          </p:cNvSpPr>
          <p:nvPr/>
        </p:nvSpPr>
        <p:spPr bwMode="auto">
          <a:xfrm>
            <a:off x="99060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70" name="Line 65"/>
          <p:cNvSpPr>
            <a:spLocks noChangeShapeType="1"/>
          </p:cNvSpPr>
          <p:nvPr/>
        </p:nvSpPr>
        <p:spPr bwMode="auto">
          <a:xfrm>
            <a:off x="99060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7471" name="Group 66"/>
          <p:cNvGrpSpPr>
            <a:grpSpLocks/>
          </p:cNvGrpSpPr>
          <p:nvPr/>
        </p:nvGrpSpPr>
        <p:grpSpPr bwMode="auto">
          <a:xfrm>
            <a:off x="295275" y="4014788"/>
            <a:ext cx="631825" cy="1701800"/>
            <a:chOff x="202" y="2529"/>
            <a:chExt cx="430" cy="1072"/>
          </a:xfrm>
        </p:grpSpPr>
        <p:sp>
          <p:nvSpPr>
            <p:cNvPr id="17484" name="Rectangle 67"/>
            <p:cNvSpPr>
              <a:spLocks noChangeArrowheads="1"/>
            </p:cNvSpPr>
            <p:nvPr/>
          </p:nvSpPr>
          <p:spPr bwMode="auto">
            <a:xfrm>
              <a:off x="202" y="2733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1,25</a:t>
              </a:r>
            </a:p>
          </p:txBody>
        </p:sp>
        <p:sp>
          <p:nvSpPr>
            <p:cNvPr id="17485" name="Rectangle 68"/>
            <p:cNvSpPr>
              <a:spLocks noChangeArrowheads="1"/>
            </p:cNvSpPr>
            <p:nvPr/>
          </p:nvSpPr>
          <p:spPr bwMode="auto">
            <a:xfrm>
              <a:off x="202" y="3157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0,75</a:t>
              </a:r>
            </a:p>
          </p:txBody>
        </p:sp>
        <p:sp>
          <p:nvSpPr>
            <p:cNvPr id="17486" name="Rectangle 69"/>
            <p:cNvSpPr>
              <a:spLocks noChangeArrowheads="1"/>
            </p:cNvSpPr>
            <p:nvPr/>
          </p:nvSpPr>
          <p:spPr bwMode="auto">
            <a:xfrm>
              <a:off x="202" y="2945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7487" name="Rectangle 70"/>
            <p:cNvSpPr>
              <a:spLocks noChangeArrowheads="1"/>
            </p:cNvSpPr>
            <p:nvPr/>
          </p:nvSpPr>
          <p:spPr bwMode="auto">
            <a:xfrm>
              <a:off x="202" y="3370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7488" name="Rectangle 71"/>
            <p:cNvSpPr>
              <a:spLocks noChangeArrowheads="1"/>
            </p:cNvSpPr>
            <p:nvPr/>
          </p:nvSpPr>
          <p:spPr bwMode="auto">
            <a:xfrm>
              <a:off x="202" y="2529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</p:grpSp>
      <p:grpSp>
        <p:nvGrpSpPr>
          <p:cNvPr id="17472" name="Group 72"/>
          <p:cNvGrpSpPr>
            <a:grpSpLocks/>
          </p:cNvGrpSpPr>
          <p:nvPr/>
        </p:nvGrpSpPr>
        <p:grpSpPr bwMode="auto">
          <a:xfrm>
            <a:off x="3571875" y="4090988"/>
            <a:ext cx="631825" cy="1701800"/>
            <a:chOff x="2438" y="2577"/>
            <a:chExt cx="430" cy="1072"/>
          </a:xfrm>
        </p:grpSpPr>
        <p:sp>
          <p:nvSpPr>
            <p:cNvPr id="17479" name="Rectangle 73"/>
            <p:cNvSpPr>
              <a:spLocks noChangeArrowheads="1"/>
            </p:cNvSpPr>
            <p:nvPr/>
          </p:nvSpPr>
          <p:spPr bwMode="auto">
            <a:xfrm>
              <a:off x="2438" y="2781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1,25</a:t>
              </a:r>
            </a:p>
          </p:txBody>
        </p:sp>
        <p:sp>
          <p:nvSpPr>
            <p:cNvPr id="17480" name="Rectangle 74"/>
            <p:cNvSpPr>
              <a:spLocks noChangeArrowheads="1"/>
            </p:cNvSpPr>
            <p:nvPr/>
          </p:nvSpPr>
          <p:spPr bwMode="auto">
            <a:xfrm>
              <a:off x="2438" y="3205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0,75</a:t>
              </a:r>
            </a:p>
          </p:txBody>
        </p:sp>
        <p:sp>
          <p:nvSpPr>
            <p:cNvPr id="17481" name="Rectangle 75"/>
            <p:cNvSpPr>
              <a:spLocks noChangeArrowheads="1"/>
            </p:cNvSpPr>
            <p:nvPr/>
          </p:nvSpPr>
          <p:spPr bwMode="auto">
            <a:xfrm>
              <a:off x="2438" y="2993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7482" name="Rectangle 76"/>
            <p:cNvSpPr>
              <a:spLocks noChangeArrowheads="1"/>
            </p:cNvSpPr>
            <p:nvPr/>
          </p:nvSpPr>
          <p:spPr bwMode="auto">
            <a:xfrm>
              <a:off x="2438" y="3418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7483" name="Rectangle 77"/>
            <p:cNvSpPr>
              <a:spLocks noChangeArrowheads="1"/>
            </p:cNvSpPr>
            <p:nvPr/>
          </p:nvSpPr>
          <p:spPr bwMode="auto">
            <a:xfrm>
              <a:off x="2438" y="257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</p:grpSp>
      <p:grpSp>
        <p:nvGrpSpPr>
          <p:cNvPr id="17473" name="Group 78"/>
          <p:cNvGrpSpPr>
            <a:grpSpLocks/>
          </p:cNvGrpSpPr>
          <p:nvPr/>
        </p:nvGrpSpPr>
        <p:grpSpPr bwMode="auto">
          <a:xfrm>
            <a:off x="3571875" y="1652588"/>
            <a:ext cx="631825" cy="1701800"/>
            <a:chOff x="2438" y="1041"/>
            <a:chExt cx="430" cy="1072"/>
          </a:xfrm>
        </p:grpSpPr>
        <p:sp>
          <p:nvSpPr>
            <p:cNvPr id="17474" name="Rectangle 79"/>
            <p:cNvSpPr>
              <a:spLocks noChangeArrowheads="1"/>
            </p:cNvSpPr>
            <p:nvPr/>
          </p:nvSpPr>
          <p:spPr bwMode="auto">
            <a:xfrm>
              <a:off x="2438" y="1245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1,25</a:t>
              </a:r>
            </a:p>
          </p:txBody>
        </p:sp>
        <p:sp>
          <p:nvSpPr>
            <p:cNvPr id="17475" name="Rectangle 80"/>
            <p:cNvSpPr>
              <a:spLocks noChangeArrowheads="1"/>
            </p:cNvSpPr>
            <p:nvPr/>
          </p:nvSpPr>
          <p:spPr bwMode="auto">
            <a:xfrm>
              <a:off x="2438" y="1669"/>
              <a:ext cx="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0,75</a:t>
              </a:r>
            </a:p>
          </p:txBody>
        </p:sp>
        <p:sp>
          <p:nvSpPr>
            <p:cNvPr id="17476" name="Rectangle 81"/>
            <p:cNvSpPr>
              <a:spLocks noChangeArrowheads="1"/>
            </p:cNvSpPr>
            <p:nvPr/>
          </p:nvSpPr>
          <p:spPr bwMode="auto">
            <a:xfrm>
              <a:off x="2438" y="1457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1,0</a:t>
              </a:r>
            </a:p>
          </p:txBody>
        </p:sp>
        <p:sp>
          <p:nvSpPr>
            <p:cNvPr id="17477" name="Rectangle 82"/>
            <p:cNvSpPr>
              <a:spLocks noChangeArrowheads="1"/>
            </p:cNvSpPr>
            <p:nvPr/>
          </p:nvSpPr>
          <p:spPr bwMode="auto">
            <a:xfrm>
              <a:off x="2438" y="1882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0,5</a:t>
              </a:r>
            </a:p>
          </p:txBody>
        </p:sp>
        <p:sp>
          <p:nvSpPr>
            <p:cNvPr id="17478" name="Rectangle 83"/>
            <p:cNvSpPr>
              <a:spLocks noChangeArrowheads="1"/>
            </p:cNvSpPr>
            <p:nvPr/>
          </p:nvSpPr>
          <p:spPr bwMode="auto">
            <a:xfrm>
              <a:off x="2438" y="1041"/>
              <a:ext cx="3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1,5</a:t>
              </a:r>
            </a:p>
          </p:txBody>
        </p:sp>
      </p:grp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117753908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76DF6F-0DB8-499E-8190-5C90C509BCB0}" type="slidenum">
              <a:rPr lang="ru-RU" altLang="ru-RU" smtClean="0">
                <a:cs typeface="Arial" panose="020B0604020202020204" pitchFamily="34" charset="0"/>
              </a:rPr>
              <a:pPr/>
              <a:t>13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Доля дебиторской задолженности в активах</a:t>
            </a:r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10731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15303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1987550" y="2520950"/>
            <a:ext cx="2921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40" name="Rectangle 6"/>
          <p:cNvSpPr>
            <a:spLocks noChangeArrowheads="1"/>
          </p:cNvSpPr>
          <p:nvPr/>
        </p:nvSpPr>
        <p:spPr bwMode="auto">
          <a:xfrm>
            <a:off x="24447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41" name="Rectangle 7"/>
          <p:cNvSpPr>
            <a:spLocks noChangeArrowheads="1"/>
          </p:cNvSpPr>
          <p:nvPr/>
        </p:nvSpPr>
        <p:spPr bwMode="auto">
          <a:xfrm>
            <a:off x="2901950" y="25971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42" name="Rectangle 8"/>
          <p:cNvSpPr>
            <a:spLocks noChangeArrowheads="1"/>
          </p:cNvSpPr>
          <p:nvPr/>
        </p:nvSpPr>
        <p:spPr bwMode="auto">
          <a:xfrm>
            <a:off x="828675" y="3536950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8443" name="Rectangle 9"/>
          <p:cNvSpPr>
            <a:spLocks noChangeArrowheads="1"/>
          </p:cNvSpPr>
          <p:nvPr/>
        </p:nvSpPr>
        <p:spPr bwMode="auto">
          <a:xfrm>
            <a:off x="1514475" y="13255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8445" name="Rectangle 11"/>
          <p:cNvSpPr>
            <a:spLocks noChangeArrowheads="1"/>
          </p:cNvSpPr>
          <p:nvPr/>
        </p:nvSpPr>
        <p:spPr bwMode="auto">
          <a:xfrm>
            <a:off x="4105275" y="35036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8446" name="Rectangle 12"/>
          <p:cNvSpPr>
            <a:spLocks noChangeArrowheads="1"/>
          </p:cNvSpPr>
          <p:nvPr/>
        </p:nvSpPr>
        <p:spPr bwMode="auto">
          <a:xfrm>
            <a:off x="4867275" y="13255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8447" name="Rectangle 13"/>
          <p:cNvSpPr>
            <a:spLocks noChangeArrowheads="1"/>
          </p:cNvSpPr>
          <p:nvPr/>
        </p:nvSpPr>
        <p:spPr bwMode="auto">
          <a:xfrm>
            <a:off x="41814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8448" name="Rectangle 14"/>
          <p:cNvSpPr>
            <a:spLocks noChangeArrowheads="1"/>
          </p:cNvSpPr>
          <p:nvPr/>
        </p:nvSpPr>
        <p:spPr bwMode="auto">
          <a:xfrm>
            <a:off x="981075" y="5942013"/>
            <a:ext cx="2379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8449" name="Rectangle 15"/>
          <p:cNvSpPr>
            <a:spLocks noChangeArrowheads="1"/>
          </p:cNvSpPr>
          <p:nvPr/>
        </p:nvSpPr>
        <p:spPr bwMode="auto">
          <a:xfrm>
            <a:off x="1666875" y="38401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8450" name="Rectangle 16"/>
          <p:cNvSpPr>
            <a:spLocks noChangeArrowheads="1"/>
          </p:cNvSpPr>
          <p:nvPr/>
        </p:nvSpPr>
        <p:spPr bwMode="auto">
          <a:xfrm>
            <a:off x="4943475" y="38401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8451" name="Line 17"/>
          <p:cNvSpPr>
            <a:spLocks noChangeShapeType="1"/>
          </p:cNvSpPr>
          <p:nvPr/>
        </p:nvSpPr>
        <p:spPr bwMode="auto">
          <a:xfrm>
            <a:off x="9144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2" name="Line 18"/>
          <p:cNvSpPr>
            <a:spLocks noChangeShapeType="1"/>
          </p:cNvSpPr>
          <p:nvPr/>
        </p:nvSpPr>
        <p:spPr bwMode="auto">
          <a:xfrm>
            <a:off x="9144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3" name="Line 19"/>
          <p:cNvSpPr>
            <a:spLocks noChangeShapeType="1"/>
          </p:cNvSpPr>
          <p:nvPr/>
        </p:nvSpPr>
        <p:spPr bwMode="auto">
          <a:xfrm>
            <a:off x="9144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4" name="Line 20"/>
          <p:cNvSpPr>
            <a:spLocks noChangeShapeType="1"/>
          </p:cNvSpPr>
          <p:nvPr/>
        </p:nvSpPr>
        <p:spPr bwMode="auto">
          <a:xfrm>
            <a:off x="9144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5" name="Line 21"/>
          <p:cNvSpPr>
            <a:spLocks noChangeShapeType="1"/>
          </p:cNvSpPr>
          <p:nvPr/>
        </p:nvSpPr>
        <p:spPr bwMode="auto">
          <a:xfrm>
            <a:off x="9144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6" name="Line 22"/>
          <p:cNvSpPr>
            <a:spLocks noChangeShapeType="1"/>
          </p:cNvSpPr>
          <p:nvPr/>
        </p:nvSpPr>
        <p:spPr bwMode="auto">
          <a:xfrm>
            <a:off x="9144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7" name="Line 23"/>
          <p:cNvSpPr>
            <a:spLocks noChangeShapeType="1"/>
          </p:cNvSpPr>
          <p:nvPr/>
        </p:nvSpPr>
        <p:spPr bwMode="auto">
          <a:xfrm>
            <a:off x="9144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58" name="Group 24"/>
          <p:cNvGrpSpPr>
            <a:grpSpLocks/>
          </p:cNvGrpSpPr>
          <p:nvPr/>
        </p:nvGrpSpPr>
        <p:grpSpPr bwMode="auto">
          <a:xfrm>
            <a:off x="219075" y="1576388"/>
            <a:ext cx="773113" cy="1701800"/>
            <a:chOff x="150" y="993"/>
            <a:chExt cx="527" cy="1072"/>
          </a:xfrm>
        </p:grpSpPr>
        <p:sp>
          <p:nvSpPr>
            <p:cNvPr id="18513" name="Rectangle 25"/>
            <p:cNvSpPr>
              <a:spLocks noChangeArrowheads="1"/>
            </p:cNvSpPr>
            <p:nvPr/>
          </p:nvSpPr>
          <p:spPr bwMode="auto">
            <a:xfrm>
              <a:off x="202" y="1197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80%</a:t>
              </a:r>
            </a:p>
          </p:txBody>
        </p:sp>
        <p:sp>
          <p:nvSpPr>
            <p:cNvPr id="18514" name="Rectangle 26"/>
            <p:cNvSpPr>
              <a:spLocks noChangeArrowheads="1"/>
            </p:cNvSpPr>
            <p:nvPr/>
          </p:nvSpPr>
          <p:spPr bwMode="auto">
            <a:xfrm>
              <a:off x="202" y="1621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8515" name="Rectangle 27"/>
            <p:cNvSpPr>
              <a:spLocks noChangeArrowheads="1"/>
            </p:cNvSpPr>
            <p:nvPr/>
          </p:nvSpPr>
          <p:spPr bwMode="auto">
            <a:xfrm>
              <a:off x="202" y="140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18516" name="Rectangle 28"/>
            <p:cNvSpPr>
              <a:spLocks noChangeArrowheads="1"/>
            </p:cNvSpPr>
            <p:nvPr/>
          </p:nvSpPr>
          <p:spPr bwMode="auto">
            <a:xfrm>
              <a:off x="202" y="1834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8517" name="Rectangle 29"/>
            <p:cNvSpPr>
              <a:spLocks noChangeArrowheads="1"/>
            </p:cNvSpPr>
            <p:nvPr/>
          </p:nvSpPr>
          <p:spPr bwMode="auto">
            <a:xfrm>
              <a:off x="150" y="993"/>
              <a:ext cx="5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100%</a:t>
              </a:r>
            </a:p>
          </p:txBody>
        </p:sp>
      </p:grpSp>
      <p:sp>
        <p:nvSpPr>
          <p:cNvPr id="18459" name="Rectangle 30"/>
          <p:cNvSpPr>
            <a:spLocks noChangeArrowheads="1"/>
          </p:cNvSpPr>
          <p:nvPr/>
        </p:nvSpPr>
        <p:spPr bwMode="auto">
          <a:xfrm>
            <a:off x="4425950" y="51879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0" name="Rectangle 31"/>
          <p:cNvSpPr>
            <a:spLocks noChangeArrowheads="1"/>
          </p:cNvSpPr>
          <p:nvPr/>
        </p:nvSpPr>
        <p:spPr bwMode="auto">
          <a:xfrm>
            <a:off x="4883150" y="51117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1" name="Rectangle 32"/>
          <p:cNvSpPr>
            <a:spLocks noChangeArrowheads="1"/>
          </p:cNvSpPr>
          <p:nvPr/>
        </p:nvSpPr>
        <p:spPr bwMode="auto">
          <a:xfrm>
            <a:off x="5340350" y="4806950"/>
            <a:ext cx="292100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2" name="Rectangle 33"/>
          <p:cNvSpPr>
            <a:spLocks noChangeArrowheads="1"/>
          </p:cNvSpPr>
          <p:nvPr/>
        </p:nvSpPr>
        <p:spPr bwMode="auto">
          <a:xfrm>
            <a:off x="5797550" y="49593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3" name="Rectangle 34"/>
          <p:cNvSpPr>
            <a:spLocks noChangeArrowheads="1"/>
          </p:cNvSpPr>
          <p:nvPr/>
        </p:nvSpPr>
        <p:spPr bwMode="auto">
          <a:xfrm>
            <a:off x="6254750" y="4883150"/>
            <a:ext cx="292100" cy="1054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4" name="Line 35"/>
          <p:cNvSpPr>
            <a:spLocks noChangeShapeType="1"/>
          </p:cNvSpPr>
          <p:nvPr/>
        </p:nvSpPr>
        <p:spPr bwMode="auto">
          <a:xfrm>
            <a:off x="4191000" y="59229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5" name="Line 36"/>
          <p:cNvSpPr>
            <a:spLocks noChangeShapeType="1"/>
          </p:cNvSpPr>
          <p:nvPr/>
        </p:nvSpPr>
        <p:spPr bwMode="auto">
          <a:xfrm>
            <a:off x="4191000" y="55864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6" name="Line 37"/>
          <p:cNvSpPr>
            <a:spLocks noChangeShapeType="1"/>
          </p:cNvSpPr>
          <p:nvPr/>
        </p:nvSpPr>
        <p:spPr bwMode="auto">
          <a:xfrm>
            <a:off x="4191000" y="52498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7" name="Line 38"/>
          <p:cNvSpPr>
            <a:spLocks noChangeShapeType="1"/>
          </p:cNvSpPr>
          <p:nvPr/>
        </p:nvSpPr>
        <p:spPr bwMode="auto">
          <a:xfrm>
            <a:off x="4191000" y="4913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8" name="Line 39"/>
          <p:cNvSpPr>
            <a:spLocks noChangeShapeType="1"/>
          </p:cNvSpPr>
          <p:nvPr/>
        </p:nvSpPr>
        <p:spPr bwMode="auto">
          <a:xfrm>
            <a:off x="4191000" y="4575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9" name="Line 40"/>
          <p:cNvSpPr>
            <a:spLocks noChangeShapeType="1"/>
          </p:cNvSpPr>
          <p:nvPr/>
        </p:nvSpPr>
        <p:spPr bwMode="auto">
          <a:xfrm>
            <a:off x="4191000" y="4270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0" name="Rectangle 41"/>
          <p:cNvSpPr>
            <a:spLocks noChangeArrowheads="1"/>
          </p:cNvSpPr>
          <p:nvPr/>
        </p:nvSpPr>
        <p:spPr bwMode="auto">
          <a:xfrm>
            <a:off x="43497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71" name="Rectangle 42"/>
          <p:cNvSpPr>
            <a:spLocks noChangeArrowheads="1"/>
          </p:cNvSpPr>
          <p:nvPr/>
        </p:nvSpPr>
        <p:spPr bwMode="auto">
          <a:xfrm>
            <a:off x="4806950" y="2597150"/>
            <a:ext cx="2921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72" name="Rectangle 43"/>
          <p:cNvSpPr>
            <a:spLocks noChangeArrowheads="1"/>
          </p:cNvSpPr>
          <p:nvPr/>
        </p:nvSpPr>
        <p:spPr bwMode="auto">
          <a:xfrm>
            <a:off x="5264150" y="24447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73" name="Rectangle 44"/>
          <p:cNvSpPr>
            <a:spLocks noChangeArrowheads="1"/>
          </p:cNvSpPr>
          <p:nvPr/>
        </p:nvSpPr>
        <p:spPr bwMode="auto">
          <a:xfrm>
            <a:off x="5721350" y="26733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74" name="Rectangle 45"/>
          <p:cNvSpPr>
            <a:spLocks noChangeArrowheads="1"/>
          </p:cNvSpPr>
          <p:nvPr/>
        </p:nvSpPr>
        <p:spPr bwMode="auto">
          <a:xfrm>
            <a:off x="6178550" y="2597150"/>
            <a:ext cx="292100" cy="825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75" name="Line 46"/>
          <p:cNvSpPr>
            <a:spLocks noChangeShapeType="1"/>
          </p:cNvSpPr>
          <p:nvPr/>
        </p:nvSpPr>
        <p:spPr bwMode="auto">
          <a:xfrm>
            <a:off x="419100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6" name="Line 47"/>
          <p:cNvSpPr>
            <a:spLocks noChangeShapeType="1"/>
          </p:cNvSpPr>
          <p:nvPr/>
        </p:nvSpPr>
        <p:spPr bwMode="auto">
          <a:xfrm>
            <a:off x="419100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7" name="Line 48"/>
          <p:cNvSpPr>
            <a:spLocks noChangeShapeType="1"/>
          </p:cNvSpPr>
          <p:nvPr/>
        </p:nvSpPr>
        <p:spPr bwMode="auto">
          <a:xfrm>
            <a:off x="419100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8" name="Line 49"/>
          <p:cNvSpPr>
            <a:spLocks noChangeShapeType="1"/>
          </p:cNvSpPr>
          <p:nvPr/>
        </p:nvSpPr>
        <p:spPr bwMode="auto">
          <a:xfrm>
            <a:off x="419100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9" name="Line 50"/>
          <p:cNvSpPr>
            <a:spLocks noChangeShapeType="1"/>
          </p:cNvSpPr>
          <p:nvPr/>
        </p:nvSpPr>
        <p:spPr bwMode="auto">
          <a:xfrm>
            <a:off x="419100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0" name="Line 51"/>
          <p:cNvSpPr>
            <a:spLocks noChangeShapeType="1"/>
          </p:cNvSpPr>
          <p:nvPr/>
        </p:nvSpPr>
        <p:spPr bwMode="auto">
          <a:xfrm>
            <a:off x="419100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1" name="Rectangle 52"/>
          <p:cNvSpPr>
            <a:spLocks noChangeArrowheads="1"/>
          </p:cNvSpPr>
          <p:nvPr/>
        </p:nvSpPr>
        <p:spPr bwMode="auto">
          <a:xfrm>
            <a:off x="1149350" y="4730750"/>
            <a:ext cx="292100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82" name="Rectangle 53"/>
          <p:cNvSpPr>
            <a:spLocks noChangeArrowheads="1"/>
          </p:cNvSpPr>
          <p:nvPr/>
        </p:nvSpPr>
        <p:spPr bwMode="auto">
          <a:xfrm>
            <a:off x="1606550" y="5111750"/>
            <a:ext cx="292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83" name="Rectangle 54"/>
          <p:cNvSpPr>
            <a:spLocks noChangeArrowheads="1"/>
          </p:cNvSpPr>
          <p:nvPr/>
        </p:nvSpPr>
        <p:spPr bwMode="auto">
          <a:xfrm>
            <a:off x="2063750" y="4883150"/>
            <a:ext cx="292100" cy="977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84" name="Rectangle 55"/>
          <p:cNvSpPr>
            <a:spLocks noChangeArrowheads="1"/>
          </p:cNvSpPr>
          <p:nvPr/>
        </p:nvSpPr>
        <p:spPr bwMode="auto">
          <a:xfrm>
            <a:off x="2520950" y="4654550"/>
            <a:ext cx="292100" cy="1206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85" name="Rectangle 56"/>
          <p:cNvSpPr>
            <a:spLocks noChangeArrowheads="1"/>
          </p:cNvSpPr>
          <p:nvPr/>
        </p:nvSpPr>
        <p:spPr bwMode="auto">
          <a:xfrm>
            <a:off x="2978150" y="4730750"/>
            <a:ext cx="292100" cy="11303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86" name="Line 57"/>
          <p:cNvSpPr>
            <a:spLocks noChangeShapeType="1"/>
          </p:cNvSpPr>
          <p:nvPr/>
        </p:nvSpPr>
        <p:spPr bwMode="auto">
          <a:xfrm>
            <a:off x="990600" y="40386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7" name="Line 58"/>
          <p:cNvSpPr>
            <a:spLocks noChangeShapeType="1"/>
          </p:cNvSpPr>
          <p:nvPr/>
        </p:nvSpPr>
        <p:spPr bwMode="auto">
          <a:xfrm>
            <a:off x="99060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8" name="Line 59"/>
          <p:cNvSpPr>
            <a:spLocks noChangeShapeType="1"/>
          </p:cNvSpPr>
          <p:nvPr/>
        </p:nvSpPr>
        <p:spPr bwMode="auto">
          <a:xfrm>
            <a:off x="99060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9" name="Line 60"/>
          <p:cNvSpPr>
            <a:spLocks noChangeShapeType="1"/>
          </p:cNvSpPr>
          <p:nvPr/>
        </p:nvSpPr>
        <p:spPr bwMode="auto">
          <a:xfrm>
            <a:off x="99060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0" name="Line 61"/>
          <p:cNvSpPr>
            <a:spLocks noChangeShapeType="1"/>
          </p:cNvSpPr>
          <p:nvPr/>
        </p:nvSpPr>
        <p:spPr bwMode="auto">
          <a:xfrm>
            <a:off x="99060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1" name="Line 62"/>
          <p:cNvSpPr>
            <a:spLocks noChangeShapeType="1"/>
          </p:cNvSpPr>
          <p:nvPr/>
        </p:nvSpPr>
        <p:spPr bwMode="auto">
          <a:xfrm>
            <a:off x="99060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2" name="Line 63"/>
          <p:cNvSpPr>
            <a:spLocks noChangeShapeType="1"/>
          </p:cNvSpPr>
          <p:nvPr/>
        </p:nvSpPr>
        <p:spPr bwMode="auto">
          <a:xfrm>
            <a:off x="99060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3" name="Line 64"/>
          <p:cNvSpPr>
            <a:spLocks noChangeShapeType="1"/>
          </p:cNvSpPr>
          <p:nvPr/>
        </p:nvSpPr>
        <p:spPr bwMode="auto">
          <a:xfrm>
            <a:off x="4191000" y="4114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4" name="Line 65"/>
          <p:cNvSpPr>
            <a:spLocks noChangeShapeType="1"/>
          </p:cNvSpPr>
          <p:nvPr/>
        </p:nvSpPr>
        <p:spPr bwMode="auto">
          <a:xfrm>
            <a:off x="419100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95" name="Group 66"/>
          <p:cNvGrpSpPr>
            <a:grpSpLocks/>
          </p:cNvGrpSpPr>
          <p:nvPr/>
        </p:nvGrpSpPr>
        <p:grpSpPr bwMode="auto">
          <a:xfrm>
            <a:off x="3419475" y="1576388"/>
            <a:ext cx="773113" cy="1701800"/>
            <a:chOff x="2334" y="993"/>
            <a:chExt cx="527" cy="1072"/>
          </a:xfrm>
        </p:grpSpPr>
        <p:sp>
          <p:nvSpPr>
            <p:cNvPr id="18508" name="Rectangle 67"/>
            <p:cNvSpPr>
              <a:spLocks noChangeArrowheads="1"/>
            </p:cNvSpPr>
            <p:nvPr/>
          </p:nvSpPr>
          <p:spPr bwMode="auto">
            <a:xfrm>
              <a:off x="2386" y="1197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80%</a:t>
              </a:r>
            </a:p>
          </p:txBody>
        </p:sp>
        <p:sp>
          <p:nvSpPr>
            <p:cNvPr id="18509" name="Rectangle 68"/>
            <p:cNvSpPr>
              <a:spLocks noChangeArrowheads="1"/>
            </p:cNvSpPr>
            <p:nvPr/>
          </p:nvSpPr>
          <p:spPr bwMode="auto">
            <a:xfrm>
              <a:off x="2386" y="1621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8510" name="Rectangle 69"/>
            <p:cNvSpPr>
              <a:spLocks noChangeArrowheads="1"/>
            </p:cNvSpPr>
            <p:nvPr/>
          </p:nvSpPr>
          <p:spPr bwMode="auto">
            <a:xfrm>
              <a:off x="2386" y="140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18511" name="Rectangle 70"/>
            <p:cNvSpPr>
              <a:spLocks noChangeArrowheads="1"/>
            </p:cNvSpPr>
            <p:nvPr/>
          </p:nvSpPr>
          <p:spPr bwMode="auto">
            <a:xfrm>
              <a:off x="2386" y="1834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8512" name="Rectangle 71"/>
            <p:cNvSpPr>
              <a:spLocks noChangeArrowheads="1"/>
            </p:cNvSpPr>
            <p:nvPr/>
          </p:nvSpPr>
          <p:spPr bwMode="auto">
            <a:xfrm>
              <a:off x="2334" y="993"/>
              <a:ext cx="5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100%</a:t>
              </a:r>
            </a:p>
          </p:txBody>
        </p:sp>
      </p:grpSp>
      <p:grpSp>
        <p:nvGrpSpPr>
          <p:cNvPr id="18496" name="Group 72"/>
          <p:cNvGrpSpPr>
            <a:grpSpLocks/>
          </p:cNvGrpSpPr>
          <p:nvPr/>
        </p:nvGrpSpPr>
        <p:grpSpPr bwMode="auto">
          <a:xfrm>
            <a:off x="3419475" y="4090988"/>
            <a:ext cx="773113" cy="1701800"/>
            <a:chOff x="2334" y="2577"/>
            <a:chExt cx="527" cy="1072"/>
          </a:xfrm>
        </p:grpSpPr>
        <p:sp>
          <p:nvSpPr>
            <p:cNvPr id="18503" name="Rectangle 73"/>
            <p:cNvSpPr>
              <a:spLocks noChangeArrowheads="1"/>
            </p:cNvSpPr>
            <p:nvPr/>
          </p:nvSpPr>
          <p:spPr bwMode="auto">
            <a:xfrm>
              <a:off x="2386" y="2781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80%</a:t>
              </a:r>
            </a:p>
          </p:txBody>
        </p:sp>
        <p:sp>
          <p:nvSpPr>
            <p:cNvPr id="18504" name="Rectangle 74"/>
            <p:cNvSpPr>
              <a:spLocks noChangeArrowheads="1"/>
            </p:cNvSpPr>
            <p:nvPr/>
          </p:nvSpPr>
          <p:spPr bwMode="auto">
            <a:xfrm>
              <a:off x="2386" y="3205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8505" name="Rectangle 75"/>
            <p:cNvSpPr>
              <a:spLocks noChangeArrowheads="1"/>
            </p:cNvSpPr>
            <p:nvPr/>
          </p:nvSpPr>
          <p:spPr bwMode="auto">
            <a:xfrm>
              <a:off x="2386" y="2993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18506" name="Rectangle 76"/>
            <p:cNvSpPr>
              <a:spLocks noChangeArrowheads="1"/>
            </p:cNvSpPr>
            <p:nvPr/>
          </p:nvSpPr>
          <p:spPr bwMode="auto">
            <a:xfrm>
              <a:off x="2386" y="3418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8507" name="Rectangle 77"/>
            <p:cNvSpPr>
              <a:spLocks noChangeArrowheads="1"/>
            </p:cNvSpPr>
            <p:nvPr/>
          </p:nvSpPr>
          <p:spPr bwMode="auto">
            <a:xfrm>
              <a:off x="2334" y="2577"/>
              <a:ext cx="5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100%</a:t>
              </a:r>
            </a:p>
          </p:txBody>
        </p:sp>
      </p:grpSp>
      <p:grpSp>
        <p:nvGrpSpPr>
          <p:cNvPr id="18497" name="Group 78"/>
          <p:cNvGrpSpPr>
            <a:grpSpLocks/>
          </p:cNvGrpSpPr>
          <p:nvPr/>
        </p:nvGrpSpPr>
        <p:grpSpPr bwMode="auto">
          <a:xfrm>
            <a:off x="219075" y="4014788"/>
            <a:ext cx="773113" cy="1701800"/>
            <a:chOff x="150" y="2529"/>
            <a:chExt cx="527" cy="1072"/>
          </a:xfrm>
        </p:grpSpPr>
        <p:sp>
          <p:nvSpPr>
            <p:cNvPr id="18498" name="Rectangle 79"/>
            <p:cNvSpPr>
              <a:spLocks noChangeArrowheads="1"/>
            </p:cNvSpPr>
            <p:nvPr/>
          </p:nvSpPr>
          <p:spPr bwMode="auto">
            <a:xfrm>
              <a:off x="202" y="2733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80%</a:t>
              </a:r>
            </a:p>
          </p:txBody>
        </p:sp>
        <p:sp>
          <p:nvSpPr>
            <p:cNvPr id="18499" name="Rectangle 80"/>
            <p:cNvSpPr>
              <a:spLocks noChangeArrowheads="1"/>
            </p:cNvSpPr>
            <p:nvPr/>
          </p:nvSpPr>
          <p:spPr bwMode="auto">
            <a:xfrm>
              <a:off x="202" y="3157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8500" name="Rectangle 81"/>
            <p:cNvSpPr>
              <a:spLocks noChangeArrowheads="1"/>
            </p:cNvSpPr>
            <p:nvPr/>
          </p:nvSpPr>
          <p:spPr bwMode="auto">
            <a:xfrm>
              <a:off x="202" y="2945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18501" name="Rectangle 82"/>
            <p:cNvSpPr>
              <a:spLocks noChangeArrowheads="1"/>
            </p:cNvSpPr>
            <p:nvPr/>
          </p:nvSpPr>
          <p:spPr bwMode="auto">
            <a:xfrm>
              <a:off x="202" y="3370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8502" name="Rectangle 83"/>
            <p:cNvSpPr>
              <a:spLocks noChangeArrowheads="1"/>
            </p:cNvSpPr>
            <p:nvPr/>
          </p:nvSpPr>
          <p:spPr bwMode="auto">
            <a:xfrm>
              <a:off x="150" y="2529"/>
              <a:ext cx="5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100%</a:t>
              </a:r>
            </a:p>
          </p:txBody>
        </p:sp>
      </p:grp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137430757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C0A889-D1AE-4D17-8D27-01DF7B3ADDCF}" type="slidenum">
              <a:rPr lang="ru-RU" altLang="ru-RU" smtClean="0">
                <a:cs typeface="Arial" panose="020B0604020202020204" pitchFamily="34" charset="0"/>
              </a:rPr>
              <a:pPr/>
              <a:t>14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Значения ключевых показателей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Отношение рабочего капитала к продажам</a:t>
            </a:r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1001713" y="2673350"/>
            <a:ext cx="293687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1458913" y="3282950"/>
            <a:ext cx="293687" cy="139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1916113" y="3282950"/>
            <a:ext cx="293687" cy="139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64" name="Rectangle 6"/>
          <p:cNvSpPr>
            <a:spLocks noChangeArrowheads="1"/>
          </p:cNvSpPr>
          <p:nvPr/>
        </p:nvSpPr>
        <p:spPr bwMode="auto">
          <a:xfrm>
            <a:off x="2373313" y="3054350"/>
            <a:ext cx="293687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65" name="Rectangle 7"/>
          <p:cNvSpPr>
            <a:spLocks noChangeArrowheads="1"/>
          </p:cNvSpPr>
          <p:nvPr/>
        </p:nvSpPr>
        <p:spPr bwMode="auto">
          <a:xfrm>
            <a:off x="2830513" y="3130550"/>
            <a:ext cx="293687" cy="292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66" name="Rectangle 8"/>
          <p:cNvSpPr>
            <a:spLocks noChangeArrowheads="1"/>
          </p:cNvSpPr>
          <p:nvPr/>
        </p:nvSpPr>
        <p:spPr bwMode="auto">
          <a:xfrm>
            <a:off x="758825" y="3536950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9467" name="Rectangle 9"/>
          <p:cNvSpPr>
            <a:spLocks noChangeArrowheads="1"/>
          </p:cNvSpPr>
          <p:nvPr/>
        </p:nvSpPr>
        <p:spPr bwMode="auto">
          <a:xfrm>
            <a:off x="1444625" y="1325563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США</a:t>
            </a:r>
          </a:p>
        </p:txBody>
      </p:sp>
      <p:sp>
        <p:nvSpPr>
          <p:cNvPr id="19469" name="Rectangle 11"/>
          <p:cNvSpPr>
            <a:spLocks noChangeArrowheads="1"/>
          </p:cNvSpPr>
          <p:nvPr/>
        </p:nvSpPr>
        <p:spPr bwMode="auto">
          <a:xfrm>
            <a:off x="4035425" y="3503613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9470" name="Rectangle 12"/>
          <p:cNvSpPr>
            <a:spLocks noChangeArrowheads="1"/>
          </p:cNvSpPr>
          <p:nvPr/>
        </p:nvSpPr>
        <p:spPr bwMode="auto">
          <a:xfrm>
            <a:off x="4797425" y="1325563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Англия</a:t>
            </a:r>
          </a:p>
        </p:txBody>
      </p:sp>
      <p:sp>
        <p:nvSpPr>
          <p:cNvPr id="19471" name="Rectangle 13"/>
          <p:cNvSpPr>
            <a:spLocks noChangeArrowheads="1"/>
          </p:cNvSpPr>
          <p:nvPr/>
        </p:nvSpPr>
        <p:spPr bwMode="auto">
          <a:xfrm>
            <a:off x="4111625" y="5942013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9472" name="Rectangle 14"/>
          <p:cNvSpPr>
            <a:spLocks noChangeArrowheads="1"/>
          </p:cNvSpPr>
          <p:nvPr/>
        </p:nvSpPr>
        <p:spPr bwMode="auto">
          <a:xfrm>
            <a:off x="911225" y="5942013"/>
            <a:ext cx="237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cs typeface="Arial" panose="020B0604020202020204" pitchFamily="34" charset="0"/>
              </a:rPr>
              <a:t>    Л      П     М     Т       *</a:t>
            </a:r>
          </a:p>
        </p:txBody>
      </p:sp>
      <p:sp>
        <p:nvSpPr>
          <p:cNvPr id="19473" name="Rectangle 15"/>
          <p:cNvSpPr>
            <a:spLocks noChangeArrowheads="1"/>
          </p:cNvSpPr>
          <p:nvPr/>
        </p:nvSpPr>
        <p:spPr bwMode="auto">
          <a:xfrm>
            <a:off x="1597025" y="3840163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Европа</a:t>
            </a:r>
          </a:p>
        </p:txBody>
      </p:sp>
      <p:sp>
        <p:nvSpPr>
          <p:cNvPr id="19474" name="Rectangle 16"/>
          <p:cNvSpPr>
            <a:spLocks noChangeArrowheads="1"/>
          </p:cNvSpPr>
          <p:nvPr/>
        </p:nvSpPr>
        <p:spPr bwMode="auto">
          <a:xfrm>
            <a:off x="4873625" y="3840163"/>
            <a:ext cx="1074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>
                <a:cs typeface="Arial" panose="020B0604020202020204" pitchFamily="34" charset="0"/>
              </a:rPr>
              <a:t>Япония</a:t>
            </a:r>
          </a:p>
        </p:txBody>
      </p:sp>
      <p:sp>
        <p:nvSpPr>
          <p:cNvPr id="19475" name="Line 17"/>
          <p:cNvSpPr>
            <a:spLocks noChangeShapeType="1"/>
          </p:cNvSpPr>
          <p:nvPr/>
        </p:nvSpPr>
        <p:spPr bwMode="auto">
          <a:xfrm>
            <a:off x="84455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6" name="Line 18"/>
          <p:cNvSpPr>
            <a:spLocks noChangeShapeType="1"/>
          </p:cNvSpPr>
          <p:nvPr/>
        </p:nvSpPr>
        <p:spPr bwMode="auto">
          <a:xfrm>
            <a:off x="84455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7" name="Line 19"/>
          <p:cNvSpPr>
            <a:spLocks noChangeShapeType="1"/>
          </p:cNvSpPr>
          <p:nvPr/>
        </p:nvSpPr>
        <p:spPr bwMode="auto">
          <a:xfrm>
            <a:off x="84455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8" name="Line 20"/>
          <p:cNvSpPr>
            <a:spLocks noChangeShapeType="1"/>
          </p:cNvSpPr>
          <p:nvPr/>
        </p:nvSpPr>
        <p:spPr bwMode="auto">
          <a:xfrm>
            <a:off x="84455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9" name="Line 21"/>
          <p:cNvSpPr>
            <a:spLocks noChangeShapeType="1"/>
          </p:cNvSpPr>
          <p:nvPr/>
        </p:nvSpPr>
        <p:spPr bwMode="auto">
          <a:xfrm>
            <a:off x="84455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80" name="Line 22"/>
          <p:cNvSpPr>
            <a:spLocks noChangeShapeType="1"/>
          </p:cNvSpPr>
          <p:nvPr/>
        </p:nvSpPr>
        <p:spPr bwMode="auto">
          <a:xfrm>
            <a:off x="84455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81" name="Line 23"/>
          <p:cNvSpPr>
            <a:spLocks noChangeShapeType="1"/>
          </p:cNvSpPr>
          <p:nvPr/>
        </p:nvSpPr>
        <p:spPr bwMode="auto">
          <a:xfrm>
            <a:off x="84455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482" name="Group 24"/>
          <p:cNvGrpSpPr>
            <a:grpSpLocks/>
          </p:cNvGrpSpPr>
          <p:nvPr/>
        </p:nvGrpSpPr>
        <p:grpSpPr bwMode="auto">
          <a:xfrm>
            <a:off x="225425" y="1576388"/>
            <a:ext cx="644525" cy="1701800"/>
            <a:chOff x="154" y="993"/>
            <a:chExt cx="440" cy="1072"/>
          </a:xfrm>
        </p:grpSpPr>
        <p:sp>
          <p:nvSpPr>
            <p:cNvPr id="19536" name="Rectangle 25"/>
            <p:cNvSpPr>
              <a:spLocks noChangeArrowheads="1"/>
            </p:cNvSpPr>
            <p:nvPr/>
          </p:nvSpPr>
          <p:spPr bwMode="auto">
            <a:xfrm>
              <a:off x="154" y="1197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9537" name="Rectangle 26"/>
            <p:cNvSpPr>
              <a:spLocks noChangeArrowheads="1"/>
            </p:cNvSpPr>
            <p:nvPr/>
          </p:nvSpPr>
          <p:spPr bwMode="auto">
            <a:xfrm>
              <a:off x="154" y="1621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9538" name="Rectangle 27"/>
            <p:cNvSpPr>
              <a:spLocks noChangeArrowheads="1"/>
            </p:cNvSpPr>
            <p:nvPr/>
          </p:nvSpPr>
          <p:spPr bwMode="auto">
            <a:xfrm>
              <a:off x="154" y="1409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30%</a:t>
              </a:r>
            </a:p>
          </p:txBody>
        </p:sp>
        <p:sp>
          <p:nvSpPr>
            <p:cNvPr id="19539" name="Rectangle 28"/>
            <p:cNvSpPr>
              <a:spLocks noChangeArrowheads="1"/>
            </p:cNvSpPr>
            <p:nvPr/>
          </p:nvSpPr>
          <p:spPr bwMode="auto">
            <a:xfrm>
              <a:off x="154" y="1834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10%</a:t>
              </a:r>
            </a:p>
          </p:txBody>
        </p:sp>
        <p:sp>
          <p:nvSpPr>
            <p:cNvPr id="19540" name="Rectangle 29"/>
            <p:cNvSpPr>
              <a:spLocks noChangeArrowheads="1"/>
            </p:cNvSpPr>
            <p:nvPr/>
          </p:nvSpPr>
          <p:spPr bwMode="auto">
            <a:xfrm>
              <a:off x="154" y="993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50%</a:t>
              </a:r>
            </a:p>
          </p:txBody>
        </p:sp>
      </p:grpSp>
      <p:sp>
        <p:nvSpPr>
          <p:cNvPr id="19483" name="Rectangle 30"/>
          <p:cNvSpPr>
            <a:spLocks noChangeArrowheads="1"/>
          </p:cNvSpPr>
          <p:nvPr/>
        </p:nvSpPr>
        <p:spPr bwMode="auto">
          <a:xfrm>
            <a:off x="4354513" y="4806950"/>
            <a:ext cx="293687" cy="1130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84" name="Rectangle 31"/>
          <p:cNvSpPr>
            <a:spLocks noChangeArrowheads="1"/>
          </p:cNvSpPr>
          <p:nvPr/>
        </p:nvSpPr>
        <p:spPr bwMode="auto">
          <a:xfrm>
            <a:off x="4811713" y="5492750"/>
            <a:ext cx="293687" cy="444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85" name="Rectangle 32"/>
          <p:cNvSpPr>
            <a:spLocks noChangeArrowheads="1"/>
          </p:cNvSpPr>
          <p:nvPr/>
        </p:nvSpPr>
        <p:spPr bwMode="auto">
          <a:xfrm>
            <a:off x="5268913" y="5416550"/>
            <a:ext cx="293687" cy="520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86" name="Rectangle 33"/>
          <p:cNvSpPr>
            <a:spLocks noChangeArrowheads="1"/>
          </p:cNvSpPr>
          <p:nvPr/>
        </p:nvSpPr>
        <p:spPr bwMode="auto">
          <a:xfrm>
            <a:off x="5726113" y="5721350"/>
            <a:ext cx="293687" cy="215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87" name="Rectangle 34"/>
          <p:cNvSpPr>
            <a:spLocks noChangeArrowheads="1"/>
          </p:cNvSpPr>
          <p:nvPr/>
        </p:nvSpPr>
        <p:spPr bwMode="auto">
          <a:xfrm>
            <a:off x="6183313" y="5492750"/>
            <a:ext cx="293687" cy="444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88" name="Line 35"/>
          <p:cNvSpPr>
            <a:spLocks noChangeShapeType="1"/>
          </p:cNvSpPr>
          <p:nvPr/>
        </p:nvSpPr>
        <p:spPr bwMode="auto">
          <a:xfrm>
            <a:off x="4121150" y="41148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89" name="Line 36"/>
          <p:cNvSpPr>
            <a:spLocks noChangeShapeType="1"/>
          </p:cNvSpPr>
          <p:nvPr/>
        </p:nvSpPr>
        <p:spPr bwMode="auto">
          <a:xfrm>
            <a:off x="4121150" y="59229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90" name="Line 37"/>
          <p:cNvSpPr>
            <a:spLocks noChangeShapeType="1"/>
          </p:cNvSpPr>
          <p:nvPr/>
        </p:nvSpPr>
        <p:spPr bwMode="auto">
          <a:xfrm>
            <a:off x="4121150" y="55864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91" name="Line 38"/>
          <p:cNvSpPr>
            <a:spLocks noChangeShapeType="1"/>
          </p:cNvSpPr>
          <p:nvPr/>
        </p:nvSpPr>
        <p:spPr bwMode="auto">
          <a:xfrm>
            <a:off x="4121150" y="52498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92" name="Line 39"/>
          <p:cNvSpPr>
            <a:spLocks noChangeShapeType="1"/>
          </p:cNvSpPr>
          <p:nvPr/>
        </p:nvSpPr>
        <p:spPr bwMode="auto">
          <a:xfrm>
            <a:off x="4121150" y="49133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93" name="Line 40"/>
          <p:cNvSpPr>
            <a:spLocks noChangeShapeType="1"/>
          </p:cNvSpPr>
          <p:nvPr/>
        </p:nvSpPr>
        <p:spPr bwMode="auto">
          <a:xfrm>
            <a:off x="4121150" y="4575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94" name="Line 41"/>
          <p:cNvSpPr>
            <a:spLocks noChangeShapeType="1"/>
          </p:cNvSpPr>
          <p:nvPr/>
        </p:nvSpPr>
        <p:spPr bwMode="auto">
          <a:xfrm>
            <a:off x="4121150" y="42703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95" name="Rectangle 42"/>
          <p:cNvSpPr>
            <a:spLocks noChangeArrowheads="1"/>
          </p:cNvSpPr>
          <p:nvPr/>
        </p:nvSpPr>
        <p:spPr bwMode="auto">
          <a:xfrm>
            <a:off x="4278313" y="2673350"/>
            <a:ext cx="293687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96" name="Rectangle 43"/>
          <p:cNvSpPr>
            <a:spLocks noChangeArrowheads="1"/>
          </p:cNvSpPr>
          <p:nvPr/>
        </p:nvSpPr>
        <p:spPr bwMode="auto">
          <a:xfrm>
            <a:off x="4735513" y="3130550"/>
            <a:ext cx="293687" cy="292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97" name="Rectangle 44"/>
          <p:cNvSpPr>
            <a:spLocks noChangeArrowheads="1"/>
          </p:cNvSpPr>
          <p:nvPr/>
        </p:nvSpPr>
        <p:spPr bwMode="auto">
          <a:xfrm>
            <a:off x="5192713" y="3130550"/>
            <a:ext cx="293687" cy="292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98" name="Rectangle 45"/>
          <p:cNvSpPr>
            <a:spLocks noChangeArrowheads="1"/>
          </p:cNvSpPr>
          <p:nvPr/>
        </p:nvSpPr>
        <p:spPr bwMode="auto">
          <a:xfrm>
            <a:off x="5649913" y="3130550"/>
            <a:ext cx="293687" cy="292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499" name="Rectangle 46"/>
          <p:cNvSpPr>
            <a:spLocks noChangeArrowheads="1"/>
          </p:cNvSpPr>
          <p:nvPr/>
        </p:nvSpPr>
        <p:spPr bwMode="auto">
          <a:xfrm>
            <a:off x="6107113" y="3130550"/>
            <a:ext cx="293687" cy="2921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500" name="Line 47"/>
          <p:cNvSpPr>
            <a:spLocks noChangeShapeType="1"/>
          </p:cNvSpPr>
          <p:nvPr/>
        </p:nvSpPr>
        <p:spPr bwMode="auto">
          <a:xfrm>
            <a:off x="4121150" y="16002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1" name="Line 48"/>
          <p:cNvSpPr>
            <a:spLocks noChangeShapeType="1"/>
          </p:cNvSpPr>
          <p:nvPr/>
        </p:nvSpPr>
        <p:spPr bwMode="auto">
          <a:xfrm>
            <a:off x="4121150" y="34083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2" name="Line 49"/>
          <p:cNvSpPr>
            <a:spLocks noChangeShapeType="1"/>
          </p:cNvSpPr>
          <p:nvPr/>
        </p:nvSpPr>
        <p:spPr bwMode="auto">
          <a:xfrm>
            <a:off x="4121150" y="30718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3" name="Line 50"/>
          <p:cNvSpPr>
            <a:spLocks noChangeShapeType="1"/>
          </p:cNvSpPr>
          <p:nvPr/>
        </p:nvSpPr>
        <p:spPr bwMode="auto">
          <a:xfrm>
            <a:off x="4121150" y="27352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4" name="Line 51"/>
          <p:cNvSpPr>
            <a:spLocks noChangeShapeType="1"/>
          </p:cNvSpPr>
          <p:nvPr/>
        </p:nvSpPr>
        <p:spPr bwMode="auto">
          <a:xfrm>
            <a:off x="4121150" y="23987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5" name="Line 52"/>
          <p:cNvSpPr>
            <a:spLocks noChangeShapeType="1"/>
          </p:cNvSpPr>
          <p:nvPr/>
        </p:nvSpPr>
        <p:spPr bwMode="auto">
          <a:xfrm>
            <a:off x="4121150" y="20605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6" name="Line 53"/>
          <p:cNvSpPr>
            <a:spLocks noChangeShapeType="1"/>
          </p:cNvSpPr>
          <p:nvPr/>
        </p:nvSpPr>
        <p:spPr bwMode="auto">
          <a:xfrm>
            <a:off x="4121150" y="17557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07" name="Rectangle 54"/>
          <p:cNvSpPr>
            <a:spLocks noChangeArrowheads="1"/>
          </p:cNvSpPr>
          <p:nvPr/>
        </p:nvSpPr>
        <p:spPr bwMode="auto">
          <a:xfrm>
            <a:off x="1077913" y="4425950"/>
            <a:ext cx="293687" cy="1435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508" name="Rectangle 55"/>
          <p:cNvSpPr>
            <a:spLocks noChangeArrowheads="1"/>
          </p:cNvSpPr>
          <p:nvPr/>
        </p:nvSpPr>
        <p:spPr bwMode="auto">
          <a:xfrm>
            <a:off x="1535113" y="5416550"/>
            <a:ext cx="293687" cy="444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509" name="Rectangle 56"/>
          <p:cNvSpPr>
            <a:spLocks noChangeArrowheads="1"/>
          </p:cNvSpPr>
          <p:nvPr/>
        </p:nvSpPr>
        <p:spPr bwMode="auto">
          <a:xfrm>
            <a:off x="1992313" y="4502150"/>
            <a:ext cx="293687" cy="1358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510" name="Rectangle 57"/>
          <p:cNvSpPr>
            <a:spLocks noChangeArrowheads="1"/>
          </p:cNvSpPr>
          <p:nvPr/>
        </p:nvSpPr>
        <p:spPr bwMode="auto">
          <a:xfrm>
            <a:off x="2906713" y="5264150"/>
            <a:ext cx="293687" cy="5969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9511" name="Line 58"/>
          <p:cNvSpPr>
            <a:spLocks noChangeShapeType="1"/>
          </p:cNvSpPr>
          <p:nvPr/>
        </p:nvSpPr>
        <p:spPr bwMode="auto">
          <a:xfrm>
            <a:off x="920750" y="4038600"/>
            <a:ext cx="0" cy="1808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12" name="Line 59"/>
          <p:cNvSpPr>
            <a:spLocks noChangeShapeType="1"/>
          </p:cNvSpPr>
          <p:nvPr/>
        </p:nvSpPr>
        <p:spPr bwMode="auto">
          <a:xfrm>
            <a:off x="920750" y="58467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13" name="Line 60"/>
          <p:cNvSpPr>
            <a:spLocks noChangeShapeType="1"/>
          </p:cNvSpPr>
          <p:nvPr/>
        </p:nvSpPr>
        <p:spPr bwMode="auto">
          <a:xfrm>
            <a:off x="920750" y="55102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14" name="Line 61"/>
          <p:cNvSpPr>
            <a:spLocks noChangeShapeType="1"/>
          </p:cNvSpPr>
          <p:nvPr/>
        </p:nvSpPr>
        <p:spPr bwMode="auto">
          <a:xfrm>
            <a:off x="920750" y="517366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15" name="Line 62"/>
          <p:cNvSpPr>
            <a:spLocks noChangeShapeType="1"/>
          </p:cNvSpPr>
          <p:nvPr/>
        </p:nvSpPr>
        <p:spPr bwMode="auto">
          <a:xfrm>
            <a:off x="920750" y="4837113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16" name="Line 63"/>
          <p:cNvSpPr>
            <a:spLocks noChangeShapeType="1"/>
          </p:cNvSpPr>
          <p:nvPr/>
        </p:nvSpPr>
        <p:spPr bwMode="auto">
          <a:xfrm>
            <a:off x="920750" y="44989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517" name="Line 64"/>
          <p:cNvSpPr>
            <a:spLocks noChangeShapeType="1"/>
          </p:cNvSpPr>
          <p:nvPr/>
        </p:nvSpPr>
        <p:spPr bwMode="auto">
          <a:xfrm>
            <a:off x="920750" y="4194175"/>
            <a:ext cx="2438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518" name="Group 65"/>
          <p:cNvGrpSpPr>
            <a:grpSpLocks/>
          </p:cNvGrpSpPr>
          <p:nvPr/>
        </p:nvGrpSpPr>
        <p:grpSpPr bwMode="auto">
          <a:xfrm>
            <a:off x="3425825" y="1576388"/>
            <a:ext cx="644525" cy="1701800"/>
            <a:chOff x="2338" y="993"/>
            <a:chExt cx="440" cy="1072"/>
          </a:xfrm>
        </p:grpSpPr>
        <p:sp>
          <p:nvSpPr>
            <p:cNvPr id="19531" name="Rectangle 66"/>
            <p:cNvSpPr>
              <a:spLocks noChangeArrowheads="1"/>
            </p:cNvSpPr>
            <p:nvPr/>
          </p:nvSpPr>
          <p:spPr bwMode="auto">
            <a:xfrm>
              <a:off x="2338" y="1197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9532" name="Rectangle 67"/>
            <p:cNvSpPr>
              <a:spLocks noChangeArrowheads="1"/>
            </p:cNvSpPr>
            <p:nvPr/>
          </p:nvSpPr>
          <p:spPr bwMode="auto">
            <a:xfrm>
              <a:off x="2338" y="1621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9533" name="Rectangle 68"/>
            <p:cNvSpPr>
              <a:spLocks noChangeArrowheads="1"/>
            </p:cNvSpPr>
            <p:nvPr/>
          </p:nvSpPr>
          <p:spPr bwMode="auto">
            <a:xfrm>
              <a:off x="2338" y="1409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30%</a:t>
              </a:r>
            </a:p>
          </p:txBody>
        </p:sp>
        <p:sp>
          <p:nvSpPr>
            <p:cNvPr id="19534" name="Rectangle 69"/>
            <p:cNvSpPr>
              <a:spLocks noChangeArrowheads="1"/>
            </p:cNvSpPr>
            <p:nvPr/>
          </p:nvSpPr>
          <p:spPr bwMode="auto">
            <a:xfrm>
              <a:off x="2338" y="1834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10%</a:t>
              </a:r>
            </a:p>
          </p:txBody>
        </p:sp>
        <p:sp>
          <p:nvSpPr>
            <p:cNvPr id="19535" name="Rectangle 70"/>
            <p:cNvSpPr>
              <a:spLocks noChangeArrowheads="1"/>
            </p:cNvSpPr>
            <p:nvPr/>
          </p:nvSpPr>
          <p:spPr bwMode="auto">
            <a:xfrm>
              <a:off x="2338" y="993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9519" name="Group 71"/>
          <p:cNvGrpSpPr>
            <a:grpSpLocks/>
          </p:cNvGrpSpPr>
          <p:nvPr/>
        </p:nvGrpSpPr>
        <p:grpSpPr bwMode="auto">
          <a:xfrm>
            <a:off x="3425825" y="4090988"/>
            <a:ext cx="644525" cy="1701800"/>
            <a:chOff x="2338" y="2577"/>
            <a:chExt cx="440" cy="1072"/>
          </a:xfrm>
        </p:grpSpPr>
        <p:sp>
          <p:nvSpPr>
            <p:cNvPr id="19526" name="Rectangle 72"/>
            <p:cNvSpPr>
              <a:spLocks noChangeArrowheads="1"/>
            </p:cNvSpPr>
            <p:nvPr/>
          </p:nvSpPr>
          <p:spPr bwMode="auto">
            <a:xfrm>
              <a:off x="2338" y="2781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9527" name="Rectangle 73"/>
            <p:cNvSpPr>
              <a:spLocks noChangeArrowheads="1"/>
            </p:cNvSpPr>
            <p:nvPr/>
          </p:nvSpPr>
          <p:spPr bwMode="auto">
            <a:xfrm>
              <a:off x="2338" y="3205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9528" name="Rectangle 74"/>
            <p:cNvSpPr>
              <a:spLocks noChangeArrowheads="1"/>
            </p:cNvSpPr>
            <p:nvPr/>
          </p:nvSpPr>
          <p:spPr bwMode="auto">
            <a:xfrm>
              <a:off x="2338" y="2993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30%</a:t>
              </a:r>
            </a:p>
          </p:txBody>
        </p:sp>
        <p:sp>
          <p:nvSpPr>
            <p:cNvPr id="19529" name="Rectangle 75"/>
            <p:cNvSpPr>
              <a:spLocks noChangeArrowheads="1"/>
            </p:cNvSpPr>
            <p:nvPr/>
          </p:nvSpPr>
          <p:spPr bwMode="auto">
            <a:xfrm>
              <a:off x="2338" y="3418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10%</a:t>
              </a:r>
            </a:p>
          </p:txBody>
        </p:sp>
        <p:sp>
          <p:nvSpPr>
            <p:cNvPr id="19530" name="Rectangle 76"/>
            <p:cNvSpPr>
              <a:spLocks noChangeArrowheads="1"/>
            </p:cNvSpPr>
            <p:nvPr/>
          </p:nvSpPr>
          <p:spPr bwMode="auto">
            <a:xfrm>
              <a:off x="2338" y="2577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9520" name="Group 77"/>
          <p:cNvGrpSpPr>
            <a:grpSpLocks/>
          </p:cNvGrpSpPr>
          <p:nvPr/>
        </p:nvGrpSpPr>
        <p:grpSpPr bwMode="auto">
          <a:xfrm>
            <a:off x="301625" y="4014788"/>
            <a:ext cx="644525" cy="1701800"/>
            <a:chOff x="206" y="2529"/>
            <a:chExt cx="440" cy="1072"/>
          </a:xfrm>
        </p:grpSpPr>
        <p:sp>
          <p:nvSpPr>
            <p:cNvPr id="19521" name="Rectangle 78"/>
            <p:cNvSpPr>
              <a:spLocks noChangeArrowheads="1"/>
            </p:cNvSpPr>
            <p:nvPr/>
          </p:nvSpPr>
          <p:spPr bwMode="auto">
            <a:xfrm>
              <a:off x="206" y="2733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19522" name="Rectangle 79"/>
            <p:cNvSpPr>
              <a:spLocks noChangeArrowheads="1"/>
            </p:cNvSpPr>
            <p:nvPr/>
          </p:nvSpPr>
          <p:spPr bwMode="auto">
            <a:xfrm>
              <a:off x="206" y="3157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19523" name="Rectangle 80"/>
            <p:cNvSpPr>
              <a:spLocks noChangeArrowheads="1"/>
            </p:cNvSpPr>
            <p:nvPr/>
          </p:nvSpPr>
          <p:spPr bwMode="auto">
            <a:xfrm>
              <a:off x="206" y="2945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30%</a:t>
              </a:r>
            </a:p>
          </p:txBody>
        </p:sp>
        <p:sp>
          <p:nvSpPr>
            <p:cNvPr id="19524" name="Rectangle 81"/>
            <p:cNvSpPr>
              <a:spLocks noChangeArrowheads="1"/>
            </p:cNvSpPr>
            <p:nvPr/>
          </p:nvSpPr>
          <p:spPr bwMode="auto">
            <a:xfrm>
              <a:off x="206" y="3370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10%</a:t>
              </a:r>
            </a:p>
          </p:txBody>
        </p:sp>
        <p:sp>
          <p:nvSpPr>
            <p:cNvPr id="19525" name="Rectangle 82"/>
            <p:cNvSpPr>
              <a:spLocks noChangeArrowheads="1"/>
            </p:cNvSpPr>
            <p:nvPr/>
          </p:nvSpPr>
          <p:spPr bwMode="auto">
            <a:xfrm>
              <a:off x="206" y="2529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>
                  <a:cs typeface="Arial" panose="020B0604020202020204" pitchFamily="34" charset="0"/>
                </a:rPr>
                <a:t>50%</a:t>
              </a:r>
            </a:p>
          </p:txBody>
        </p:sp>
      </p:grp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6818312" y="1474788"/>
            <a:ext cx="2218184" cy="1320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dirty="0">
                <a:cs typeface="Arial" panose="020B0604020202020204" pitchFamily="34" charset="0"/>
              </a:rPr>
              <a:t>Л - легкая 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П - </a:t>
            </a:r>
            <a:r>
              <a:rPr lang="ru-RU" altLang="ru-RU" sz="1600" dirty="0" smtClean="0">
                <a:cs typeface="Arial" panose="020B0604020202020204" pitchFamily="34" charset="0"/>
              </a:rPr>
              <a:t>пищевая 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М - </a:t>
            </a:r>
            <a:r>
              <a:rPr lang="ru-RU" altLang="ru-RU" sz="1600" dirty="0" smtClean="0">
                <a:cs typeface="Arial" panose="020B0604020202020204" pitchFamily="34" charset="0"/>
              </a:rPr>
              <a:t>машиностроение</a:t>
            </a:r>
            <a:endParaRPr lang="ru-RU" altLang="ru-RU" sz="1600" dirty="0">
              <a:cs typeface="Arial" panose="020B0604020202020204" pitchFamily="34" charset="0"/>
            </a:endParaRPr>
          </a:p>
          <a:p>
            <a:r>
              <a:rPr lang="ru-RU" altLang="ru-RU" sz="1600" dirty="0">
                <a:cs typeface="Arial" panose="020B0604020202020204" pitchFamily="34" charset="0"/>
              </a:rPr>
              <a:t>Т - торговля</a:t>
            </a:r>
          </a:p>
          <a:p>
            <a:r>
              <a:rPr lang="ru-RU" altLang="ru-RU" sz="1600" dirty="0">
                <a:cs typeface="Arial" panose="020B0604020202020204" pitchFamily="34" charset="0"/>
              </a:rPr>
              <a:t>*  - всего</a:t>
            </a:r>
          </a:p>
        </p:txBody>
      </p:sp>
    </p:spTree>
    <p:extLst>
      <p:ext uri="{BB962C8B-B14F-4D97-AF65-F5344CB8AC3E}">
        <p14:creationId xmlns:p14="http://schemas.microsoft.com/office/powerpoint/2010/main" val="302574777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estemp">
  <a:themeElements>
    <a:clrScheme name="">
      <a:dk1>
        <a:srgbClr val="000000"/>
      </a:dk1>
      <a:lt1>
        <a:srgbClr val="FFFFFF"/>
      </a:lt1>
      <a:dk2>
        <a:srgbClr val="FAFD00"/>
      </a:dk2>
      <a:lt2>
        <a:srgbClr val="DADADA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EAEAEA"/>
      </a:folHlink>
    </a:clrScheme>
    <a:fontScheme name="piestemp">
      <a:majorFont>
        <a:latin typeface="NTHarmonica"/>
        <a:ea typeface=""/>
        <a:cs typeface=""/>
      </a:majorFont>
      <a:minorFont>
        <a:latin typeface="NTHarmonic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es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1620</Words>
  <Application>Microsoft Office PowerPoint</Application>
  <PresentationFormat>Экран (4:3)</PresentationFormat>
  <Paragraphs>817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NTHarmonica</vt:lpstr>
      <vt:lpstr>Symbol</vt:lpstr>
      <vt:lpstr>Verdana</vt:lpstr>
      <vt:lpstr>Оформление по умолчанию</vt:lpstr>
      <vt:lpstr>piestemp</vt:lpstr>
      <vt:lpstr>Презентация PowerPoint</vt:lpstr>
      <vt:lpstr>Презентация PowerPoint</vt:lpstr>
      <vt:lpstr>Анализ структуры баланса  АО “Электроинструмент” (Пример) </vt:lpstr>
      <vt:lpstr>Анализ ликвидности АО “Электроинструмент” (Пример) </vt:lpstr>
      <vt:lpstr>Пример.   Структура балансов крупных акционерных                  компаний США и Западной Европы</vt:lpstr>
      <vt:lpstr>Пример.   Финансовые показатели крупных акционерных                 компаний США и Западной Европы</vt:lpstr>
      <vt:lpstr>Значения ключевых показателей Рентабельность собственного капитала</vt:lpstr>
      <vt:lpstr>Значения ключевых показателей Рентабельность продаж</vt:lpstr>
      <vt:lpstr>Значения ключевых показателей Отношение продаж к активам</vt:lpstr>
      <vt:lpstr>Значения ключевых показателей Период оборачиваемости запасов</vt:lpstr>
      <vt:lpstr>Значения ключевых показателей Коэффициент общей ликвидности</vt:lpstr>
      <vt:lpstr>Значения ключевых показателей Коэффициент быстрой ликвидности</vt:lpstr>
      <vt:lpstr>Значения ключевых показателей Доля дебиторской задолженности в активах</vt:lpstr>
      <vt:lpstr>Значения ключевых показателей Отношение рабочего капитала к продажам</vt:lpstr>
    </vt:vector>
  </TitlesOfParts>
  <Company>Бизнес-инжиниринговые технологии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CD-3 "Бизнес-планирование"</dc:title>
  <dc:subject>Бизнес-инжиниринговые технологии</dc:subject>
  <cp:keywords>Бизнес-инжиниринговые технологии</cp:keywords>
  <cp:lastModifiedBy>Сергей Ковалев</cp:lastModifiedBy>
  <cp:revision>150</cp:revision>
  <dcterms:created xsi:type="dcterms:W3CDTF">2004-06-29T07:45:40Z</dcterms:created>
  <dcterms:modified xsi:type="dcterms:W3CDTF">2017-06-10T14:45:48Z</dcterms:modified>
</cp:coreProperties>
</file>