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41"/>
  </p:notesMasterIdLst>
  <p:sldIdLst>
    <p:sldId id="391" r:id="rId3"/>
    <p:sldId id="395" r:id="rId4"/>
    <p:sldId id="396" r:id="rId5"/>
    <p:sldId id="397" r:id="rId6"/>
    <p:sldId id="398" r:id="rId7"/>
    <p:sldId id="399" r:id="rId8"/>
    <p:sldId id="400" r:id="rId9"/>
    <p:sldId id="401" r:id="rId10"/>
    <p:sldId id="402" r:id="rId11"/>
    <p:sldId id="403" r:id="rId12"/>
    <p:sldId id="404" r:id="rId13"/>
    <p:sldId id="405" r:id="rId14"/>
    <p:sldId id="406" r:id="rId15"/>
    <p:sldId id="407" r:id="rId16"/>
    <p:sldId id="408" r:id="rId17"/>
    <p:sldId id="409" r:id="rId18"/>
    <p:sldId id="410" r:id="rId19"/>
    <p:sldId id="411" r:id="rId20"/>
    <p:sldId id="412" r:id="rId21"/>
    <p:sldId id="413" r:id="rId22"/>
    <p:sldId id="414" r:id="rId23"/>
    <p:sldId id="415" r:id="rId24"/>
    <p:sldId id="416" r:id="rId25"/>
    <p:sldId id="417" r:id="rId26"/>
    <p:sldId id="418" r:id="rId27"/>
    <p:sldId id="419" r:id="rId28"/>
    <p:sldId id="421" r:id="rId29"/>
    <p:sldId id="422" r:id="rId30"/>
    <p:sldId id="423" r:id="rId31"/>
    <p:sldId id="424" r:id="rId32"/>
    <p:sldId id="425" r:id="rId33"/>
    <p:sldId id="426" r:id="rId34"/>
    <p:sldId id="427" r:id="rId35"/>
    <p:sldId id="428" r:id="rId36"/>
    <p:sldId id="429" r:id="rId37"/>
    <p:sldId id="430" r:id="rId38"/>
    <p:sldId id="431" r:id="rId39"/>
    <p:sldId id="432" r:id="rId40"/>
  </p:sldIdLst>
  <p:sldSz cx="9144000" cy="6858000" type="screen4x3"/>
  <p:notesSz cx="7086600" cy="102235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0">
          <p15:clr>
            <a:srgbClr val="A4A3A4"/>
          </p15:clr>
        </p15:guide>
        <p15:guide id="2" pos="223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9" autoAdjust="0"/>
    <p:restoredTop sz="94517" autoAdjust="0"/>
  </p:normalViewPr>
  <p:slideViewPr>
    <p:cSldViewPr>
      <p:cViewPr varScale="1">
        <p:scale>
          <a:sx n="72" d="100"/>
          <a:sy n="72" d="100"/>
        </p:scale>
        <p:origin x="1048" y="-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6540"/>
    </p:cViewPr>
  </p:sorterViewPr>
  <p:notesViewPr>
    <p:cSldViewPr>
      <p:cViewPr varScale="1">
        <p:scale>
          <a:sx n="39" d="100"/>
          <a:sy n="39" d="100"/>
        </p:scale>
        <p:origin x="-1459" y="-72"/>
      </p:cViewPr>
      <p:guideLst>
        <p:guide orient="horz" pos="3220"/>
        <p:guide pos="22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0" Type="http://schemas.openxmlformats.org/officeDocument/2006/relationships/slide" Target="slides/slide18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smtClean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smtClean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7425" y="766763"/>
            <a:ext cx="5111750" cy="3833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856163"/>
            <a:ext cx="5670550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 smtClean="0"/>
              <a:t>Образец текста</a:t>
            </a:r>
          </a:p>
          <a:p>
            <a:pPr lvl="1"/>
            <a:r>
              <a:rPr lang="ru-RU" altLang="ru-RU" noProof="0" smtClean="0"/>
              <a:t>Второй уровень</a:t>
            </a:r>
          </a:p>
          <a:p>
            <a:pPr lvl="2"/>
            <a:r>
              <a:rPr lang="ru-RU" altLang="ru-RU" noProof="0" smtClean="0"/>
              <a:t>Третий уровень</a:t>
            </a:r>
          </a:p>
          <a:p>
            <a:pPr lvl="3"/>
            <a:r>
              <a:rPr lang="ru-RU" altLang="ru-RU" noProof="0" smtClean="0"/>
              <a:t>Четвертый уровень</a:t>
            </a:r>
          </a:p>
          <a:p>
            <a:pPr lvl="4"/>
            <a:r>
              <a:rPr lang="ru-RU" altLang="ru-RU" noProof="0" smtClean="0"/>
              <a:t>Пятый уровень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smtClean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smtClean="0"/>
            </a:lvl1pPr>
          </a:lstStyle>
          <a:p>
            <a:pPr>
              <a:defRPr/>
            </a:pPr>
            <a:fld id="{095E83AE-1958-40D4-B22D-B5D687C9FF5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286328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C33ED79-E916-44BB-BEBF-3DFD437534CD}" type="slidenum">
              <a:rPr lang="ru-RU" altLang="ru-RU"/>
              <a:pPr/>
              <a:t>1</a:t>
            </a:fld>
            <a:endParaRPr lang="ru-RU" altLang="ru-RU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471260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288B1FF-4898-4BFA-8FAA-6FB99884A060}" type="slidenum">
              <a:rPr lang="ru-RU" altLang="ru-RU" smtClean="0"/>
              <a:pPr/>
              <a:t>2</a:t>
            </a:fld>
            <a:endParaRPr lang="ru-RU" altLang="ru-RU" smtClean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4563" y="4849813"/>
            <a:ext cx="5197475" cy="4008437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4180" tIns="46264" rIns="94180" bIns="46264"/>
          <a:lstStyle/>
          <a:p>
            <a:pPr eaLnBrk="1" hangingPunct="1"/>
            <a:endParaRPr lang="ru-RU" altLang="ru-RU" smtClean="0"/>
          </a:p>
        </p:txBody>
      </p:sp>
      <p:sp>
        <p:nvSpPr>
          <p:cNvPr id="7172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892175"/>
            <a:ext cx="4778375" cy="3582988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36339230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EF55169-ABB7-4039-B6F7-2367851F29B8}" type="slidenum">
              <a:rPr lang="ru-RU" altLang="ru-RU" smtClean="0"/>
              <a:pPr/>
              <a:t>3</a:t>
            </a:fld>
            <a:endParaRPr lang="ru-RU" altLang="ru-RU" smtClean="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4563" y="4849813"/>
            <a:ext cx="5197475" cy="4008437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4180" tIns="46264" rIns="94180" bIns="46264"/>
          <a:lstStyle/>
          <a:p>
            <a:pPr eaLnBrk="1" hangingPunct="1"/>
            <a:endParaRPr lang="ru-RU" altLang="ru-RU" smtClean="0"/>
          </a:p>
        </p:txBody>
      </p:sp>
      <p:sp>
        <p:nvSpPr>
          <p:cNvPr id="9220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892175"/>
            <a:ext cx="4778375" cy="3582988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11619566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60C4533-AB55-46F5-84D6-CEFB38372B40}" type="slidenum">
              <a:rPr lang="ru-RU" altLang="ru-RU" smtClean="0"/>
              <a:pPr/>
              <a:t>4</a:t>
            </a:fld>
            <a:endParaRPr lang="ru-RU" altLang="ru-RU" smtClean="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4563" y="4849813"/>
            <a:ext cx="5197475" cy="4008437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4180" tIns="46264" rIns="94180" bIns="46264"/>
          <a:lstStyle/>
          <a:p>
            <a:pPr algn="just" eaLnBrk="1" hangingPunct="1"/>
            <a:endParaRPr lang="ru-RU" altLang="ru-RU" smtClean="0"/>
          </a:p>
        </p:txBody>
      </p:sp>
      <p:sp>
        <p:nvSpPr>
          <p:cNvPr id="11268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892175"/>
            <a:ext cx="4778375" cy="3582988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22646626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81679AC-C4F1-4926-B123-C207AF528B6B}" type="slidenum">
              <a:rPr lang="ru-RU" altLang="ru-RU" smtClean="0"/>
              <a:pPr/>
              <a:t>5</a:t>
            </a:fld>
            <a:endParaRPr lang="ru-RU" altLang="ru-RU" smtClean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4563" y="4849813"/>
            <a:ext cx="5197475" cy="4008437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4180" tIns="46264" rIns="94180" bIns="46264"/>
          <a:lstStyle/>
          <a:p>
            <a:pPr eaLnBrk="1" hangingPunct="1"/>
            <a:endParaRPr lang="ru-RU" altLang="ru-RU" smtClean="0"/>
          </a:p>
        </p:txBody>
      </p:sp>
      <p:sp>
        <p:nvSpPr>
          <p:cNvPr id="13316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892175"/>
            <a:ext cx="4778375" cy="3582988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34559306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3CE5474-FFDC-43EB-99E1-C463947F0FA1}" type="slidenum">
              <a:rPr lang="ru-RU" altLang="ru-RU" smtClean="0"/>
              <a:pPr/>
              <a:t>6</a:t>
            </a:fld>
            <a:endParaRPr lang="ru-RU" altLang="ru-RU" smtClean="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4563" y="4849813"/>
            <a:ext cx="5197475" cy="4008437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4180" tIns="46264" rIns="94180" bIns="46264"/>
          <a:lstStyle/>
          <a:p>
            <a:pPr eaLnBrk="1" hangingPunct="1"/>
            <a:endParaRPr lang="ru-RU" altLang="ru-RU" smtClean="0"/>
          </a:p>
        </p:txBody>
      </p:sp>
      <p:sp>
        <p:nvSpPr>
          <p:cNvPr id="15364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892175"/>
            <a:ext cx="4778375" cy="3582988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33123629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F84CBD6-AE60-4691-AE2D-5CBC92F0C1D4}" type="slidenum">
              <a:rPr lang="ru-RU" altLang="ru-RU" smtClean="0"/>
              <a:pPr/>
              <a:t>7</a:t>
            </a:fld>
            <a:endParaRPr lang="ru-RU" altLang="ru-RU" smtClean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4563" y="4849813"/>
            <a:ext cx="5197475" cy="4008437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4180" tIns="46264" rIns="94180" bIns="46264"/>
          <a:lstStyle/>
          <a:p>
            <a:pPr algn="just" eaLnBrk="1" hangingPunct="1">
              <a:spcBef>
                <a:spcPct val="20000"/>
              </a:spcBef>
            </a:pPr>
            <a:endParaRPr lang="ru-RU" altLang="ru-RU" dirty="0" smtClean="0"/>
          </a:p>
        </p:txBody>
      </p:sp>
      <p:sp>
        <p:nvSpPr>
          <p:cNvPr id="17412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892175"/>
            <a:ext cx="4778375" cy="3582988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16371013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7C501F6-70B9-4EA6-ABA5-E96EFB7BF42A}" type="slidenum">
              <a:rPr lang="ru-RU" altLang="ru-RU" smtClean="0"/>
              <a:pPr/>
              <a:t>8</a:t>
            </a:fld>
            <a:endParaRPr lang="ru-RU" altLang="ru-RU" smtClean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87400" y="4776788"/>
            <a:ext cx="5354638" cy="4464050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4180" tIns="46264" rIns="94180" bIns="46264"/>
          <a:lstStyle/>
          <a:p>
            <a:pPr indent="190500" algn="just" eaLnBrk="1" hangingPunct="1">
              <a:lnSpc>
                <a:spcPct val="85000"/>
              </a:lnSpc>
            </a:pPr>
            <a:endParaRPr lang="ru-RU" altLang="ru-RU" dirty="0" smtClean="0"/>
          </a:p>
        </p:txBody>
      </p:sp>
      <p:sp>
        <p:nvSpPr>
          <p:cNvPr id="19460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892175"/>
            <a:ext cx="4778375" cy="3582988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39560930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D062DB8-D5B7-4609-A99C-E54019CACC09}" type="slidenum">
              <a:rPr lang="ru-RU" altLang="ru-RU" smtClean="0"/>
              <a:pPr/>
              <a:t>9</a:t>
            </a:fld>
            <a:endParaRPr lang="ru-RU" altLang="ru-RU" smtClean="0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4563" y="4849813"/>
            <a:ext cx="5197475" cy="4008437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4180" tIns="46264" rIns="94180" bIns="46264"/>
          <a:lstStyle/>
          <a:p>
            <a:pPr eaLnBrk="1" hangingPunct="1"/>
            <a:endParaRPr lang="ru-RU" altLang="ru-RU" smtClean="0"/>
          </a:p>
        </p:txBody>
      </p:sp>
      <p:sp>
        <p:nvSpPr>
          <p:cNvPr id="21508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892175"/>
            <a:ext cx="4778375" cy="3582988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20679889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0D08A3F-12DD-48CB-9608-6A3FC125004F}" type="slidenum">
              <a:rPr lang="ru-RU" altLang="ru-RU" smtClean="0"/>
              <a:pPr/>
              <a:t>10</a:t>
            </a:fld>
            <a:endParaRPr lang="ru-RU" altLang="ru-RU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4563" y="4860925"/>
            <a:ext cx="5354637" cy="4305300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4180" tIns="46264" rIns="94180" bIns="46264"/>
          <a:lstStyle/>
          <a:p>
            <a:pPr algn="just"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23556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892175"/>
            <a:ext cx="4778375" cy="3582988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12117941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64AE637-EF2A-4C2C-A9DC-9618A6409DC6}" type="slidenum">
              <a:rPr lang="ru-RU" altLang="ru-RU" smtClean="0"/>
              <a:pPr/>
              <a:t>11</a:t>
            </a:fld>
            <a:endParaRPr lang="ru-RU" altLang="ru-RU" smtClean="0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4563" y="4849813"/>
            <a:ext cx="5197475" cy="4008437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4180" tIns="46264" rIns="94180" bIns="46264"/>
          <a:lstStyle/>
          <a:p>
            <a:pPr eaLnBrk="1" hangingPunct="1"/>
            <a:endParaRPr lang="ru-RU" altLang="ru-RU" smtClean="0"/>
          </a:p>
        </p:txBody>
      </p:sp>
      <p:sp>
        <p:nvSpPr>
          <p:cNvPr id="25604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892175"/>
            <a:ext cx="4778375" cy="3582988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8803409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EDDC34E-7D98-426E-B7B6-864319D23A30}" type="slidenum">
              <a:rPr lang="ru-RU" altLang="ru-RU" smtClean="0"/>
              <a:pPr/>
              <a:t>12</a:t>
            </a:fld>
            <a:endParaRPr lang="ru-RU" altLang="ru-RU" smtClean="0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4563" y="4849813"/>
            <a:ext cx="5197475" cy="4008437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4180" tIns="46264" rIns="94180" bIns="46264"/>
          <a:lstStyle/>
          <a:p>
            <a:pPr eaLnBrk="1" hangingPunct="1"/>
            <a:endParaRPr lang="ru-RU" altLang="ru-RU" smtClean="0"/>
          </a:p>
        </p:txBody>
      </p:sp>
      <p:sp>
        <p:nvSpPr>
          <p:cNvPr id="27652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892175"/>
            <a:ext cx="4778375" cy="3582988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30273266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81123BA-B55A-47C9-B55A-4BD4993E6C12}" type="slidenum">
              <a:rPr lang="ru-RU" altLang="ru-RU" smtClean="0"/>
              <a:pPr/>
              <a:t>13</a:t>
            </a:fld>
            <a:endParaRPr lang="ru-RU" altLang="ru-RU" smtClean="0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4563" y="4849813"/>
            <a:ext cx="5197475" cy="4008437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4180" tIns="46264" rIns="94180" bIns="46264"/>
          <a:lstStyle/>
          <a:p>
            <a:pPr algn="just" eaLnBrk="1" hangingPunct="1"/>
            <a:endParaRPr lang="ru-RU" altLang="ru-RU" dirty="0" smtClean="0"/>
          </a:p>
        </p:txBody>
      </p:sp>
      <p:sp>
        <p:nvSpPr>
          <p:cNvPr id="29700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892175"/>
            <a:ext cx="4778375" cy="3582988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6316242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972EFD8-D0B2-4FEF-9ABA-0D87E208225C}" type="slidenum">
              <a:rPr lang="ru-RU" altLang="ru-RU" smtClean="0"/>
              <a:pPr/>
              <a:t>14</a:t>
            </a:fld>
            <a:endParaRPr lang="ru-RU" altLang="ru-RU" smtClean="0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66775" y="4638675"/>
            <a:ext cx="5353050" cy="4527550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4180" tIns="46264" rIns="94180" bIns="46264"/>
          <a:lstStyle/>
          <a:p>
            <a:pPr algn="just" eaLnBrk="1" hangingPunct="1"/>
            <a:endParaRPr lang="ru-RU" altLang="ru-RU" dirty="0" smtClean="0"/>
          </a:p>
        </p:txBody>
      </p:sp>
      <p:sp>
        <p:nvSpPr>
          <p:cNvPr id="31748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892175"/>
            <a:ext cx="4778375" cy="3582988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2631987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49F915D-33CD-4FF8-8537-0B5EFD28B5B2}" type="slidenum">
              <a:rPr lang="ru-RU" altLang="ru-RU" smtClean="0"/>
              <a:pPr/>
              <a:t>15</a:t>
            </a:fld>
            <a:endParaRPr lang="ru-RU" altLang="ru-RU" smtClean="0"/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4563" y="4849813"/>
            <a:ext cx="5197475" cy="4008437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4180" tIns="46264" rIns="94180" bIns="46264"/>
          <a:lstStyle/>
          <a:p>
            <a:pPr eaLnBrk="1" hangingPunct="1"/>
            <a:endParaRPr lang="ru-RU" altLang="ru-RU" dirty="0" smtClean="0"/>
          </a:p>
        </p:txBody>
      </p:sp>
      <p:sp>
        <p:nvSpPr>
          <p:cNvPr id="33796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892175"/>
            <a:ext cx="4778375" cy="3582988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9596428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3BBA17B-17D7-4364-A4D9-42A54C34F4F6}" type="slidenum">
              <a:rPr lang="ru-RU" altLang="ru-RU" smtClean="0"/>
              <a:pPr/>
              <a:t>16</a:t>
            </a:fld>
            <a:endParaRPr lang="ru-RU" altLang="ru-RU" smtClean="0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4563" y="4849813"/>
            <a:ext cx="5197475" cy="4008437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4180" tIns="46264" rIns="94180" bIns="46264"/>
          <a:lstStyle/>
          <a:p>
            <a:pPr algn="just" eaLnBrk="1" hangingPunct="1"/>
            <a:endParaRPr lang="ru-RU" altLang="ru-RU" sz="1000" dirty="0" smtClean="0"/>
          </a:p>
        </p:txBody>
      </p:sp>
      <p:sp>
        <p:nvSpPr>
          <p:cNvPr id="35844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892175"/>
            <a:ext cx="4778375" cy="3582988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9953596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B00934C-BE5D-47A2-95D6-278BBCB92A47}" type="slidenum">
              <a:rPr lang="ru-RU" altLang="ru-RU" smtClean="0"/>
              <a:pPr/>
              <a:t>17</a:t>
            </a:fld>
            <a:endParaRPr lang="ru-RU" altLang="ru-RU" smtClean="0"/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4563" y="4849813"/>
            <a:ext cx="5197475" cy="4008437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4180" tIns="46264" rIns="94180" bIns="46264"/>
          <a:lstStyle/>
          <a:p>
            <a:pPr eaLnBrk="1" hangingPunct="1"/>
            <a:endParaRPr lang="ru-RU" altLang="ru-RU" smtClean="0"/>
          </a:p>
        </p:txBody>
      </p:sp>
      <p:sp>
        <p:nvSpPr>
          <p:cNvPr id="37892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892175"/>
            <a:ext cx="4778375" cy="3582988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7774521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5B64F7-928A-47D7-8090-0518ECCB7EBF}" type="slidenum">
              <a:rPr lang="ru-RU" altLang="ru-RU" smtClean="0"/>
              <a:pPr/>
              <a:t>18</a:t>
            </a:fld>
            <a:endParaRPr lang="ru-RU" altLang="ru-RU" smtClean="0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4563" y="4849813"/>
            <a:ext cx="5197475" cy="4008437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4180" tIns="46264" rIns="94180" bIns="46264"/>
          <a:lstStyle/>
          <a:p>
            <a:pPr eaLnBrk="1" hangingPunct="1"/>
            <a:endParaRPr lang="ru-RU" altLang="ru-RU" smtClean="0"/>
          </a:p>
        </p:txBody>
      </p:sp>
      <p:sp>
        <p:nvSpPr>
          <p:cNvPr id="39940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892175"/>
            <a:ext cx="4778375" cy="3582988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38867054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2276E36-DCF4-43D7-B848-16D175848B69}" type="slidenum">
              <a:rPr lang="ru-RU" altLang="ru-RU" smtClean="0"/>
              <a:pPr/>
              <a:t>19</a:t>
            </a:fld>
            <a:endParaRPr lang="ru-RU" altLang="ru-RU" smtClean="0"/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4563" y="4849813"/>
            <a:ext cx="5197475" cy="4008437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4180" tIns="46264" rIns="94180" bIns="46264"/>
          <a:lstStyle/>
          <a:p>
            <a:pPr eaLnBrk="1" hangingPunct="1"/>
            <a:endParaRPr lang="ru-RU" altLang="ru-RU" smtClean="0"/>
          </a:p>
        </p:txBody>
      </p:sp>
      <p:sp>
        <p:nvSpPr>
          <p:cNvPr id="41988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892175"/>
            <a:ext cx="4778375" cy="3582988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29836752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611E798-5AE8-4DF6-9A19-B9A9D0ED9E99}" type="slidenum">
              <a:rPr lang="ru-RU" altLang="ru-RU" smtClean="0"/>
              <a:pPr/>
              <a:t>20</a:t>
            </a:fld>
            <a:endParaRPr lang="ru-RU" altLang="ru-RU" smtClean="0"/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4563" y="4849813"/>
            <a:ext cx="5197475" cy="4008437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4180" tIns="46264" rIns="94180" bIns="46264"/>
          <a:lstStyle/>
          <a:p>
            <a:pPr eaLnBrk="1" hangingPunct="1"/>
            <a:endParaRPr lang="ru-RU" altLang="ru-RU" dirty="0" smtClean="0"/>
          </a:p>
        </p:txBody>
      </p:sp>
      <p:sp>
        <p:nvSpPr>
          <p:cNvPr id="44036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892175"/>
            <a:ext cx="4778375" cy="3582988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8175146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A492F69-6129-4148-A222-A425E669F0A1}" type="slidenum">
              <a:rPr lang="ru-RU" altLang="ru-RU" smtClean="0"/>
              <a:pPr/>
              <a:t>21</a:t>
            </a:fld>
            <a:endParaRPr lang="ru-RU" altLang="ru-RU" smtClean="0"/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4563" y="4849813"/>
            <a:ext cx="5197475" cy="4008437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4180" tIns="46264" rIns="94180" bIns="46264"/>
          <a:lstStyle/>
          <a:p>
            <a:pPr algn="just" eaLnBrk="1" hangingPunct="1">
              <a:lnSpc>
                <a:spcPct val="90000"/>
              </a:lnSpc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46084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892175"/>
            <a:ext cx="4778375" cy="3582988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22100216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0162FC8-FBF6-4A1D-91BD-FD64772C2C1D}" type="slidenum">
              <a:rPr lang="ru-RU" altLang="ru-RU" smtClean="0"/>
              <a:pPr/>
              <a:t>22</a:t>
            </a:fld>
            <a:endParaRPr lang="ru-RU" altLang="ru-RU" smtClean="0"/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4563" y="4849813"/>
            <a:ext cx="5197475" cy="4008437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4180" tIns="46264" rIns="94180" bIns="46264"/>
          <a:lstStyle/>
          <a:p>
            <a:pPr algn="just" eaLnBrk="1" hangingPunct="1"/>
            <a:endParaRPr lang="ru-RU" altLang="ru-RU" dirty="0" smtClean="0"/>
          </a:p>
        </p:txBody>
      </p:sp>
      <p:sp>
        <p:nvSpPr>
          <p:cNvPr id="48132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892175"/>
            <a:ext cx="4778375" cy="3582988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3041982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8599045-67E5-4984-9165-AC47E5D7F5B0}" type="slidenum">
              <a:rPr lang="ru-RU" altLang="ru-RU" smtClean="0"/>
              <a:pPr/>
              <a:t>23</a:t>
            </a:fld>
            <a:endParaRPr lang="ru-RU" altLang="ru-RU" smtClean="0"/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4563" y="4849813"/>
            <a:ext cx="5197475" cy="4008437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4180" tIns="46264" rIns="94180" bIns="46264"/>
          <a:lstStyle/>
          <a:p>
            <a:pPr eaLnBrk="1" hangingPunct="1"/>
            <a:endParaRPr lang="ru-RU" altLang="ru-RU" smtClean="0"/>
          </a:p>
        </p:txBody>
      </p:sp>
      <p:sp>
        <p:nvSpPr>
          <p:cNvPr id="50180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892175"/>
            <a:ext cx="4778375" cy="3582988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13916666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746B60A-3C2B-4795-A9F3-9D69D5810CFD}" type="slidenum">
              <a:rPr lang="ru-RU" altLang="ru-RU" smtClean="0"/>
              <a:pPr/>
              <a:t>24</a:t>
            </a:fld>
            <a:endParaRPr lang="ru-RU" altLang="ru-RU" smtClean="0"/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4563" y="4849813"/>
            <a:ext cx="5197475" cy="4008437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4180" tIns="46264" rIns="94180" bIns="46264"/>
          <a:lstStyle/>
          <a:p>
            <a:pPr eaLnBrk="1" hangingPunct="1"/>
            <a:endParaRPr lang="ru-RU" altLang="ru-RU" smtClean="0"/>
          </a:p>
        </p:txBody>
      </p:sp>
      <p:sp>
        <p:nvSpPr>
          <p:cNvPr id="52228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892175"/>
            <a:ext cx="4778375" cy="3582988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8928034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518A47D-6E52-4EDF-AC8A-F2EA25646EA5}" type="slidenum">
              <a:rPr lang="ru-RU" altLang="ru-RU" smtClean="0"/>
              <a:pPr/>
              <a:t>25</a:t>
            </a:fld>
            <a:endParaRPr lang="ru-RU" altLang="ru-RU" smtClean="0"/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4563" y="4849813"/>
            <a:ext cx="5197475" cy="4008437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4180" tIns="46264" rIns="94180" bIns="46264"/>
          <a:lstStyle/>
          <a:p>
            <a:pPr eaLnBrk="1" hangingPunct="1"/>
            <a:endParaRPr lang="ru-RU" altLang="ru-RU" sz="2400" dirty="0" smtClean="0"/>
          </a:p>
        </p:txBody>
      </p:sp>
      <p:sp>
        <p:nvSpPr>
          <p:cNvPr id="54276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892175"/>
            <a:ext cx="4778375" cy="3582988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21900549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BBDC49C-9396-4604-A0B9-F8A6DAA4D062}" type="slidenum">
              <a:rPr lang="ru-RU" altLang="ru-RU" smtClean="0"/>
              <a:pPr/>
              <a:t>26</a:t>
            </a:fld>
            <a:endParaRPr lang="ru-RU" altLang="ru-RU" smtClean="0"/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4563" y="4638675"/>
            <a:ext cx="5197475" cy="4527550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4180" tIns="46264" rIns="94180" bIns="46264"/>
          <a:lstStyle/>
          <a:p>
            <a:pPr algn="just" eaLnBrk="1" hangingPunct="1"/>
            <a:endParaRPr lang="ru-RU" altLang="ru-RU" dirty="0" smtClean="0"/>
          </a:p>
        </p:txBody>
      </p:sp>
      <p:sp>
        <p:nvSpPr>
          <p:cNvPr id="56324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892175"/>
            <a:ext cx="4778375" cy="3582988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32491449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4BD0A64-E79E-4FD7-B051-ED42ABA66639}" type="slidenum">
              <a:rPr lang="ru-RU" altLang="ru-RU" smtClean="0"/>
              <a:pPr/>
              <a:t>27</a:t>
            </a:fld>
            <a:endParaRPr lang="ru-RU" altLang="ru-RU" smtClean="0"/>
          </a:p>
        </p:txBody>
      </p:sp>
      <p:sp>
        <p:nvSpPr>
          <p:cNvPr id="6041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4563" y="4786313"/>
            <a:ext cx="5197475" cy="4379912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4180" tIns="46264" rIns="94180" bIns="46264"/>
          <a:lstStyle/>
          <a:p>
            <a:pPr algn="just" eaLnBrk="1" hangingPunct="1"/>
            <a:endParaRPr lang="ru-RU" altLang="ru-RU" dirty="0" smtClean="0"/>
          </a:p>
        </p:txBody>
      </p:sp>
      <p:sp>
        <p:nvSpPr>
          <p:cNvPr id="60420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892175"/>
            <a:ext cx="4778375" cy="3582988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26016468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BC54E48-BF8A-4B29-AEDB-4A992A2333CA}" type="slidenum">
              <a:rPr lang="ru-RU" altLang="ru-RU" smtClean="0"/>
              <a:pPr/>
              <a:t>28</a:t>
            </a:fld>
            <a:endParaRPr lang="ru-RU" altLang="ru-RU" smtClean="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4563" y="4849813"/>
            <a:ext cx="5197475" cy="4008437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4180" tIns="46264" rIns="94180" bIns="46264"/>
          <a:lstStyle/>
          <a:p>
            <a:pPr eaLnBrk="1" hangingPunct="1"/>
            <a:endParaRPr lang="ru-RU" altLang="ru-RU" smtClean="0"/>
          </a:p>
        </p:txBody>
      </p:sp>
      <p:sp>
        <p:nvSpPr>
          <p:cNvPr id="62468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892175"/>
            <a:ext cx="4778375" cy="3582988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277888210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AA7BD52-C775-423C-8657-233FAF084171}" type="slidenum">
              <a:rPr lang="ru-RU" altLang="ru-RU" smtClean="0"/>
              <a:pPr/>
              <a:t>29</a:t>
            </a:fld>
            <a:endParaRPr lang="ru-RU" altLang="ru-RU" smtClean="0"/>
          </a:p>
        </p:txBody>
      </p:sp>
      <p:sp>
        <p:nvSpPr>
          <p:cNvPr id="6451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4563" y="4849813"/>
            <a:ext cx="5197475" cy="4008437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4180" tIns="46264" rIns="94180" bIns="46264"/>
          <a:lstStyle/>
          <a:p>
            <a:pPr eaLnBrk="1" hangingPunct="1"/>
            <a:endParaRPr lang="ru-RU" altLang="ru-RU" smtClean="0"/>
          </a:p>
        </p:txBody>
      </p:sp>
      <p:sp>
        <p:nvSpPr>
          <p:cNvPr id="64516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892175"/>
            <a:ext cx="4778375" cy="3582988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49162628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638B702-B3C6-4D6D-8B8B-8066374801EE}" type="slidenum">
              <a:rPr lang="ru-RU" altLang="ru-RU" smtClean="0"/>
              <a:pPr/>
              <a:t>30</a:t>
            </a:fld>
            <a:endParaRPr lang="ru-RU" altLang="ru-RU" smtClean="0"/>
          </a:p>
        </p:txBody>
      </p:sp>
      <p:sp>
        <p:nvSpPr>
          <p:cNvPr id="6656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4563" y="4849813"/>
            <a:ext cx="5197475" cy="4008437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4180" tIns="46264" rIns="94180" bIns="46264"/>
          <a:lstStyle/>
          <a:p>
            <a:pPr eaLnBrk="1" hangingPunct="1"/>
            <a:endParaRPr lang="ru-RU" altLang="ru-RU" smtClean="0"/>
          </a:p>
        </p:txBody>
      </p:sp>
      <p:sp>
        <p:nvSpPr>
          <p:cNvPr id="66564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892175"/>
            <a:ext cx="4778375" cy="3582988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354686378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A1AC1FF-A01F-4B7D-B619-26B0CA356997}" type="slidenum">
              <a:rPr lang="ru-RU" altLang="ru-RU" smtClean="0"/>
              <a:pPr/>
              <a:t>31</a:t>
            </a:fld>
            <a:endParaRPr lang="ru-RU" altLang="ru-RU" smtClean="0"/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4563" y="4849813"/>
            <a:ext cx="5197475" cy="4008437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4180" tIns="46264" rIns="94180" bIns="46264"/>
          <a:lstStyle/>
          <a:p>
            <a:pPr algn="just"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68612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892175"/>
            <a:ext cx="4778375" cy="3582988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313013162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A0225FF-D162-46F8-99CB-F05F7A145539}" type="slidenum">
              <a:rPr lang="ru-RU" altLang="ru-RU" smtClean="0"/>
              <a:pPr/>
              <a:t>32</a:t>
            </a:fld>
            <a:endParaRPr lang="ru-RU" altLang="ru-RU" smtClean="0"/>
          </a:p>
        </p:txBody>
      </p:sp>
      <p:sp>
        <p:nvSpPr>
          <p:cNvPr id="7065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4563" y="4849813"/>
            <a:ext cx="5197475" cy="4008437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4180" tIns="46264" rIns="94180" bIns="46264"/>
          <a:lstStyle/>
          <a:p>
            <a:pPr algn="just" eaLnBrk="1" hangingPunct="1"/>
            <a:endParaRPr lang="ru-RU" altLang="ru-RU" dirty="0" smtClean="0"/>
          </a:p>
        </p:txBody>
      </p:sp>
      <p:sp>
        <p:nvSpPr>
          <p:cNvPr id="70660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892175"/>
            <a:ext cx="4778375" cy="3582988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180575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4E5EC4C-1653-4D9F-B429-7AD626A9DA01}" type="slidenum">
              <a:rPr lang="ru-RU" altLang="ru-RU" smtClean="0"/>
              <a:pPr/>
              <a:t>33</a:t>
            </a:fld>
            <a:endParaRPr lang="ru-RU" altLang="ru-RU" smtClean="0"/>
          </a:p>
        </p:txBody>
      </p:sp>
      <p:sp>
        <p:nvSpPr>
          <p:cNvPr id="7270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4563" y="4849813"/>
            <a:ext cx="5197475" cy="4008437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4180" tIns="46264" rIns="94180" bIns="46264"/>
          <a:lstStyle/>
          <a:p>
            <a:pPr algn="just" eaLnBrk="1" hangingPunct="1"/>
            <a:endParaRPr lang="ru-RU" altLang="ru-RU" sz="1000" dirty="0" smtClean="0"/>
          </a:p>
        </p:txBody>
      </p:sp>
      <p:sp>
        <p:nvSpPr>
          <p:cNvPr id="72708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892175"/>
            <a:ext cx="4778375" cy="3582988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25684092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D96DD32-86F7-4200-B944-1B2C6F762B0E}" type="slidenum">
              <a:rPr lang="ru-RU" altLang="ru-RU" smtClean="0"/>
              <a:pPr/>
              <a:t>34</a:t>
            </a:fld>
            <a:endParaRPr lang="ru-RU" altLang="ru-RU" smtClean="0"/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4563" y="4849813"/>
            <a:ext cx="5197475" cy="4008437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4180" tIns="46264" rIns="94180" bIns="46264"/>
          <a:lstStyle/>
          <a:p>
            <a:pPr eaLnBrk="1" hangingPunct="1"/>
            <a:endParaRPr lang="ru-RU" altLang="ru-RU" smtClean="0"/>
          </a:p>
        </p:txBody>
      </p:sp>
      <p:sp>
        <p:nvSpPr>
          <p:cNvPr id="74756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892175"/>
            <a:ext cx="4778375" cy="3582988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391286072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EA678F7-350E-4F96-B937-F528EC4810F8}" type="slidenum">
              <a:rPr lang="ru-RU" altLang="ru-RU" smtClean="0"/>
              <a:pPr/>
              <a:t>35</a:t>
            </a:fld>
            <a:endParaRPr lang="ru-RU" altLang="ru-RU" smtClean="0"/>
          </a:p>
        </p:txBody>
      </p:sp>
      <p:sp>
        <p:nvSpPr>
          <p:cNvPr id="7680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4563" y="4849813"/>
            <a:ext cx="5197475" cy="4008437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4180" tIns="46264" rIns="94180" bIns="46264"/>
          <a:lstStyle/>
          <a:p>
            <a:pPr eaLnBrk="1" hangingPunct="1"/>
            <a:endParaRPr lang="ru-RU" altLang="ru-RU" smtClean="0"/>
          </a:p>
        </p:txBody>
      </p:sp>
      <p:sp>
        <p:nvSpPr>
          <p:cNvPr id="76804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892175"/>
            <a:ext cx="4778375" cy="3582988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2072102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18078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24588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39275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64844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39992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1235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38552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15455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8785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45193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197188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F3174A-CE1E-454B-B282-416BEA784AD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900979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EAA853-8B26-44F6-9CEC-582DE5F8ACB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919151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19DE7-0A31-42CF-B549-3E4A73D73CD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1379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11138" y="1143000"/>
            <a:ext cx="4284662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284663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5FAE1A-2BEF-47F0-B74E-D11BA48E3B6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606309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B35ABA-6B4F-4FD5-A878-73E028BD728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2495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CE9BE4-7737-4C86-AF14-180D52EF27A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494362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95AA94-2125-4295-9576-C2B44BC67BA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212270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8EC1F0-DA36-4FE9-9D46-280ED3FF246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911203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F2A768-1EB9-460C-B2AF-D17814945B4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923717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B96907-630B-4E35-9B5B-6478FE5960F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330905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0525" y="209550"/>
            <a:ext cx="2192338" cy="61912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8750" y="209550"/>
            <a:ext cx="6429375" cy="61912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FECE84-A9BC-4B4E-BFBD-E84481E65F5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31284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>
              <a:defRPr/>
            </a:pPr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8750" y="209550"/>
            <a:ext cx="8632825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Master Title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1138" y="1143000"/>
            <a:ext cx="8721725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Subhead</a:t>
            </a:r>
          </a:p>
          <a:p>
            <a:pPr lvl="1"/>
            <a:r>
              <a:rPr lang="ru-RU" altLang="ru-RU" smtClean="0"/>
              <a:t>Bullet</a:t>
            </a:r>
          </a:p>
          <a:p>
            <a:pPr lvl="2"/>
            <a:r>
              <a:rPr lang="ru-RU" altLang="ru-RU" smtClean="0"/>
              <a:t>Indent 1</a:t>
            </a:r>
          </a:p>
          <a:p>
            <a:pPr lvl="3"/>
            <a:r>
              <a:rPr lang="ru-RU" altLang="ru-RU" smtClean="0"/>
              <a:t>Indent 2</a:t>
            </a:r>
          </a:p>
          <a:p>
            <a:pPr lvl="4"/>
            <a:r>
              <a:rPr lang="ru-RU" altLang="ru-RU" smtClean="0"/>
              <a:t>Indent 3  </a:t>
            </a:r>
          </a:p>
        </p:txBody>
      </p:sp>
      <p:sp>
        <p:nvSpPr>
          <p:cNvPr id="2052" name="Line 5"/>
          <p:cNvSpPr>
            <a:spLocks noChangeShapeType="1"/>
          </p:cNvSpPr>
          <p:nvPr/>
        </p:nvSpPr>
        <p:spPr bwMode="auto">
          <a:xfrm>
            <a:off x="228600" y="889000"/>
            <a:ext cx="85629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215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211960" y="6597650"/>
            <a:ext cx="62197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DBC20083-313F-4B10-A2D2-1B6B6826AC4A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dt="0"/>
  <p:txStyles>
    <p:titleStyle>
      <a:lvl1pPr algn="l" rtl="0" eaLnBrk="0" fontAlgn="base" hangingPunct="0">
        <a:lnSpc>
          <a:spcPts val="2100"/>
        </a:lnSpc>
        <a:spcBef>
          <a:spcPct val="0"/>
        </a:spcBef>
        <a:spcAft>
          <a:spcPct val="0"/>
        </a:spcAft>
        <a:defRPr sz="20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21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NTHarmonica" charset="0"/>
        </a:defRPr>
      </a:lvl2pPr>
      <a:lvl3pPr algn="l" rtl="0" eaLnBrk="0" fontAlgn="base" hangingPunct="0">
        <a:lnSpc>
          <a:spcPts val="21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NTHarmonica" charset="0"/>
        </a:defRPr>
      </a:lvl3pPr>
      <a:lvl4pPr algn="l" rtl="0" eaLnBrk="0" fontAlgn="base" hangingPunct="0">
        <a:lnSpc>
          <a:spcPts val="21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NTHarmonica" charset="0"/>
        </a:defRPr>
      </a:lvl4pPr>
      <a:lvl5pPr algn="l" rtl="0" eaLnBrk="0" fontAlgn="base" hangingPunct="0">
        <a:lnSpc>
          <a:spcPts val="21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NTHarmonica" charset="0"/>
        </a:defRPr>
      </a:lvl5pPr>
      <a:lvl6pPr marL="457200" algn="l" rtl="0" eaLnBrk="0" fontAlgn="base" hangingPunct="0">
        <a:lnSpc>
          <a:spcPts val="21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NTHarmonica" charset="0"/>
        </a:defRPr>
      </a:lvl6pPr>
      <a:lvl7pPr marL="914400" algn="l" rtl="0" eaLnBrk="0" fontAlgn="base" hangingPunct="0">
        <a:lnSpc>
          <a:spcPts val="21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NTHarmonica" charset="0"/>
        </a:defRPr>
      </a:lvl7pPr>
      <a:lvl8pPr marL="1371600" algn="l" rtl="0" eaLnBrk="0" fontAlgn="base" hangingPunct="0">
        <a:lnSpc>
          <a:spcPts val="21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NTHarmonica" charset="0"/>
        </a:defRPr>
      </a:lvl8pPr>
      <a:lvl9pPr marL="1828800" algn="l" rtl="0" eaLnBrk="0" fontAlgn="base" hangingPunct="0">
        <a:lnSpc>
          <a:spcPts val="21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NTHarmonica" charset="0"/>
        </a:defRPr>
      </a:lvl9pPr>
    </p:titleStyle>
    <p:bodyStyle>
      <a:lvl1pPr marL="106363" indent="-106363" algn="l" rtl="0" eaLnBrk="0" fontAlgn="base" hangingPunct="0">
        <a:spcBef>
          <a:spcPct val="50000"/>
        </a:spcBef>
        <a:spcAft>
          <a:spcPct val="0"/>
        </a:spcAft>
        <a:buClr>
          <a:schemeClr val="bg1"/>
        </a:buClr>
        <a:buSzPct val="100000"/>
        <a:buChar char=" "/>
        <a:defRPr b="1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641350" indent="-342900" algn="l" rtl="0" eaLnBrk="0" fontAlgn="base" hangingPunct="0">
        <a:spcBef>
          <a:spcPct val="50000"/>
        </a:spcBef>
        <a:spcAft>
          <a:spcPct val="0"/>
        </a:spcAft>
        <a:buSzPct val="100000"/>
        <a:buFont typeface="Symbol" panose="05050102010706020507" pitchFamily="18" charset="2"/>
        <a:buChar char="·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384300" indent="-342900" algn="l" rtl="0" eaLnBrk="0" fontAlgn="base" hangingPunct="0">
        <a:spcBef>
          <a:spcPct val="0"/>
        </a:spcBef>
        <a:spcAft>
          <a:spcPct val="0"/>
        </a:spcAft>
        <a:buSzPct val="100000"/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2125663" indent="-342900" algn="l" rtl="0" eaLnBrk="0" fontAlgn="base" hangingPunct="0">
        <a:spcBef>
          <a:spcPct val="0"/>
        </a:spcBef>
        <a:spcAft>
          <a:spcPct val="0"/>
        </a:spcAft>
        <a:buSzPct val="100000"/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849563" indent="-342900" algn="l" rtl="0" eaLnBrk="0" fontAlgn="base" hangingPunct="0">
        <a:spcBef>
          <a:spcPct val="0"/>
        </a:spcBef>
        <a:spcAft>
          <a:spcPct val="0"/>
        </a:spcAft>
        <a:buSzPct val="100000"/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841375" y="1412875"/>
            <a:ext cx="7461250" cy="3960813"/>
          </a:xfrm>
          <a:prstGeom prst="rect">
            <a:avLst/>
          </a:prstGeom>
          <a:noFill/>
          <a:ln w="57150" cmpd="thinThick">
            <a:solidFill>
              <a:srgbClr val="FFCC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dirty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ru-RU" altLang="ru-RU" sz="3200" dirty="0">
                <a:solidFill>
                  <a:srgbClr val="003399"/>
                </a:solidFill>
                <a:latin typeface="Verdana" panose="020B0604030504040204" pitchFamily="34" charset="0"/>
              </a:rPr>
            </a:br>
            <a:r>
              <a:rPr lang="ru-RU" altLang="ru-RU" sz="3200" dirty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ru-RU" altLang="ru-RU" sz="3200" dirty="0">
                <a:solidFill>
                  <a:srgbClr val="003399"/>
                </a:solidFill>
                <a:latin typeface="Verdana" panose="020B0604030504040204" pitchFamily="34" charset="0"/>
              </a:rPr>
            </a:br>
            <a:r>
              <a:rPr lang="ru-RU" altLang="ru-RU" sz="3200" dirty="0" smtClean="0">
                <a:solidFill>
                  <a:srgbClr val="003399"/>
                </a:solidFill>
                <a:latin typeface="Verdana" panose="020B0604030504040204" pitchFamily="34" charset="0"/>
              </a:rPr>
              <a:t>Слайды семинара</a:t>
            </a:r>
          </a:p>
          <a:p>
            <a:pPr algn="ctr" eaLnBrk="1" hangingPunct="1"/>
            <a:r>
              <a:rPr lang="ru-RU" altLang="ru-RU" sz="320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ru-RU" altLang="ru-RU" sz="3200">
                <a:solidFill>
                  <a:srgbClr val="003399"/>
                </a:solidFill>
                <a:latin typeface="Verdana" panose="020B0604030504040204" pitchFamily="34" charset="0"/>
              </a:rPr>
            </a:br>
            <a:r>
              <a:rPr lang="ru-RU" altLang="ru-RU" sz="3200">
                <a:solidFill>
                  <a:srgbClr val="003399"/>
                </a:solidFill>
                <a:latin typeface="Verdana" panose="020B0604030504040204" pitchFamily="34" charset="0"/>
              </a:rPr>
              <a:t>«Анализ финансовой деятельности компании»</a:t>
            </a:r>
            <a:endParaRPr lang="ru-RU" altLang="ru-RU" sz="3200" dirty="0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Номер слайда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3D112CF-E1E9-4DC3-8E76-7F6E6E815BCA}" type="slidenum">
              <a:rPr lang="ru-RU" altLang="ru-RU" smtClean="0">
                <a:cs typeface="Arial" panose="020B0604020202020204" pitchFamily="34" charset="0"/>
              </a:rPr>
              <a:pPr/>
              <a:t>2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6148" name="Rectangle 2"/>
          <p:cNvSpPr>
            <a:spLocks noChangeArrowheads="1"/>
          </p:cNvSpPr>
          <p:nvPr/>
        </p:nvSpPr>
        <p:spPr bwMode="auto">
          <a:xfrm>
            <a:off x="304800" y="190500"/>
            <a:ext cx="8458200" cy="9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800">
                <a:cs typeface="Arial" panose="020B0604020202020204" pitchFamily="34" charset="0"/>
              </a:rPr>
              <a:t>Содержание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34950" y="1101725"/>
            <a:ext cx="8347075" cy="549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762000" indent="-381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2382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03835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45745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87655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33375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79095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24815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70535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lang="ru-RU" altLang="ru-RU" sz="2400" dirty="0" smtClean="0">
                <a:cs typeface="Arial" panose="020B0604020202020204" pitchFamily="34" charset="0"/>
              </a:rPr>
              <a:t>Организация обследования компании</a:t>
            </a:r>
          </a:p>
          <a:p>
            <a:pPr>
              <a:spcBef>
                <a:spcPct val="20000"/>
              </a:spcBef>
              <a:defRPr/>
            </a:pPr>
            <a:r>
              <a:rPr lang="ru-RU" altLang="ru-RU" sz="2400" dirty="0" smtClean="0">
                <a:cs typeface="Arial" panose="020B0604020202020204" pitchFamily="34" charset="0"/>
              </a:rPr>
              <a:t>Экспресс-диагностика компании</a:t>
            </a:r>
          </a:p>
          <a:p>
            <a:pPr lvl="1">
              <a:spcBef>
                <a:spcPct val="20000"/>
              </a:spcBef>
              <a:defRPr/>
            </a:pPr>
            <a:r>
              <a:rPr lang="ru-RU" altLang="ru-RU" sz="2000" dirty="0" smtClean="0">
                <a:cs typeface="Arial" panose="020B0604020202020204" pitchFamily="34" charset="0"/>
              </a:rPr>
              <a:t>Общий анализ предприятия</a:t>
            </a:r>
          </a:p>
          <a:p>
            <a:pPr lvl="1">
              <a:spcBef>
                <a:spcPct val="20000"/>
              </a:spcBef>
              <a:defRPr/>
            </a:pPr>
            <a:r>
              <a:rPr lang="ru-RU" altLang="ru-RU" sz="2000" dirty="0" smtClean="0">
                <a:cs typeface="Arial" panose="020B0604020202020204" pitchFamily="34" charset="0"/>
              </a:rPr>
              <a:t>Финансовый анализ предприятия</a:t>
            </a:r>
          </a:p>
          <a:p>
            <a:pPr lvl="1">
              <a:spcBef>
                <a:spcPct val="20000"/>
              </a:spcBef>
              <a:defRPr/>
            </a:pPr>
            <a:r>
              <a:rPr lang="ru-RU" altLang="ru-RU" sz="2000" dirty="0" smtClean="0">
                <a:cs typeface="Arial" panose="020B0604020202020204" pitchFamily="34" charset="0"/>
              </a:rPr>
              <a:t>Использование полученных данных</a:t>
            </a:r>
          </a:p>
          <a:p>
            <a:pPr>
              <a:spcBef>
                <a:spcPct val="20000"/>
              </a:spcBef>
              <a:defRPr/>
            </a:pPr>
            <a:r>
              <a:rPr lang="ru-RU" altLang="ru-RU" sz="2400" dirty="0" smtClean="0">
                <a:cs typeface="Arial" panose="020B0604020202020204" pitchFamily="34" charset="0"/>
              </a:rPr>
              <a:t>Анализ финансовой деятельности компании</a:t>
            </a:r>
          </a:p>
          <a:p>
            <a:pPr lvl="1">
              <a:spcBef>
                <a:spcPct val="20000"/>
              </a:spcBef>
              <a:defRPr/>
            </a:pPr>
            <a:r>
              <a:rPr lang="ru-RU" altLang="ru-RU" sz="2000" dirty="0" smtClean="0">
                <a:cs typeface="Arial" panose="020B0604020202020204" pitchFamily="34" charset="0"/>
              </a:rPr>
              <a:t>Рентабельность продаж и оборачиваемость чистых активов</a:t>
            </a:r>
          </a:p>
          <a:p>
            <a:pPr lvl="1">
              <a:spcBef>
                <a:spcPct val="20000"/>
              </a:spcBef>
              <a:defRPr/>
            </a:pPr>
            <a:r>
              <a:rPr lang="ru-RU" altLang="ru-RU" sz="2000" dirty="0" smtClean="0">
                <a:cs typeface="Arial" panose="020B0604020202020204" pitchFamily="34" charset="0"/>
              </a:rPr>
              <a:t>Рентабельность чистых активов и финансовый рычаг</a:t>
            </a:r>
          </a:p>
          <a:p>
            <a:pPr lvl="1">
              <a:spcBef>
                <a:spcPct val="20000"/>
              </a:spcBef>
              <a:defRPr/>
            </a:pPr>
            <a:r>
              <a:rPr lang="ru-RU" altLang="ru-RU" sz="2000" dirty="0" smtClean="0">
                <a:cs typeface="Arial" panose="020B0604020202020204" pitchFamily="34" charset="0"/>
              </a:rPr>
              <a:t>Рентабельность собственного капитала</a:t>
            </a:r>
          </a:p>
          <a:p>
            <a:pPr lvl="1">
              <a:spcBef>
                <a:spcPct val="20000"/>
              </a:spcBef>
              <a:defRPr/>
            </a:pPr>
            <a:r>
              <a:rPr lang="ru-RU" altLang="ru-RU" sz="2000" dirty="0" smtClean="0">
                <a:cs typeface="Arial" panose="020B0604020202020204" pitchFamily="34" charset="0"/>
              </a:rPr>
              <a:t>Коэффициент реинвестирования</a:t>
            </a:r>
          </a:p>
          <a:p>
            <a:pPr lvl="1">
              <a:spcBef>
                <a:spcPct val="20000"/>
              </a:spcBef>
              <a:defRPr/>
            </a:pPr>
            <a:r>
              <a:rPr lang="ru-RU" altLang="ru-RU" sz="2000" dirty="0" smtClean="0">
                <a:cs typeface="Arial" panose="020B0604020202020204" pitchFamily="34" charset="0"/>
              </a:rPr>
              <a:t>Экономический рост компании</a:t>
            </a:r>
          </a:p>
          <a:p>
            <a:pPr lvl="1">
              <a:spcBef>
                <a:spcPct val="20000"/>
              </a:spcBef>
              <a:defRPr/>
            </a:pPr>
            <a:r>
              <a:rPr lang="ru-RU" altLang="ru-RU" sz="2000" dirty="0" smtClean="0">
                <a:cs typeface="Arial" panose="020B0604020202020204" pitchFamily="34" charset="0"/>
              </a:rPr>
              <a:t>Средневзвешенная стоимость капитала</a:t>
            </a:r>
          </a:p>
          <a:p>
            <a:pPr marL="355600" indent="25400">
              <a:spcBef>
                <a:spcPct val="20000"/>
              </a:spcBef>
              <a:defRPr/>
            </a:pPr>
            <a:r>
              <a:rPr lang="ru-RU" altLang="ru-RU" sz="2400" dirty="0" smtClean="0">
                <a:cs typeface="Arial" panose="020B0604020202020204" pitchFamily="34" charset="0"/>
              </a:rPr>
              <a:t>Отраслевой сравнительный анализ (</a:t>
            </a:r>
            <a:r>
              <a:rPr lang="ru-RU" altLang="ru-RU" sz="2400" dirty="0" err="1" smtClean="0">
                <a:cs typeface="Arial" panose="020B0604020202020204" pitchFamily="34" charset="0"/>
              </a:rPr>
              <a:t>бенчмаркинг</a:t>
            </a:r>
            <a:r>
              <a:rPr lang="ru-RU" altLang="ru-RU" sz="2400" dirty="0" smtClean="0">
                <a:cs typeface="Arial" panose="020B0604020202020204" pitchFamily="34" charset="0"/>
              </a:rPr>
              <a:t>) </a:t>
            </a:r>
            <a:br>
              <a:rPr lang="ru-RU" altLang="ru-RU" sz="2400" dirty="0" smtClean="0">
                <a:cs typeface="Arial" panose="020B0604020202020204" pitchFamily="34" charset="0"/>
              </a:rPr>
            </a:br>
            <a:r>
              <a:rPr lang="ru-RU" altLang="ru-RU" sz="2400" dirty="0" smtClean="0">
                <a:cs typeface="Arial" panose="020B0604020202020204" pitchFamily="34" charset="0"/>
              </a:rPr>
              <a:t>финансовых показателей компаний ведущих стран</a:t>
            </a:r>
            <a:endParaRPr lang="ru-RU" altLang="ru-RU" sz="2000" dirty="0" smtClean="0">
              <a:cs typeface="Arial" panose="020B0604020202020204" pitchFamily="34" charset="0"/>
            </a:endParaRPr>
          </a:p>
        </p:txBody>
      </p:sp>
      <p:sp>
        <p:nvSpPr>
          <p:cNvPr id="6150" name="Rectangle 4"/>
          <p:cNvSpPr>
            <a:spLocks noChangeArrowheads="1"/>
          </p:cNvSpPr>
          <p:nvPr/>
        </p:nvSpPr>
        <p:spPr bwMode="auto">
          <a:xfrm>
            <a:off x="600075" y="3068638"/>
            <a:ext cx="7866063" cy="2663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46290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788DA03-993C-464B-A9D3-EB745877438F}" type="slidenum">
              <a:rPr lang="ru-RU" altLang="ru-RU" smtClean="0">
                <a:cs typeface="Arial" panose="020B0604020202020204" pitchFamily="34" charset="0"/>
              </a:rPr>
              <a:pPr/>
              <a:t>3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Различия видов анализа</a:t>
            </a:r>
          </a:p>
        </p:txBody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Tx/>
              <a:buNone/>
            </a:pPr>
            <a:endParaRPr lang="ru-RU" altLang="ru-RU" b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altLang="ru-RU" b="0" smtClean="0">
                <a:latin typeface="Arial" panose="020B0604020202020204" pitchFamily="34" charset="0"/>
                <a:cs typeface="Arial" panose="020B0604020202020204" pitchFamily="34" charset="0"/>
              </a:rPr>
              <a:t>Экспресс-диагностика</a:t>
            </a:r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 есть построение и анализ системы взаимосвязанных показателей, характеризующих </a:t>
            </a:r>
            <a:r>
              <a:rPr lang="ru-RU" altLang="ru-RU" b="0" i="0" smtClean="0">
                <a:latin typeface="Arial" panose="020B0604020202020204" pitchFamily="34" charset="0"/>
                <a:cs typeface="Arial" panose="020B0604020202020204" pitchFamily="34" charset="0"/>
              </a:rPr>
              <a:t>эффективность деятельности компании</a:t>
            </a:r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 с точки зрения её соответствия </a:t>
            </a:r>
            <a:r>
              <a:rPr lang="ru-RU" altLang="ru-RU" b="0" i="0" smtClean="0">
                <a:latin typeface="Arial" panose="020B0604020202020204" pitchFamily="34" charset="0"/>
                <a:cs typeface="Arial" panose="020B0604020202020204" pitchFamily="34" charset="0"/>
              </a:rPr>
              <a:t>оперативным</a:t>
            </a:r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 (тактическим) целям бизнеса</a:t>
            </a:r>
            <a:endParaRPr lang="ru-RU" altLang="ru-RU" b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endParaRPr lang="ru-RU" altLang="ru-RU" b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altLang="ru-RU" b="0" smtClean="0">
                <a:latin typeface="Arial" panose="020B0604020202020204" pitchFamily="34" charset="0"/>
                <a:cs typeface="Arial" panose="020B0604020202020204" pitchFamily="34" charset="0"/>
              </a:rPr>
              <a:t>Оценка финансовой деятельности компании</a:t>
            </a:r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 есть построение и анализ системы взаимосвязанных показателей, характеризующих </a:t>
            </a:r>
            <a:r>
              <a:rPr lang="ru-RU" altLang="ru-RU" b="0" i="0" smtClean="0">
                <a:latin typeface="Arial" panose="020B0604020202020204" pitchFamily="34" charset="0"/>
                <a:cs typeface="Arial" panose="020B0604020202020204" pitchFamily="34" charset="0"/>
              </a:rPr>
              <a:t>эффективность финансовой деятельности</a:t>
            </a:r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 с точки зрения её соответствия </a:t>
            </a:r>
            <a:r>
              <a:rPr lang="ru-RU" altLang="ru-RU" b="0" i="0" smtClean="0">
                <a:latin typeface="Arial" panose="020B0604020202020204" pitchFamily="34" charset="0"/>
                <a:cs typeface="Arial" panose="020B0604020202020204" pitchFamily="34" charset="0"/>
              </a:rPr>
              <a:t>стратегическим</a:t>
            </a:r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 целям бизнеса</a:t>
            </a:r>
          </a:p>
          <a:p>
            <a:pPr>
              <a:buFontTx/>
              <a:buNone/>
            </a:pPr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Показателем, характеризующим единство тактических и стратегических целей развития компании, является </a:t>
            </a:r>
            <a:r>
              <a:rPr lang="ru-RU" altLang="ru-RU" b="0" smtClean="0">
                <a:latin typeface="Arial" panose="020B0604020202020204" pitchFamily="34" charset="0"/>
                <a:cs typeface="Arial" panose="020B0604020202020204" pitchFamily="34" charset="0"/>
              </a:rPr>
              <a:t>рентабельность продаж</a:t>
            </a:r>
          </a:p>
        </p:txBody>
      </p:sp>
    </p:spTree>
    <p:extLst>
      <p:ext uri="{BB962C8B-B14F-4D97-AF65-F5344CB8AC3E}">
        <p14:creationId xmlns:p14="http://schemas.microsoft.com/office/powerpoint/2010/main" val="484133361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0C6A4E3-E880-4D5C-B92D-734AA4FDF99C}" type="slidenum">
              <a:rPr lang="ru-RU" altLang="ru-RU" smtClean="0">
                <a:cs typeface="Arial" panose="020B0604020202020204" pitchFamily="34" charset="0"/>
              </a:rPr>
              <a:pPr/>
              <a:t>4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Рентабельность продаж</a:t>
            </a:r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ru-RU" altLang="ru-RU" b="0" smtClean="0">
                <a:latin typeface="Arial" panose="020B0604020202020204" pitchFamily="34" charset="0"/>
                <a:cs typeface="Arial" panose="020B0604020202020204" pitchFamily="34" charset="0"/>
              </a:rPr>
              <a:t>Рентабельность продаж = </a:t>
            </a:r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b="0" smtClean="0">
                <a:latin typeface="Arial" panose="020B0604020202020204" pitchFamily="34" charset="0"/>
                <a:cs typeface="Arial" panose="020B0604020202020204" pitchFamily="34" charset="0"/>
              </a:rPr>
              <a:t>Операционная прибыль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=                                                                                                      %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b="0" smtClean="0">
                <a:latin typeface="Arial" panose="020B0604020202020204" pitchFamily="34" charset="0"/>
                <a:cs typeface="Arial" panose="020B0604020202020204" pitchFamily="34" charset="0"/>
              </a:rPr>
              <a:t>Объем продаж</a:t>
            </a:r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 typeface="Symbol" panose="05050102010706020507" pitchFamily="18" charset="2"/>
              <a:buChar char="t"/>
            </a:pPr>
            <a:r>
              <a:rPr lang="ru-RU" altLang="ru-RU" sz="1600" smtClean="0">
                <a:latin typeface="Arial" panose="020B0604020202020204" pitchFamily="34" charset="0"/>
                <a:cs typeface="Arial" panose="020B0604020202020204" pitchFamily="34" charset="0"/>
              </a:rPr>
              <a:t>Данный показатель отражает только операционную деятельность предприятия. Он не имеет ничего общего с финансовой деятельностью</a:t>
            </a:r>
          </a:p>
          <a:p>
            <a:pPr>
              <a:spcBef>
                <a:spcPct val="0"/>
              </a:spcBef>
              <a:buFontTx/>
              <a:buNone/>
            </a:pPr>
            <a:endParaRPr lang="ru-RU" altLang="ru-RU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 typeface="Symbol" panose="05050102010706020507" pitchFamily="18" charset="2"/>
              <a:buChar char="t"/>
            </a:pPr>
            <a:r>
              <a:rPr lang="ru-RU" altLang="ru-RU" sz="1600" smtClean="0">
                <a:latin typeface="Arial" panose="020B0604020202020204" pitchFamily="34" charset="0"/>
                <a:cs typeface="Arial" panose="020B0604020202020204" pitchFamily="34" charset="0"/>
              </a:rPr>
              <a:t>Средний уровень рентабельности продаж в разных отраслях разный.  </a:t>
            </a:r>
            <a:r>
              <a:rPr lang="ru-RU" altLang="ru-RU" sz="1600" i="0" u="sng" smtClean="0">
                <a:latin typeface="Arial" panose="020B0604020202020204" pitchFamily="34" charset="0"/>
                <a:cs typeface="Arial" panose="020B0604020202020204" pitchFamily="34" charset="0"/>
              </a:rPr>
              <a:t>Не существует</a:t>
            </a:r>
            <a:r>
              <a:rPr lang="ru-RU" altLang="ru-RU" sz="1600" smtClean="0">
                <a:latin typeface="Arial" panose="020B0604020202020204" pitchFamily="34" charset="0"/>
                <a:cs typeface="Arial" panose="020B0604020202020204" pitchFamily="34" charset="0"/>
              </a:rPr>
              <a:t> какого-либо единого стандарта на данный показатель. Это хороший критерий для сравнения с </a:t>
            </a:r>
            <a:r>
              <a:rPr lang="ru-RU" altLang="ru-RU" sz="1600" i="0" u="sng" smtClean="0">
                <a:latin typeface="Arial" panose="020B0604020202020204" pitchFamily="34" charset="0"/>
                <a:cs typeface="Arial" panose="020B0604020202020204" pitchFamily="34" charset="0"/>
              </a:rPr>
              <a:t>отраслевым стандартом</a:t>
            </a:r>
            <a:endParaRPr lang="ru-RU" altLang="ru-RU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160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6" name="Line 4"/>
          <p:cNvSpPr>
            <a:spLocks noChangeShapeType="1"/>
          </p:cNvSpPr>
          <p:nvPr/>
        </p:nvSpPr>
        <p:spPr bwMode="auto">
          <a:xfrm>
            <a:off x="1497657" y="2420888"/>
            <a:ext cx="588265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256521"/>
      </p:ext>
    </p:extLst>
  </p:cSld>
  <p:clrMapOvr>
    <a:masterClrMapping/>
  </p:clrMapOvr>
  <p:transition>
    <p:blinds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Номер слайда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F653334-67A3-427D-94FF-DAE7F45D306E}" type="slidenum">
              <a:rPr lang="ru-RU" altLang="ru-RU" smtClean="0">
                <a:cs typeface="Arial" panose="020B0604020202020204" pitchFamily="34" charset="0"/>
              </a:rPr>
              <a:pPr/>
              <a:t>5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Рентабельность продаж</a:t>
            </a:r>
          </a:p>
        </p:txBody>
      </p:sp>
      <p:sp>
        <p:nvSpPr>
          <p:cNvPr id="12293" name="Rectangle 3"/>
          <p:cNvSpPr>
            <a:spLocks noChangeArrowheads="1"/>
          </p:cNvSpPr>
          <p:nvPr/>
        </p:nvSpPr>
        <p:spPr bwMode="auto">
          <a:xfrm>
            <a:off x="1170933" y="1401763"/>
            <a:ext cx="6803723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>
                <a:cs typeface="Arial" panose="020B0604020202020204" pitchFamily="34" charset="0"/>
              </a:rPr>
              <a:t>Формирование показателя рентабельности продаж</a:t>
            </a:r>
          </a:p>
        </p:txBody>
      </p:sp>
      <p:sp>
        <p:nvSpPr>
          <p:cNvPr id="12294" name="AutoShape 4"/>
          <p:cNvSpPr>
            <a:spLocks noChangeArrowheads="1"/>
          </p:cNvSpPr>
          <p:nvPr/>
        </p:nvSpPr>
        <p:spPr bwMode="auto">
          <a:xfrm>
            <a:off x="790575" y="1893888"/>
            <a:ext cx="1722438" cy="471487"/>
          </a:xfrm>
          <a:prstGeom prst="roundRect">
            <a:avLst>
              <a:gd name="adj" fmla="val 24750"/>
            </a:avLst>
          </a:prstGeom>
          <a:solidFill>
            <a:srgbClr val="000000"/>
          </a:solidFill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2295" name="AutoShape 5"/>
          <p:cNvSpPr>
            <a:spLocks noChangeArrowheads="1"/>
          </p:cNvSpPr>
          <p:nvPr/>
        </p:nvSpPr>
        <p:spPr bwMode="auto">
          <a:xfrm>
            <a:off x="725488" y="1851025"/>
            <a:ext cx="1722437" cy="471488"/>
          </a:xfrm>
          <a:prstGeom prst="roundRect">
            <a:avLst>
              <a:gd name="adj" fmla="val 24750"/>
            </a:avLst>
          </a:prstGeom>
          <a:solidFill>
            <a:srgbClr val="E0E0E0"/>
          </a:solidFill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2296" name="Rectangle 6"/>
          <p:cNvSpPr>
            <a:spLocks noChangeArrowheads="1"/>
          </p:cNvSpPr>
          <p:nvPr/>
        </p:nvSpPr>
        <p:spPr bwMode="auto">
          <a:xfrm>
            <a:off x="757238" y="1916113"/>
            <a:ext cx="1551131" cy="289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300" b="1">
                <a:solidFill>
                  <a:srgbClr val="000000"/>
                </a:solidFill>
                <a:cs typeface="Arial" panose="020B0604020202020204" pitchFamily="34" charset="0"/>
              </a:rPr>
              <a:t>Продажная цена</a:t>
            </a:r>
          </a:p>
        </p:txBody>
      </p:sp>
      <p:sp>
        <p:nvSpPr>
          <p:cNvPr id="12297" name="AutoShape 7"/>
          <p:cNvSpPr>
            <a:spLocks noChangeArrowheads="1"/>
          </p:cNvSpPr>
          <p:nvPr/>
        </p:nvSpPr>
        <p:spPr bwMode="auto">
          <a:xfrm>
            <a:off x="790575" y="2879725"/>
            <a:ext cx="1722438" cy="471488"/>
          </a:xfrm>
          <a:prstGeom prst="roundRect">
            <a:avLst>
              <a:gd name="adj" fmla="val 24750"/>
            </a:avLst>
          </a:prstGeom>
          <a:solidFill>
            <a:srgbClr val="000000"/>
          </a:solidFill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2298" name="AutoShape 8"/>
          <p:cNvSpPr>
            <a:spLocks noChangeArrowheads="1"/>
          </p:cNvSpPr>
          <p:nvPr/>
        </p:nvSpPr>
        <p:spPr bwMode="auto">
          <a:xfrm>
            <a:off x="725488" y="2836863"/>
            <a:ext cx="1722437" cy="471487"/>
          </a:xfrm>
          <a:prstGeom prst="roundRect">
            <a:avLst>
              <a:gd name="adj" fmla="val 24750"/>
            </a:avLst>
          </a:prstGeom>
          <a:solidFill>
            <a:srgbClr val="E0E0E0"/>
          </a:solidFill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2299" name="Rectangle 9"/>
          <p:cNvSpPr>
            <a:spLocks noChangeArrowheads="1"/>
          </p:cNvSpPr>
          <p:nvPr/>
        </p:nvSpPr>
        <p:spPr bwMode="auto">
          <a:xfrm>
            <a:off x="790575" y="2900363"/>
            <a:ext cx="1489255" cy="289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300" b="1">
                <a:solidFill>
                  <a:srgbClr val="000000"/>
                </a:solidFill>
                <a:cs typeface="Arial" panose="020B0604020202020204" pitchFamily="34" charset="0"/>
              </a:rPr>
              <a:t>Кол-во изделий</a:t>
            </a:r>
          </a:p>
        </p:txBody>
      </p:sp>
      <p:sp>
        <p:nvSpPr>
          <p:cNvPr id="12300" name="Line 10"/>
          <p:cNvSpPr>
            <a:spLocks noChangeShapeType="1"/>
          </p:cNvSpPr>
          <p:nvPr/>
        </p:nvSpPr>
        <p:spPr bwMode="auto">
          <a:xfrm>
            <a:off x="2460625" y="2090738"/>
            <a:ext cx="249238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12301" name="Line 11"/>
          <p:cNvSpPr>
            <a:spLocks noChangeShapeType="1"/>
          </p:cNvSpPr>
          <p:nvPr/>
        </p:nvSpPr>
        <p:spPr bwMode="auto">
          <a:xfrm>
            <a:off x="2460625" y="3073400"/>
            <a:ext cx="249238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12302" name="Line 12"/>
          <p:cNvSpPr>
            <a:spLocks noChangeShapeType="1"/>
          </p:cNvSpPr>
          <p:nvPr/>
        </p:nvSpPr>
        <p:spPr bwMode="auto">
          <a:xfrm>
            <a:off x="2709863" y="2090738"/>
            <a:ext cx="0" cy="982662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12303" name="Line 13"/>
          <p:cNvSpPr>
            <a:spLocks noChangeShapeType="1"/>
          </p:cNvSpPr>
          <p:nvPr/>
        </p:nvSpPr>
        <p:spPr bwMode="auto">
          <a:xfrm>
            <a:off x="2709863" y="2582863"/>
            <a:ext cx="296862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12304" name="Freeform 14"/>
          <p:cNvSpPr>
            <a:spLocks/>
          </p:cNvSpPr>
          <p:nvPr/>
        </p:nvSpPr>
        <p:spPr bwMode="auto">
          <a:xfrm>
            <a:off x="2979738" y="2530475"/>
            <a:ext cx="104775" cy="104775"/>
          </a:xfrm>
          <a:custGeom>
            <a:avLst/>
            <a:gdLst>
              <a:gd name="T0" fmla="*/ 0 w 72"/>
              <a:gd name="T1" fmla="*/ 0 h 66"/>
              <a:gd name="T2" fmla="*/ 0 w 72"/>
              <a:gd name="T3" fmla="*/ 163810950 h 66"/>
              <a:gd name="T4" fmla="*/ 150352125 w 72"/>
              <a:gd name="T5" fmla="*/ 83165950 h 66"/>
              <a:gd name="T6" fmla="*/ 0 w 72"/>
              <a:gd name="T7" fmla="*/ 0 h 6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2" h="66">
                <a:moveTo>
                  <a:pt x="0" y="0"/>
                </a:moveTo>
                <a:lnTo>
                  <a:pt x="0" y="65"/>
                </a:lnTo>
                <a:lnTo>
                  <a:pt x="71" y="33"/>
                </a:lnTo>
                <a:lnTo>
                  <a:pt x="0" y="0"/>
                </a:lnTo>
              </a:path>
            </a:pathLst>
          </a:custGeom>
          <a:solidFill>
            <a:srgbClr val="FF0000"/>
          </a:solidFill>
          <a:ln w="12700" cap="rnd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12305" name="Rectangle 15"/>
          <p:cNvSpPr>
            <a:spLocks noChangeArrowheads="1"/>
          </p:cNvSpPr>
          <p:nvPr/>
        </p:nvSpPr>
        <p:spPr bwMode="auto">
          <a:xfrm>
            <a:off x="3152775" y="2386013"/>
            <a:ext cx="1598613" cy="471487"/>
          </a:xfrm>
          <a:prstGeom prst="rect">
            <a:avLst/>
          </a:prstGeom>
          <a:solidFill>
            <a:srgbClr val="000000"/>
          </a:solidFill>
          <a:ln w="508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2306" name="Rectangle 16"/>
          <p:cNvSpPr>
            <a:spLocks noChangeArrowheads="1"/>
          </p:cNvSpPr>
          <p:nvPr/>
        </p:nvSpPr>
        <p:spPr bwMode="auto">
          <a:xfrm>
            <a:off x="3089275" y="2343150"/>
            <a:ext cx="1598613" cy="471488"/>
          </a:xfrm>
          <a:prstGeom prst="rect">
            <a:avLst/>
          </a:prstGeom>
          <a:solidFill>
            <a:srgbClr val="E0E0E0"/>
          </a:solidFill>
          <a:ln w="508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2307" name="Rectangle 17"/>
          <p:cNvSpPr>
            <a:spLocks noChangeArrowheads="1"/>
          </p:cNvSpPr>
          <p:nvPr/>
        </p:nvSpPr>
        <p:spPr bwMode="auto">
          <a:xfrm>
            <a:off x="3136900" y="2408238"/>
            <a:ext cx="1416927" cy="289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300" b="1">
                <a:solidFill>
                  <a:srgbClr val="000000"/>
                </a:solidFill>
                <a:cs typeface="Arial" panose="020B0604020202020204" pitchFamily="34" charset="0"/>
              </a:rPr>
              <a:t>Объем продаж</a:t>
            </a:r>
          </a:p>
        </p:txBody>
      </p:sp>
      <p:sp>
        <p:nvSpPr>
          <p:cNvPr id="12308" name="AutoShape 18"/>
          <p:cNvSpPr>
            <a:spLocks noChangeArrowheads="1"/>
          </p:cNvSpPr>
          <p:nvPr/>
        </p:nvSpPr>
        <p:spPr bwMode="auto">
          <a:xfrm>
            <a:off x="790575" y="4719638"/>
            <a:ext cx="1722438" cy="471487"/>
          </a:xfrm>
          <a:prstGeom prst="roundRect">
            <a:avLst>
              <a:gd name="adj" fmla="val 24750"/>
            </a:avLst>
          </a:prstGeom>
          <a:solidFill>
            <a:srgbClr val="000000"/>
          </a:solidFill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2309" name="AutoShape 19"/>
          <p:cNvSpPr>
            <a:spLocks noChangeArrowheads="1"/>
          </p:cNvSpPr>
          <p:nvPr/>
        </p:nvSpPr>
        <p:spPr bwMode="auto">
          <a:xfrm>
            <a:off x="725488" y="4676775"/>
            <a:ext cx="1722437" cy="471488"/>
          </a:xfrm>
          <a:prstGeom prst="roundRect">
            <a:avLst>
              <a:gd name="adj" fmla="val 24750"/>
            </a:avLst>
          </a:prstGeom>
          <a:solidFill>
            <a:srgbClr val="E0E0E0"/>
          </a:solidFill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2310" name="Rectangle 20"/>
          <p:cNvSpPr>
            <a:spLocks noChangeArrowheads="1"/>
          </p:cNvSpPr>
          <p:nvPr/>
        </p:nvSpPr>
        <p:spPr bwMode="auto">
          <a:xfrm>
            <a:off x="733425" y="4665663"/>
            <a:ext cx="1682449" cy="289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300" b="1">
                <a:solidFill>
                  <a:srgbClr val="000000"/>
                </a:solidFill>
                <a:cs typeface="Arial" panose="020B0604020202020204" pitchFamily="34" charset="0"/>
              </a:rPr>
              <a:t>Перем. стоимость</a:t>
            </a:r>
          </a:p>
        </p:txBody>
      </p:sp>
      <p:sp>
        <p:nvSpPr>
          <p:cNvPr id="12311" name="AutoShape 21"/>
          <p:cNvSpPr>
            <a:spLocks noChangeArrowheads="1"/>
          </p:cNvSpPr>
          <p:nvPr/>
        </p:nvSpPr>
        <p:spPr bwMode="auto">
          <a:xfrm>
            <a:off x="790575" y="5680075"/>
            <a:ext cx="1722438" cy="471488"/>
          </a:xfrm>
          <a:prstGeom prst="roundRect">
            <a:avLst>
              <a:gd name="adj" fmla="val 24750"/>
            </a:avLst>
          </a:prstGeom>
          <a:solidFill>
            <a:srgbClr val="000000"/>
          </a:solidFill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2312" name="AutoShape 22"/>
          <p:cNvSpPr>
            <a:spLocks noChangeArrowheads="1"/>
          </p:cNvSpPr>
          <p:nvPr/>
        </p:nvSpPr>
        <p:spPr bwMode="auto">
          <a:xfrm>
            <a:off x="725488" y="5637213"/>
            <a:ext cx="1722437" cy="471487"/>
          </a:xfrm>
          <a:prstGeom prst="roundRect">
            <a:avLst>
              <a:gd name="adj" fmla="val 24750"/>
            </a:avLst>
          </a:prstGeom>
          <a:solidFill>
            <a:srgbClr val="E0E0E0"/>
          </a:solidFill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2313" name="Rectangle 23"/>
          <p:cNvSpPr>
            <a:spLocks noChangeArrowheads="1"/>
          </p:cNvSpPr>
          <p:nvPr/>
        </p:nvSpPr>
        <p:spPr bwMode="auto">
          <a:xfrm>
            <a:off x="790575" y="5778500"/>
            <a:ext cx="1489255" cy="289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300" b="1">
                <a:solidFill>
                  <a:srgbClr val="000000"/>
                </a:solidFill>
                <a:cs typeface="Arial" panose="020B0604020202020204" pitchFamily="34" charset="0"/>
              </a:rPr>
              <a:t>Кол-во изделий</a:t>
            </a:r>
          </a:p>
        </p:txBody>
      </p:sp>
      <p:sp>
        <p:nvSpPr>
          <p:cNvPr id="12314" name="Line 24"/>
          <p:cNvSpPr>
            <a:spLocks noChangeShapeType="1"/>
          </p:cNvSpPr>
          <p:nvPr/>
        </p:nvSpPr>
        <p:spPr bwMode="auto">
          <a:xfrm>
            <a:off x="2460625" y="4891088"/>
            <a:ext cx="249238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12315" name="Line 25"/>
          <p:cNvSpPr>
            <a:spLocks noChangeShapeType="1"/>
          </p:cNvSpPr>
          <p:nvPr/>
        </p:nvSpPr>
        <p:spPr bwMode="auto">
          <a:xfrm>
            <a:off x="2460625" y="5875338"/>
            <a:ext cx="249238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12316" name="Line 26"/>
          <p:cNvSpPr>
            <a:spLocks noChangeShapeType="1"/>
          </p:cNvSpPr>
          <p:nvPr/>
        </p:nvSpPr>
        <p:spPr bwMode="auto">
          <a:xfrm>
            <a:off x="2709863" y="4916488"/>
            <a:ext cx="0" cy="982662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12317" name="Line 27"/>
          <p:cNvSpPr>
            <a:spLocks noChangeShapeType="1"/>
          </p:cNvSpPr>
          <p:nvPr/>
        </p:nvSpPr>
        <p:spPr bwMode="auto">
          <a:xfrm>
            <a:off x="2709863" y="5383213"/>
            <a:ext cx="296862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12318" name="Freeform 28"/>
          <p:cNvSpPr>
            <a:spLocks/>
          </p:cNvSpPr>
          <p:nvPr/>
        </p:nvSpPr>
        <p:spPr bwMode="auto">
          <a:xfrm>
            <a:off x="2979738" y="5332413"/>
            <a:ext cx="104775" cy="103187"/>
          </a:xfrm>
          <a:custGeom>
            <a:avLst/>
            <a:gdLst>
              <a:gd name="T0" fmla="*/ 0 w 72"/>
              <a:gd name="T1" fmla="*/ 0 h 65"/>
              <a:gd name="T2" fmla="*/ 0 w 72"/>
              <a:gd name="T3" fmla="*/ 161289218 h 65"/>
              <a:gd name="T4" fmla="*/ 150352125 w 72"/>
              <a:gd name="T5" fmla="*/ 80644609 h 65"/>
              <a:gd name="T6" fmla="*/ 0 w 72"/>
              <a:gd name="T7" fmla="*/ 0 h 6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2" h="65">
                <a:moveTo>
                  <a:pt x="0" y="0"/>
                </a:moveTo>
                <a:lnTo>
                  <a:pt x="0" y="64"/>
                </a:lnTo>
                <a:lnTo>
                  <a:pt x="71" y="32"/>
                </a:lnTo>
                <a:lnTo>
                  <a:pt x="0" y="0"/>
                </a:lnTo>
              </a:path>
            </a:pathLst>
          </a:custGeom>
          <a:solidFill>
            <a:srgbClr val="FF0000"/>
          </a:solidFill>
          <a:ln w="12700" cap="rnd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12319" name="Rectangle 29"/>
          <p:cNvSpPr>
            <a:spLocks noChangeArrowheads="1"/>
          </p:cNvSpPr>
          <p:nvPr/>
        </p:nvSpPr>
        <p:spPr bwMode="auto">
          <a:xfrm>
            <a:off x="3152775" y="5213350"/>
            <a:ext cx="1598613" cy="471488"/>
          </a:xfrm>
          <a:prstGeom prst="rect">
            <a:avLst/>
          </a:prstGeom>
          <a:solidFill>
            <a:srgbClr val="000000"/>
          </a:solidFill>
          <a:ln w="508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2320" name="Rectangle 30"/>
          <p:cNvSpPr>
            <a:spLocks noChangeArrowheads="1"/>
          </p:cNvSpPr>
          <p:nvPr/>
        </p:nvSpPr>
        <p:spPr bwMode="auto">
          <a:xfrm>
            <a:off x="3089275" y="5170488"/>
            <a:ext cx="1598613" cy="471487"/>
          </a:xfrm>
          <a:prstGeom prst="rect">
            <a:avLst/>
          </a:prstGeom>
          <a:solidFill>
            <a:srgbClr val="E0E0E0"/>
          </a:solidFill>
          <a:ln w="508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2321" name="Rectangle 31"/>
          <p:cNvSpPr>
            <a:spLocks noChangeArrowheads="1"/>
          </p:cNvSpPr>
          <p:nvPr/>
        </p:nvSpPr>
        <p:spPr bwMode="auto">
          <a:xfrm>
            <a:off x="3082925" y="5235575"/>
            <a:ext cx="1481625" cy="289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300" b="1">
                <a:solidFill>
                  <a:srgbClr val="000000"/>
                </a:solidFill>
                <a:cs typeface="Arial" panose="020B0604020202020204" pitchFamily="34" charset="0"/>
              </a:rPr>
              <a:t>Перем. затраты</a:t>
            </a:r>
          </a:p>
        </p:txBody>
      </p:sp>
      <p:sp>
        <p:nvSpPr>
          <p:cNvPr id="12322" name="Rectangle 32"/>
          <p:cNvSpPr>
            <a:spLocks noChangeArrowheads="1"/>
          </p:cNvSpPr>
          <p:nvPr/>
        </p:nvSpPr>
        <p:spPr bwMode="auto">
          <a:xfrm>
            <a:off x="4521200" y="3368675"/>
            <a:ext cx="1722438" cy="471488"/>
          </a:xfrm>
          <a:prstGeom prst="rect">
            <a:avLst/>
          </a:prstGeom>
          <a:solidFill>
            <a:srgbClr val="000000"/>
          </a:solidFill>
          <a:ln w="508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2323" name="Rectangle 33"/>
          <p:cNvSpPr>
            <a:spLocks noChangeArrowheads="1"/>
          </p:cNvSpPr>
          <p:nvPr/>
        </p:nvSpPr>
        <p:spPr bwMode="auto">
          <a:xfrm>
            <a:off x="4456113" y="3325813"/>
            <a:ext cx="1724025" cy="471487"/>
          </a:xfrm>
          <a:prstGeom prst="rect">
            <a:avLst/>
          </a:prstGeom>
          <a:solidFill>
            <a:srgbClr val="E0E0E0"/>
          </a:solidFill>
          <a:ln w="508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2324" name="Rectangle 34"/>
          <p:cNvSpPr>
            <a:spLocks noChangeArrowheads="1"/>
          </p:cNvSpPr>
          <p:nvPr/>
        </p:nvSpPr>
        <p:spPr bwMode="auto">
          <a:xfrm>
            <a:off x="4494213" y="3467100"/>
            <a:ext cx="1789402" cy="289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300" b="1">
                <a:solidFill>
                  <a:srgbClr val="000000"/>
                </a:solidFill>
                <a:cs typeface="Arial" panose="020B0604020202020204" pitchFamily="34" charset="0"/>
              </a:rPr>
              <a:t>Вклад на покрытие</a:t>
            </a:r>
          </a:p>
        </p:txBody>
      </p:sp>
      <p:sp>
        <p:nvSpPr>
          <p:cNvPr id="12325" name="Line 35"/>
          <p:cNvSpPr>
            <a:spLocks noChangeShapeType="1"/>
          </p:cNvSpPr>
          <p:nvPr/>
        </p:nvSpPr>
        <p:spPr bwMode="auto">
          <a:xfrm>
            <a:off x="3208338" y="4059238"/>
            <a:ext cx="24765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12326" name="Line 36"/>
          <p:cNvSpPr>
            <a:spLocks noChangeShapeType="1"/>
          </p:cNvSpPr>
          <p:nvPr/>
        </p:nvSpPr>
        <p:spPr bwMode="auto">
          <a:xfrm>
            <a:off x="3952875" y="2830513"/>
            <a:ext cx="0" cy="2333625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12327" name="Line 37"/>
          <p:cNvSpPr>
            <a:spLocks noChangeShapeType="1"/>
          </p:cNvSpPr>
          <p:nvPr/>
        </p:nvSpPr>
        <p:spPr bwMode="auto">
          <a:xfrm>
            <a:off x="3952875" y="3565525"/>
            <a:ext cx="420688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12328" name="Freeform 38"/>
          <p:cNvSpPr>
            <a:spLocks/>
          </p:cNvSpPr>
          <p:nvPr/>
        </p:nvSpPr>
        <p:spPr bwMode="auto">
          <a:xfrm>
            <a:off x="4348163" y="3513138"/>
            <a:ext cx="103187" cy="104775"/>
          </a:xfrm>
          <a:custGeom>
            <a:avLst/>
            <a:gdLst>
              <a:gd name="T0" fmla="*/ 0 w 71"/>
              <a:gd name="T1" fmla="*/ 0 h 66"/>
              <a:gd name="T2" fmla="*/ 0 w 71"/>
              <a:gd name="T3" fmla="*/ 163810950 h 66"/>
              <a:gd name="T4" fmla="*/ 147853891 w 71"/>
              <a:gd name="T5" fmla="*/ 83165950 h 66"/>
              <a:gd name="T6" fmla="*/ 0 w 71"/>
              <a:gd name="T7" fmla="*/ 0 h 6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1" h="66">
                <a:moveTo>
                  <a:pt x="0" y="0"/>
                </a:moveTo>
                <a:lnTo>
                  <a:pt x="0" y="65"/>
                </a:lnTo>
                <a:lnTo>
                  <a:pt x="70" y="33"/>
                </a:lnTo>
                <a:lnTo>
                  <a:pt x="0" y="0"/>
                </a:lnTo>
              </a:path>
            </a:pathLst>
          </a:custGeom>
          <a:solidFill>
            <a:srgbClr val="FF0000"/>
          </a:solidFill>
          <a:ln w="12700" cap="rnd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12329" name="Rectangle 39"/>
          <p:cNvSpPr>
            <a:spLocks noChangeArrowheads="1"/>
          </p:cNvSpPr>
          <p:nvPr/>
        </p:nvSpPr>
        <p:spPr bwMode="auto">
          <a:xfrm>
            <a:off x="4521200" y="4351338"/>
            <a:ext cx="1722438" cy="471487"/>
          </a:xfrm>
          <a:prstGeom prst="rect">
            <a:avLst/>
          </a:prstGeom>
          <a:solidFill>
            <a:srgbClr val="000000"/>
          </a:solidFill>
          <a:ln w="508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2330" name="Rectangle 40"/>
          <p:cNvSpPr>
            <a:spLocks noChangeArrowheads="1"/>
          </p:cNvSpPr>
          <p:nvPr/>
        </p:nvSpPr>
        <p:spPr bwMode="auto">
          <a:xfrm>
            <a:off x="4456113" y="4308475"/>
            <a:ext cx="1724025" cy="471488"/>
          </a:xfrm>
          <a:prstGeom prst="rect">
            <a:avLst/>
          </a:prstGeom>
          <a:solidFill>
            <a:srgbClr val="E0E0E0"/>
          </a:solidFill>
          <a:ln w="508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2331" name="Rectangle 41"/>
          <p:cNvSpPr>
            <a:spLocks noChangeArrowheads="1"/>
          </p:cNvSpPr>
          <p:nvPr/>
        </p:nvSpPr>
        <p:spPr bwMode="auto">
          <a:xfrm>
            <a:off x="4437063" y="4373563"/>
            <a:ext cx="1643977" cy="289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300" b="1">
                <a:solidFill>
                  <a:srgbClr val="000000"/>
                </a:solidFill>
                <a:cs typeface="Arial" panose="020B0604020202020204" pitchFamily="34" charset="0"/>
              </a:rPr>
              <a:t>Постоян. затраты</a:t>
            </a:r>
          </a:p>
        </p:txBody>
      </p:sp>
      <p:sp>
        <p:nvSpPr>
          <p:cNvPr id="12332" name="Line 42"/>
          <p:cNvSpPr>
            <a:spLocks noChangeShapeType="1"/>
          </p:cNvSpPr>
          <p:nvPr/>
        </p:nvSpPr>
        <p:spPr bwMode="auto">
          <a:xfrm>
            <a:off x="5197475" y="4059238"/>
            <a:ext cx="24765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12333" name="Line 43"/>
          <p:cNvSpPr>
            <a:spLocks noChangeShapeType="1"/>
          </p:cNvSpPr>
          <p:nvPr/>
        </p:nvSpPr>
        <p:spPr bwMode="auto">
          <a:xfrm>
            <a:off x="6192838" y="3565525"/>
            <a:ext cx="24765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12334" name="Line 44"/>
          <p:cNvSpPr>
            <a:spLocks noChangeShapeType="1"/>
          </p:cNvSpPr>
          <p:nvPr/>
        </p:nvSpPr>
        <p:spPr bwMode="auto">
          <a:xfrm>
            <a:off x="6192838" y="4548188"/>
            <a:ext cx="24765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12335" name="Line 45"/>
          <p:cNvSpPr>
            <a:spLocks noChangeShapeType="1"/>
          </p:cNvSpPr>
          <p:nvPr/>
        </p:nvSpPr>
        <p:spPr bwMode="auto">
          <a:xfrm>
            <a:off x="6440488" y="3565525"/>
            <a:ext cx="0" cy="982663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12336" name="Line 46"/>
          <p:cNvSpPr>
            <a:spLocks noChangeShapeType="1"/>
          </p:cNvSpPr>
          <p:nvPr/>
        </p:nvSpPr>
        <p:spPr bwMode="auto">
          <a:xfrm>
            <a:off x="6440488" y="4059238"/>
            <a:ext cx="173037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12337" name="Freeform 47"/>
          <p:cNvSpPr>
            <a:spLocks/>
          </p:cNvSpPr>
          <p:nvPr/>
        </p:nvSpPr>
        <p:spPr bwMode="auto">
          <a:xfrm>
            <a:off x="6584950" y="4006850"/>
            <a:ext cx="106363" cy="104775"/>
          </a:xfrm>
          <a:custGeom>
            <a:avLst/>
            <a:gdLst>
              <a:gd name="T0" fmla="*/ 0 w 72"/>
              <a:gd name="T1" fmla="*/ 0 h 66"/>
              <a:gd name="T2" fmla="*/ 0 w 72"/>
              <a:gd name="T3" fmla="*/ 163810950 h 66"/>
              <a:gd name="T4" fmla="*/ 154944300 w 72"/>
              <a:gd name="T5" fmla="*/ 83165950 h 66"/>
              <a:gd name="T6" fmla="*/ 0 w 72"/>
              <a:gd name="T7" fmla="*/ 0 h 6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2" h="66">
                <a:moveTo>
                  <a:pt x="0" y="0"/>
                </a:moveTo>
                <a:lnTo>
                  <a:pt x="0" y="65"/>
                </a:lnTo>
                <a:lnTo>
                  <a:pt x="71" y="33"/>
                </a:lnTo>
                <a:lnTo>
                  <a:pt x="0" y="0"/>
                </a:lnTo>
              </a:path>
            </a:pathLst>
          </a:custGeom>
          <a:solidFill>
            <a:srgbClr val="FF0000"/>
          </a:solidFill>
          <a:ln w="12700" cap="rnd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12338" name="Rectangle 48"/>
          <p:cNvSpPr>
            <a:spLocks noChangeArrowheads="1"/>
          </p:cNvSpPr>
          <p:nvPr/>
        </p:nvSpPr>
        <p:spPr bwMode="auto">
          <a:xfrm>
            <a:off x="6759575" y="3736975"/>
            <a:ext cx="1225550" cy="717550"/>
          </a:xfrm>
          <a:prstGeom prst="rect">
            <a:avLst/>
          </a:prstGeom>
          <a:solidFill>
            <a:srgbClr val="000000"/>
          </a:solidFill>
          <a:ln w="508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2339" name="Rectangle 49"/>
          <p:cNvSpPr>
            <a:spLocks noChangeArrowheads="1"/>
          </p:cNvSpPr>
          <p:nvPr/>
        </p:nvSpPr>
        <p:spPr bwMode="auto">
          <a:xfrm>
            <a:off x="6696075" y="3694113"/>
            <a:ext cx="1223963" cy="717550"/>
          </a:xfrm>
          <a:prstGeom prst="rect">
            <a:avLst/>
          </a:prstGeom>
          <a:solidFill>
            <a:srgbClr val="E0E0E0"/>
          </a:solidFill>
          <a:ln w="508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2340" name="Rectangle 50"/>
          <p:cNvSpPr>
            <a:spLocks noChangeArrowheads="1"/>
          </p:cNvSpPr>
          <p:nvPr/>
        </p:nvSpPr>
        <p:spPr bwMode="auto">
          <a:xfrm>
            <a:off x="6765925" y="3835400"/>
            <a:ext cx="1157369" cy="289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300" b="1">
                <a:solidFill>
                  <a:srgbClr val="000000"/>
                </a:solidFill>
                <a:cs typeface="Arial" panose="020B0604020202020204" pitchFamily="34" charset="0"/>
              </a:rPr>
              <a:t>Операцион.</a:t>
            </a:r>
          </a:p>
        </p:txBody>
      </p:sp>
      <p:sp>
        <p:nvSpPr>
          <p:cNvPr id="12341" name="Rectangle 51"/>
          <p:cNvSpPr>
            <a:spLocks noChangeArrowheads="1"/>
          </p:cNvSpPr>
          <p:nvPr/>
        </p:nvSpPr>
        <p:spPr bwMode="auto">
          <a:xfrm>
            <a:off x="6913563" y="4029075"/>
            <a:ext cx="942567" cy="289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300" b="1">
                <a:solidFill>
                  <a:srgbClr val="000000"/>
                </a:solidFill>
                <a:cs typeface="Arial" panose="020B0604020202020204" pitchFamily="34" charset="0"/>
              </a:rPr>
              <a:t>прибыль</a:t>
            </a:r>
          </a:p>
        </p:txBody>
      </p:sp>
      <p:sp>
        <p:nvSpPr>
          <p:cNvPr id="12342" name="Rectangle 52"/>
          <p:cNvSpPr>
            <a:spLocks noChangeArrowheads="1"/>
          </p:cNvSpPr>
          <p:nvPr/>
        </p:nvSpPr>
        <p:spPr bwMode="auto">
          <a:xfrm>
            <a:off x="6759575" y="5213350"/>
            <a:ext cx="1225550" cy="714375"/>
          </a:xfrm>
          <a:prstGeom prst="rect">
            <a:avLst/>
          </a:prstGeom>
          <a:solidFill>
            <a:srgbClr val="000000"/>
          </a:solidFill>
          <a:ln w="508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2343" name="Rectangle 53"/>
          <p:cNvSpPr>
            <a:spLocks noChangeArrowheads="1"/>
          </p:cNvSpPr>
          <p:nvPr/>
        </p:nvSpPr>
        <p:spPr bwMode="auto">
          <a:xfrm>
            <a:off x="6696075" y="5170488"/>
            <a:ext cx="1223963" cy="714375"/>
          </a:xfrm>
          <a:prstGeom prst="rect">
            <a:avLst/>
          </a:prstGeom>
          <a:solidFill>
            <a:srgbClr val="E0E0E0"/>
          </a:solidFill>
          <a:ln w="508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2344" name="Rectangle 54"/>
          <p:cNvSpPr>
            <a:spLocks noChangeArrowheads="1"/>
          </p:cNvSpPr>
          <p:nvPr/>
        </p:nvSpPr>
        <p:spPr bwMode="auto">
          <a:xfrm>
            <a:off x="6999288" y="5235575"/>
            <a:ext cx="749052" cy="289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300" b="1">
                <a:solidFill>
                  <a:srgbClr val="000000"/>
                </a:solidFill>
                <a:cs typeface="Arial" panose="020B0604020202020204" pitchFamily="34" charset="0"/>
              </a:rPr>
              <a:t>Объем</a:t>
            </a:r>
          </a:p>
        </p:txBody>
      </p:sp>
      <p:sp>
        <p:nvSpPr>
          <p:cNvPr id="12345" name="Rectangle 55"/>
          <p:cNvSpPr>
            <a:spLocks noChangeArrowheads="1"/>
          </p:cNvSpPr>
          <p:nvPr/>
        </p:nvSpPr>
        <p:spPr bwMode="auto">
          <a:xfrm>
            <a:off x="6959600" y="5429250"/>
            <a:ext cx="804132" cy="289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300" b="1">
                <a:solidFill>
                  <a:srgbClr val="000000"/>
                </a:solidFill>
                <a:cs typeface="Arial" panose="020B0604020202020204" pitchFamily="34" charset="0"/>
              </a:rPr>
              <a:t>продаж</a:t>
            </a:r>
          </a:p>
        </p:txBody>
      </p:sp>
      <p:sp>
        <p:nvSpPr>
          <p:cNvPr id="12346" name="Line 56"/>
          <p:cNvSpPr>
            <a:spLocks noChangeShapeType="1"/>
          </p:cNvSpPr>
          <p:nvPr/>
        </p:nvSpPr>
        <p:spPr bwMode="auto">
          <a:xfrm flipH="1">
            <a:off x="6938963" y="4670425"/>
            <a:ext cx="249237" cy="246063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12347" name="Line 57"/>
          <p:cNvSpPr>
            <a:spLocks noChangeShapeType="1"/>
          </p:cNvSpPr>
          <p:nvPr/>
        </p:nvSpPr>
        <p:spPr bwMode="auto">
          <a:xfrm>
            <a:off x="7435850" y="4424363"/>
            <a:ext cx="0" cy="738187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12348" name="Line 58"/>
          <p:cNvSpPr>
            <a:spLocks noChangeShapeType="1"/>
          </p:cNvSpPr>
          <p:nvPr/>
        </p:nvSpPr>
        <p:spPr bwMode="auto">
          <a:xfrm>
            <a:off x="7435850" y="4794250"/>
            <a:ext cx="669925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12349" name="Freeform 59"/>
          <p:cNvSpPr>
            <a:spLocks/>
          </p:cNvSpPr>
          <p:nvPr/>
        </p:nvSpPr>
        <p:spPr bwMode="auto">
          <a:xfrm>
            <a:off x="8078788" y="4741863"/>
            <a:ext cx="104775" cy="104775"/>
          </a:xfrm>
          <a:custGeom>
            <a:avLst/>
            <a:gdLst>
              <a:gd name="T0" fmla="*/ 0 w 72"/>
              <a:gd name="T1" fmla="*/ 0 h 66"/>
              <a:gd name="T2" fmla="*/ 0 w 72"/>
              <a:gd name="T3" fmla="*/ 163810950 h 66"/>
              <a:gd name="T4" fmla="*/ 150352125 w 72"/>
              <a:gd name="T5" fmla="*/ 83165950 h 66"/>
              <a:gd name="T6" fmla="*/ 0 w 72"/>
              <a:gd name="T7" fmla="*/ 0 h 6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2" h="66">
                <a:moveTo>
                  <a:pt x="0" y="0"/>
                </a:moveTo>
                <a:lnTo>
                  <a:pt x="0" y="65"/>
                </a:lnTo>
                <a:lnTo>
                  <a:pt x="71" y="33"/>
                </a:lnTo>
                <a:lnTo>
                  <a:pt x="0" y="0"/>
                </a:lnTo>
              </a:path>
            </a:pathLst>
          </a:custGeom>
          <a:solidFill>
            <a:srgbClr val="FF0000"/>
          </a:solidFill>
          <a:ln w="12700" cap="rnd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12350" name="Line 60"/>
          <p:cNvSpPr>
            <a:spLocks noChangeShapeType="1"/>
          </p:cNvSpPr>
          <p:nvPr/>
        </p:nvSpPr>
        <p:spPr bwMode="auto">
          <a:xfrm flipH="1">
            <a:off x="1590675" y="2535238"/>
            <a:ext cx="123825" cy="122237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12351" name="Line 61"/>
          <p:cNvSpPr>
            <a:spLocks noChangeShapeType="1"/>
          </p:cNvSpPr>
          <p:nvPr/>
        </p:nvSpPr>
        <p:spPr bwMode="auto">
          <a:xfrm>
            <a:off x="1590675" y="2535238"/>
            <a:ext cx="123825" cy="122237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12352" name="Line 62"/>
          <p:cNvSpPr>
            <a:spLocks noChangeShapeType="1"/>
          </p:cNvSpPr>
          <p:nvPr/>
        </p:nvSpPr>
        <p:spPr bwMode="auto">
          <a:xfrm flipH="1">
            <a:off x="1590675" y="5359400"/>
            <a:ext cx="123825" cy="122238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12353" name="Line 63"/>
          <p:cNvSpPr>
            <a:spLocks noChangeShapeType="1"/>
          </p:cNvSpPr>
          <p:nvPr/>
        </p:nvSpPr>
        <p:spPr bwMode="auto">
          <a:xfrm>
            <a:off x="1590675" y="5359400"/>
            <a:ext cx="123825" cy="122238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12354" name="Rectangle 64"/>
          <p:cNvSpPr>
            <a:spLocks noChangeArrowheads="1"/>
          </p:cNvSpPr>
          <p:nvPr/>
        </p:nvSpPr>
        <p:spPr bwMode="auto">
          <a:xfrm>
            <a:off x="8183563" y="2082800"/>
            <a:ext cx="374650" cy="3911600"/>
          </a:xfrm>
          <a:prstGeom prst="rect">
            <a:avLst/>
          </a:prstGeom>
          <a:solidFill>
            <a:srgbClr val="E0E0E0"/>
          </a:solidFill>
          <a:ln w="50800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 wrap="none" lIns="90488" tIns="44450" rIns="90488" bIns="4445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ru-RU" altLang="ru-RU" sz="1600" b="1">
                <a:cs typeface="Arial" panose="020B0604020202020204" pitchFamily="34" charset="0"/>
              </a:rPr>
              <a:t>Р</a:t>
            </a:r>
          </a:p>
          <a:p>
            <a:pPr algn="ctr">
              <a:lnSpc>
                <a:spcPct val="70000"/>
              </a:lnSpc>
            </a:pPr>
            <a:r>
              <a:rPr lang="ru-RU" altLang="ru-RU" sz="1600" b="1">
                <a:cs typeface="Arial" panose="020B0604020202020204" pitchFamily="34" charset="0"/>
              </a:rPr>
              <a:t>е</a:t>
            </a:r>
          </a:p>
          <a:p>
            <a:pPr algn="ctr">
              <a:lnSpc>
                <a:spcPct val="70000"/>
              </a:lnSpc>
            </a:pPr>
            <a:r>
              <a:rPr lang="ru-RU" altLang="ru-RU" sz="1600" b="1">
                <a:cs typeface="Arial" panose="020B0604020202020204" pitchFamily="34" charset="0"/>
              </a:rPr>
              <a:t>н</a:t>
            </a:r>
          </a:p>
          <a:p>
            <a:pPr algn="ctr">
              <a:lnSpc>
                <a:spcPct val="70000"/>
              </a:lnSpc>
            </a:pPr>
            <a:r>
              <a:rPr lang="ru-RU" altLang="ru-RU" sz="1600" b="1">
                <a:cs typeface="Arial" panose="020B0604020202020204" pitchFamily="34" charset="0"/>
              </a:rPr>
              <a:t>т</a:t>
            </a:r>
          </a:p>
          <a:p>
            <a:pPr algn="ctr">
              <a:lnSpc>
                <a:spcPct val="70000"/>
              </a:lnSpc>
            </a:pPr>
            <a:r>
              <a:rPr lang="ru-RU" altLang="ru-RU" sz="1600" b="1">
                <a:cs typeface="Arial" panose="020B0604020202020204" pitchFamily="34" charset="0"/>
              </a:rPr>
              <a:t>а</a:t>
            </a:r>
          </a:p>
          <a:p>
            <a:pPr algn="ctr">
              <a:lnSpc>
                <a:spcPct val="70000"/>
              </a:lnSpc>
            </a:pPr>
            <a:r>
              <a:rPr lang="ru-RU" altLang="ru-RU" sz="1600" b="1">
                <a:cs typeface="Arial" panose="020B0604020202020204" pitchFamily="34" charset="0"/>
              </a:rPr>
              <a:t>б</a:t>
            </a:r>
          </a:p>
          <a:p>
            <a:pPr algn="ctr">
              <a:lnSpc>
                <a:spcPct val="70000"/>
              </a:lnSpc>
            </a:pPr>
            <a:r>
              <a:rPr lang="ru-RU" altLang="ru-RU" sz="1600" b="1">
                <a:cs typeface="Arial" panose="020B0604020202020204" pitchFamily="34" charset="0"/>
              </a:rPr>
              <a:t>е</a:t>
            </a:r>
          </a:p>
          <a:p>
            <a:pPr algn="ctr">
              <a:lnSpc>
                <a:spcPct val="70000"/>
              </a:lnSpc>
            </a:pPr>
            <a:r>
              <a:rPr lang="ru-RU" altLang="ru-RU" sz="1600" b="1">
                <a:cs typeface="Arial" panose="020B0604020202020204" pitchFamily="34" charset="0"/>
              </a:rPr>
              <a:t>л</a:t>
            </a:r>
          </a:p>
          <a:p>
            <a:pPr algn="ctr">
              <a:lnSpc>
                <a:spcPct val="70000"/>
              </a:lnSpc>
            </a:pPr>
            <a:r>
              <a:rPr lang="ru-RU" altLang="ru-RU" sz="1600" b="1">
                <a:cs typeface="Arial" panose="020B0604020202020204" pitchFamily="34" charset="0"/>
              </a:rPr>
              <a:t>ь</a:t>
            </a:r>
          </a:p>
          <a:p>
            <a:pPr algn="ctr">
              <a:lnSpc>
                <a:spcPct val="70000"/>
              </a:lnSpc>
            </a:pPr>
            <a:r>
              <a:rPr lang="ru-RU" altLang="ru-RU" sz="1600" b="1">
                <a:cs typeface="Arial" panose="020B0604020202020204" pitchFamily="34" charset="0"/>
              </a:rPr>
              <a:t>н</a:t>
            </a:r>
          </a:p>
          <a:p>
            <a:pPr algn="ctr">
              <a:lnSpc>
                <a:spcPct val="70000"/>
              </a:lnSpc>
            </a:pPr>
            <a:r>
              <a:rPr lang="ru-RU" altLang="ru-RU" sz="1600" b="1">
                <a:cs typeface="Arial" panose="020B0604020202020204" pitchFamily="34" charset="0"/>
              </a:rPr>
              <a:t>о</a:t>
            </a:r>
          </a:p>
          <a:p>
            <a:pPr algn="ctr">
              <a:lnSpc>
                <a:spcPct val="70000"/>
              </a:lnSpc>
            </a:pPr>
            <a:r>
              <a:rPr lang="ru-RU" altLang="ru-RU" sz="1600" b="1">
                <a:cs typeface="Arial" panose="020B0604020202020204" pitchFamily="34" charset="0"/>
              </a:rPr>
              <a:t>с</a:t>
            </a:r>
          </a:p>
          <a:p>
            <a:pPr algn="ctr">
              <a:lnSpc>
                <a:spcPct val="70000"/>
              </a:lnSpc>
            </a:pPr>
            <a:r>
              <a:rPr lang="ru-RU" altLang="ru-RU" sz="1600" b="1">
                <a:cs typeface="Arial" panose="020B0604020202020204" pitchFamily="34" charset="0"/>
              </a:rPr>
              <a:t>т</a:t>
            </a:r>
          </a:p>
          <a:p>
            <a:pPr algn="ctr">
              <a:lnSpc>
                <a:spcPct val="70000"/>
              </a:lnSpc>
            </a:pPr>
            <a:r>
              <a:rPr lang="ru-RU" altLang="ru-RU" sz="1600" b="1">
                <a:cs typeface="Arial" panose="020B0604020202020204" pitchFamily="34" charset="0"/>
              </a:rPr>
              <a:t>ь</a:t>
            </a:r>
          </a:p>
          <a:p>
            <a:pPr algn="ctr">
              <a:lnSpc>
                <a:spcPct val="70000"/>
              </a:lnSpc>
            </a:pPr>
            <a:endParaRPr lang="ru-RU" altLang="ru-RU" sz="1600" b="1">
              <a:cs typeface="Arial" panose="020B0604020202020204" pitchFamily="34" charset="0"/>
            </a:endParaRPr>
          </a:p>
          <a:p>
            <a:pPr algn="ctr">
              <a:lnSpc>
                <a:spcPct val="70000"/>
              </a:lnSpc>
            </a:pPr>
            <a:r>
              <a:rPr lang="ru-RU" altLang="ru-RU" sz="1600" b="1">
                <a:cs typeface="Arial" panose="020B0604020202020204" pitchFamily="34" charset="0"/>
              </a:rPr>
              <a:t>п</a:t>
            </a:r>
          </a:p>
          <a:p>
            <a:pPr algn="ctr">
              <a:lnSpc>
                <a:spcPct val="70000"/>
              </a:lnSpc>
            </a:pPr>
            <a:r>
              <a:rPr lang="ru-RU" altLang="ru-RU" sz="1600" b="1">
                <a:cs typeface="Arial" panose="020B0604020202020204" pitchFamily="34" charset="0"/>
              </a:rPr>
              <a:t>р</a:t>
            </a:r>
          </a:p>
          <a:p>
            <a:pPr algn="ctr">
              <a:lnSpc>
                <a:spcPct val="70000"/>
              </a:lnSpc>
            </a:pPr>
            <a:r>
              <a:rPr lang="ru-RU" altLang="ru-RU" sz="1600" b="1">
                <a:cs typeface="Arial" panose="020B0604020202020204" pitchFamily="34" charset="0"/>
              </a:rPr>
              <a:t>о</a:t>
            </a:r>
          </a:p>
          <a:p>
            <a:pPr algn="ctr">
              <a:lnSpc>
                <a:spcPct val="70000"/>
              </a:lnSpc>
            </a:pPr>
            <a:r>
              <a:rPr lang="ru-RU" altLang="ru-RU" sz="1600" b="1">
                <a:cs typeface="Arial" panose="020B0604020202020204" pitchFamily="34" charset="0"/>
              </a:rPr>
              <a:t>д</a:t>
            </a:r>
          </a:p>
          <a:p>
            <a:pPr algn="ctr">
              <a:lnSpc>
                <a:spcPct val="70000"/>
              </a:lnSpc>
            </a:pPr>
            <a:r>
              <a:rPr lang="ru-RU" altLang="ru-RU" sz="1600" b="1">
                <a:cs typeface="Arial" panose="020B0604020202020204" pitchFamily="34" charset="0"/>
              </a:rPr>
              <a:t>а</a:t>
            </a:r>
          </a:p>
          <a:p>
            <a:pPr algn="ctr">
              <a:lnSpc>
                <a:spcPct val="70000"/>
              </a:lnSpc>
            </a:pPr>
            <a:r>
              <a:rPr lang="ru-RU" altLang="ru-RU" sz="1600" b="1">
                <a:cs typeface="Arial" panose="020B0604020202020204" pitchFamily="34" charset="0"/>
              </a:rPr>
              <a:t>ж</a:t>
            </a:r>
          </a:p>
        </p:txBody>
      </p:sp>
    </p:spTree>
    <p:extLst>
      <p:ext uri="{BB962C8B-B14F-4D97-AF65-F5344CB8AC3E}">
        <p14:creationId xmlns:p14="http://schemas.microsoft.com/office/powerpoint/2010/main" val="3973994078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Номер слайда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6DD99B8-7263-4D56-88B8-04C5F0AEE34D}" type="slidenum">
              <a:rPr lang="ru-RU" altLang="ru-RU" smtClean="0">
                <a:cs typeface="Arial" panose="020B0604020202020204" pitchFamily="34" charset="0"/>
              </a:rPr>
              <a:pPr/>
              <a:t>6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Рентабельность продаж</a:t>
            </a:r>
          </a:p>
        </p:txBody>
      </p:sp>
      <p:sp>
        <p:nvSpPr>
          <p:cNvPr id="14341" name="Rectangle 3"/>
          <p:cNvSpPr>
            <a:spLocks noChangeArrowheads="1"/>
          </p:cNvSpPr>
          <p:nvPr/>
        </p:nvSpPr>
        <p:spPr bwMode="auto">
          <a:xfrm>
            <a:off x="211138" y="1524000"/>
            <a:ext cx="8448675" cy="4152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685800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09750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2" algn="just">
              <a:buSzPct val="100000"/>
              <a:buFont typeface="Wingdings" panose="05000000000000000000" pitchFamily="2" charset="2"/>
              <a:buChar char="t"/>
            </a:pPr>
            <a:r>
              <a:rPr lang="ru-RU" altLang="ru-RU" sz="2000" b="1">
                <a:cs typeface="Arial" panose="020B0604020202020204" pitchFamily="34" charset="0"/>
              </a:rPr>
              <a:t>Рентабельность продаж</a:t>
            </a:r>
            <a:r>
              <a:rPr lang="ru-RU" altLang="ru-RU" sz="2000">
                <a:cs typeface="Arial" panose="020B0604020202020204" pitchFamily="34" charset="0"/>
              </a:rPr>
              <a:t> - это ключевой управленческий показатель. Приведённая блок-схема позволяет проследить взаимосвязь значения рентабельности продаж с остальными показателями.</a:t>
            </a:r>
          </a:p>
          <a:p>
            <a:pPr algn="just"/>
            <a:endParaRPr lang="ru-RU" altLang="ru-RU" sz="2000">
              <a:cs typeface="Arial" panose="020B0604020202020204" pitchFamily="34" charset="0"/>
            </a:endParaRPr>
          </a:p>
          <a:p>
            <a:pPr lvl="2" algn="just">
              <a:buSzPct val="100000"/>
              <a:buFont typeface="Wingdings" panose="05000000000000000000" pitchFamily="2" charset="2"/>
              <a:buChar char="t"/>
            </a:pPr>
            <a:r>
              <a:rPr lang="ru-RU" altLang="ru-RU" sz="2000">
                <a:cs typeface="Arial" panose="020B0604020202020204" pitchFamily="34" charset="0"/>
              </a:rPr>
              <a:t>Сами по себе все показатели имеют не очень большое значение, но они могут быть полезными, чтобы сравнить:</a:t>
            </a:r>
          </a:p>
          <a:p>
            <a:pPr algn="just"/>
            <a:endParaRPr lang="ru-RU" altLang="ru-RU" sz="2000">
              <a:cs typeface="Arial" panose="020B0604020202020204" pitchFamily="34" charset="0"/>
            </a:endParaRPr>
          </a:p>
          <a:p>
            <a:pPr lvl="3" algn="just">
              <a:buSzPct val="100000"/>
              <a:buFont typeface="Wingdings" panose="05000000000000000000" pitchFamily="2" charset="2"/>
              <a:buChar char="¬"/>
            </a:pPr>
            <a:r>
              <a:rPr lang="ru-RU" altLang="ru-RU" sz="2000" b="1" i="1">
                <a:cs typeface="Arial" panose="020B0604020202020204" pitchFamily="34" charset="0"/>
              </a:rPr>
              <a:t>изменение их во времени</a:t>
            </a:r>
            <a:endParaRPr lang="ru-RU" altLang="ru-RU" sz="2000">
              <a:cs typeface="Arial" panose="020B0604020202020204" pitchFamily="34" charset="0"/>
            </a:endParaRPr>
          </a:p>
          <a:p>
            <a:pPr lvl="3" algn="just">
              <a:buSzPct val="100000"/>
              <a:buFont typeface="Wingdings" panose="05000000000000000000" pitchFamily="2" charset="2"/>
              <a:buChar char="¬"/>
            </a:pPr>
            <a:r>
              <a:rPr lang="ru-RU" altLang="ru-RU" sz="2000" b="1" i="1">
                <a:cs typeface="Arial" panose="020B0604020202020204" pitchFamily="34" charset="0"/>
              </a:rPr>
              <a:t>фактические результаты с бюджетом (прогнозом)</a:t>
            </a:r>
            <a:endParaRPr lang="ru-RU" altLang="ru-RU" sz="2000">
              <a:cs typeface="Arial" panose="020B0604020202020204" pitchFamily="34" charset="0"/>
            </a:endParaRPr>
          </a:p>
          <a:p>
            <a:pPr lvl="3" algn="just">
              <a:buSzPct val="100000"/>
              <a:buFont typeface="Wingdings" panose="05000000000000000000" pitchFamily="2" charset="2"/>
              <a:buChar char="¬"/>
            </a:pPr>
            <a:r>
              <a:rPr lang="ru-RU" altLang="ru-RU" sz="2000" b="1" i="1">
                <a:cs typeface="Arial" panose="020B0604020202020204" pitchFamily="34" charset="0"/>
              </a:rPr>
              <a:t>бизнес-единицы между собой</a:t>
            </a:r>
            <a:endParaRPr lang="ru-RU" altLang="ru-RU" sz="2400">
              <a:cs typeface="Arial" panose="020B0604020202020204" pitchFamily="34" charset="0"/>
            </a:endParaRPr>
          </a:p>
          <a:p>
            <a:pPr algn="just" latinLnBrk="1"/>
            <a:endParaRPr lang="ru-RU" altLang="ru-RU" sz="24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877106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Номер слайда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CC02357-2EC2-4ECD-BDA7-8A456D36858D}" type="slidenum">
              <a:rPr lang="ru-RU" altLang="ru-RU" smtClean="0">
                <a:cs typeface="Arial" panose="020B0604020202020204" pitchFamily="34" charset="0"/>
              </a:rPr>
              <a:pPr/>
              <a:t>7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Рабочий капитал и чистые активы</a:t>
            </a:r>
          </a:p>
        </p:txBody>
      </p:sp>
      <p:sp>
        <p:nvSpPr>
          <p:cNvPr id="16389" name="Rectangle 3"/>
          <p:cNvSpPr>
            <a:spLocks noChangeArrowheads="1"/>
          </p:cNvSpPr>
          <p:nvPr/>
        </p:nvSpPr>
        <p:spPr bwMode="auto">
          <a:xfrm>
            <a:off x="465138" y="1340768"/>
            <a:ext cx="8256587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81000" indent="-381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572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7635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545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455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175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2895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8615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335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20000"/>
              </a:spcBef>
              <a:buSzPct val="100000"/>
              <a:buFont typeface="Wingdings" panose="05000000000000000000" pitchFamily="2" charset="2"/>
              <a:buChar char="t"/>
            </a:pPr>
            <a:r>
              <a:rPr lang="ru-RU" altLang="ru-RU" sz="2000" dirty="0">
                <a:cs typeface="Arial" panose="020B0604020202020204" pitchFamily="34" charset="0"/>
              </a:rPr>
              <a:t>Величина </a:t>
            </a:r>
            <a:r>
              <a:rPr lang="ru-RU" altLang="ru-RU" sz="2000" b="1" dirty="0">
                <a:cs typeface="Arial" panose="020B0604020202020204" pitchFamily="34" charset="0"/>
              </a:rPr>
              <a:t>рабочего капитала </a:t>
            </a:r>
            <a:r>
              <a:rPr lang="ru-RU" altLang="ru-RU" sz="2000" dirty="0">
                <a:cs typeface="Arial" panose="020B0604020202020204" pitchFamily="34" charset="0"/>
              </a:rPr>
              <a:t>-</a:t>
            </a:r>
            <a:r>
              <a:rPr lang="ru-RU" altLang="ru-RU" sz="2000" b="1" dirty="0">
                <a:cs typeface="Arial" panose="020B0604020202020204" pitchFamily="34" charset="0"/>
              </a:rPr>
              <a:t> </a:t>
            </a:r>
            <a:r>
              <a:rPr lang="ru-RU" altLang="ru-RU" sz="2000" dirty="0">
                <a:cs typeface="Arial" panose="020B0604020202020204" pitchFamily="34" charset="0"/>
              </a:rPr>
              <a:t>это разность между текущими активами и текущими обязательствами (увеличенными на сумму краткосрочных кредитов). Она показывает, какая сумма оборотных средств финансируется за счет собственных средств предприятия и банковских кредитов</a:t>
            </a:r>
          </a:p>
          <a:p>
            <a:pPr algn="just">
              <a:spcBef>
                <a:spcPct val="20000"/>
              </a:spcBef>
              <a:buSzPct val="100000"/>
              <a:buFont typeface="Wingdings" panose="05000000000000000000" pitchFamily="2" charset="2"/>
              <a:buChar char="t"/>
            </a:pPr>
            <a:r>
              <a:rPr lang="ru-RU" altLang="ru-RU" sz="2000" b="1" dirty="0">
                <a:cs typeface="Arial" panose="020B0604020202020204" pitchFamily="34" charset="0"/>
              </a:rPr>
              <a:t>Чистыми активами </a:t>
            </a:r>
            <a:r>
              <a:rPr lang="ru-RU" altLang="ru-RU" sz="2000" dirty="0">
                <a:cs typeface="Arial" panose="020B0604020202020204" pitchFamily="34" charset="0"/>
              </a:rPr>
              <a:t>называется разность между суммой всех активов и текущими обязательствами. Эта величина показывает, какими активами может располагать компания за счет постоянного капитала. Понятие чистых активов используется при анализе долгосрочной эффективности деятельности предприятия</a:t>
            </a:r>
          </a:p>
          <a:p>
            <a:pPr algn="just">
              <a:spcBef>
                <a:spcPct val="20000"/>
              </a:spcBef>
            </a:pPr>
            <a:endParaRPr lang="ru-RU" altLang="ru-RU" sz="2000" dirty="0">
              <a:cs typeface="Arial" panose="020B0604020202020204" pitchFamily="34" charset="0"/>
            </a:endParaRPr>
          </a:p>
          <a:p>
            <a:pPr algn="just">
              <a:spcBef>
                <a:spcPct val="20000"/>
              </a:spcBef>
            </a:pPr>
            <a:r>
              <a:rPr lang="ru-RU" altLang="ru-RU" i="1" u="sng" dirty="0">
                <a:cs typeface="Arial" panose="020B0604020202020204" pitchFamily="34" charset="0"/>
              </a:rPr>
              <a:t>Поскольку данные показатели являются исходными для оценки финансовой деятельности, то для более полного понимания особенностей их расчета необходимо рассмотреть форматы балансов, используемые для различных аналитических целей</a:t>
            </a:r>
          </a:p>
        </p:txBody>
      </p:sp>
    </p:spTree>
    <p:extLst>
      <p:ext uri="{BB962C8B-B14F-4D97-AF65-F5344CB8AC3E}">
        <p14:creationId xmlns:p14="http://schemas.microsoft.com/office/powerpoint/2010/main" val="281247545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85C4A65-5003-4DC9-AC6B-6285646F2746}" type="slidenum">
              <a:rPr lang="ru-RU" altLang="ru-RU" smtClean="0">
                <a:cs typeface="Arial" panose="020B0604020202020204" pitchFamily="34" charset="0"/>
              </a:rPr>
              <a:pPr/>
              <a:t>8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18436" name="Oval 2"/>
          <p:cNvSpPr>
            <a:spLocks noChangeArrowheads="1"/>
          </p:cNvSpPr>
          <p:nvPr/>
        </p:nvSpPr>
        <p:spPr bwMode="auto">
          <a:xfrm>
            <a:off x="6542088" y="1447800"/>
            <a:ext cx="1968500" cy="457200"/>
          </a:xfrm>
          <a:prstGeom prst="ellipse">
            <a:avLst/>
          </a:prstGeom>
          <a:solidFill>
            <a:srgbClr val="FF7F9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b="1">
                <a:cs typeface="Arial" panose="020B0604020202020204" pitchFamily="34" charset="0"/>
              </a:rPr>
              <a:t>Чистые активы</a:t>
            </a:r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Форматы балансового отчета</a:t>
            </a:r>
          </a:p>
        </p:txBody>
      </p:sp>
      <p:sp>
        <p:nvSpPr>
          <p:cNvPr id="18438" name="Rectangle 4"/>
          <p:cNvSpPr>
            <a:spLocks noChangeArrowheads="1"/>
          </p:cNvSpPr>
          <p:nvPr/>
        </p:nvSpPr>
        <p:spPr bwMode="auto">
          <a:xfrm>
            <a:off x="532067" y="5329238"/>
            <a:ext cx="2593468" cy="82843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1600" b="1" i="1">
                <a:cs typeface="Arial" panose="020B0604020202020204" pitchFamily="34" charset="0"/>
              </a:rPr>
              <a:t>Американский формат</a:t>
            </a:r>
          </a:p>
          <a:p>
            <a:pPr algn="ctr"/>
            <a:r>
              <a:rPr lang="ru-RU" altLang="ru-RU" sz="1600" b="1" i="1">
                <a:cs typeface="Arial" panose="020B0604020202020204" pitchFamily="34" charset="0"/>
              </a:rPr>
              <a:t> (традиционный </a:t>
            </a:r>
          </a:p>
          <a:p>
            <a:pPr algn="ctr"/>
            <a:r>
              <a:rPr lang="ru-RU" altLang="ru-RU" sz="1600" b="1" i="1">
                <a:cs typeface="Arial" panose="020B0604020202020204" pitchFamily="34" charset="0"/>
              </a:rPr>
              <a:t>балансовый отчет)</a:t>
            </a:r>
          </a:p>
        </p:txBody>
      </p:sp>
      <p:sp>
        <p:nvSpPr>
          <p:cNvPr id="18439" name="Rectangle 5"/>
          <p:cNvSpPr>
            <a:spLocks noChangeArrowheads="1"/>
          </p:cNvSpPr>
          <p:nvPr/>
        </p:nvSpPr>
        <p:spPr bwMode="auto">
          <a:xfrm>
            <a:off x="336550" y="4594225"/>
            <a:ext cx="143192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400" b="1">
                <a:cs typeface="Arial" panose="020B0604020202020204" pitchFamily="34" charset="0"/>
              </a:rPr>
              <a:t>ВСЕГО    1000</a:t>
            </a:r>
          </a:p>
          <a:p>
            <a:r>
              <a:rPr lang="ru-RU" altLang="ru-RU" sz="1400" b="1">
                <a:cs typeface="Arial" panose="020B0604020202020204" pitchFamily="34" charset="0"/>
              </a:rPr>
              <a:t>АКТИВОВ</a:t>
            </a:r>
          </a:p>
        </p:txBody>
      </p:sp>
      <p:sp>
        <p:nvSpPr>
          <p:cNvPr id="18440" name="Rectangle 6"/>
          <p:cNvSpPr>
            <a:spLocks noChangeArrowheads="1"/>
          </p:cNvSpPr>
          <p:nvPr/>
        </p:nvSpPr>
        <p:spPr bwMode="auto">
          <a:xfrm>
            <a:off x="498475" y="2063750"/>
            <a:ext cx="1254125" cy="2501900"/>
          </a:xfrm>
          <a:prstGeom prst="rect">
            <a:avLst/>
          </a:prstGeom>
          <a:solidFill>
            <a:srgbClr val="FCFEB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8441" name="Rectangle 7"/>
          <p:cNvSpPr>
            <a:spLocks noChangeArrowheads="1"/>
          </p:cNvSpPr>
          <p:nvPr/>
        </p:nvSpPr>
        <p:spPr bwMode="auto">
          <a:xfrm>
            <a:off x="1835150" y="2063750"/>
            <a:ext cx="1254125" cy="2501900"/>
          </a:xfrm>
          <a:prstGeom prst="rect">
            <a:avLst/>
          </a:prstGeom>
          <a:solidFill>
            <a:srgbClr val="FCFEB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8442" name="Rectangle 8"/>
          <p:cNvSpPr>
            <a:spLocks noChangeArrowheads="1"/>
          </p:cNvSpPr>
          <p:nvPr/>
        </p:nvSpPr>
        <p:spPr bwMode="auto">
          <a:xfrm>
            <a:off x="504192" y="2079625"/>
            <a:ext cx="1286508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r>
              <a:rPr lang="ru-RU" altLang="ru-RU" sz="1400" b="1">
                <a:cs typeface="Arial" panose="020B0604020202020204" pitchFamily="34" charset="0"/>
              </a:rPr>
              <a:t>Постоянные</a:t>
            </a:r>
          </a:p>
          <a:p>
            <a:pPr algn="r"/>
            <a:r>
              <a:rPr lang="ru-RU" altLang="ru-RU" sz="1400" b="1">
                <a:cs typeface="Arial" panose="020B0604020202020204" pitchFamily="34" charset="0"/>
              </a:rPr>
              <a:t>активы</a:t>
            </a:r>
          </a:p>
        </p:txBody>
      </p:sp>
      <p:sp>
        <p:nvSpPr>
          <p:cNvPr id="18443" name="Rectangle 9"/>
          <p:cNvSpPr>
            <a:spLocks noChangeArrowheads="1"/>
          </p:cNvSpPr>
          <p:nvPr/>
        </p:nvSpPr>
        <p:spPr bwMode="auto">
          <a:xfrm>
            <a:off x="1712044" y="2079625"/>
            <a:ext cx="1396281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r>
              <a:rPr lang="ru-RU" altLang="ru-RU" sz="1400" b="1">
                <a:cs typeface="Arial" panose="020B0604020202020204" pitchFamily="34" charset="0"/>
              </a:rPr>
              <a:t>Собственные</a:t>
            </a:r>
          </a:p>
          <a:p>
            <a:pPr algn="r"/>
            <a:r>
              <a:rPr lang="ru-RU" altLang="ru-RU" sz="1400" b="1">
                <a:cs typeface="Arial" panose="020B0604020202020204" pitchFamily="34" charset="0"/>
              </a:rPr>
              <a:t>средства</a:t>
            </a:r>
          </a:p>
        </p:txBody>
      </p:sp>
      <p:sp>
        <p:nvSpPr>
          <p:cNvPr id="18444" name="Rectangle 10"/>
          <p:cNvSpPr>
            <a:spLocks noChangeArrowheads="1"/>
          </p:cNvSpPr>
          <p:nvPr/>
        </p:nvSpPr>
        <p:spPr bwMode="auto">
          <a:xfrm>
            <a:off x="1814513" y="2484438"/>
            <a:ext cx="4460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200" b="1">
                <a:cs typeface="Arial" panose="020B0604020202020204" pitchFamily="34" charset="0"/>
              </a:rPr>
              <a:t>350</a:t>
            </a:r>
          </a:p>
        </p:txBody>
      </p:sp>
      <p:sp>
        <p:nvSpPr>
          <p:cNvPr id="18445" name="Rectangle 11"/>
          <p:cNvSpPr>
            <a:spLocks noChangeArrowheads="1"/>
          </p:cNvSpPr>
          <p:nvPr/>
        </p:nvSpPr>
        <p:spPr bwMode="auto">
          <a:xfrm>
            <a:off x="547688" y="2636838"/>
            <a:ext cx="4460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200" b="1">
                <a:cs typeface="Arial" panose="020B0604020202020204" pitchFamily="34" charset="0"/>
              </a:rPr>
              <a:t>400</a:t>
            </a:r>
          </a:p>
        </p:txBody>
      </p:sp>
      <p:sp>
        <p:nvSpPr>
          <p:cNvPr id="18446" name="Rectangle 12"/>
          <p:cNvSpPr>
            <a:spLocks noChangeArrowheads="1"/>
          </p:cNvSpPr>
          <p:nvPr/>
        </p:nvSpPr>
        <p:spPr bwMode="auto">
          <a:xfrm>
            <a:off x="1668651" y="2765425"/>
            <a:ext cx="1490474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r>
              <a:rPr lang="ru-RU" altLang="ru-RU" sz="1400" b="1">
                <a:cs typeface="Arial" panose="020B0604020202020204" pitchFamily="34" charset="0"/>
              </a:rPr>
              <a:t>Долгосрочные</a:t>
            </a:r>
          </a:p>
          <a:p>
            <a:pPr algn="r"/>
            <a:r>
              <a:rPr lang="ru-RU" altLang="ru-RU" sz="1400" b="1">
                <a:cs typeface="Arial" panose="020B0604020202020204" pitchFamily="34" charset="0"/>
              </a:rPr>
              <a:t>кредиты</a:t>
            </a:r>
          </a:p>
        </p:txBody>
      </p:sp>
      <p:sp>
        <p:nvSpPr>
          <p:cNvPr id="18447" name="Rectangle 13"/>
          <p:cNvSpPr>
            <a:spLocks noChangeArrowheads="1"/>
          </p:cNvSpPr>
          <p:nvPr/>
        </p:nvSpPr>
        <p:spPr bwMode="auto">
          <a:xfrm>
            <a:off x="1743075" y="3017838"/>
            <a:ext cx="480902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200" b="1">
                <a:cs typeface="Arial" panose="020B0604020202020204" pitchFamily="34" charset="0"/>
              </a:rPr>
              <a:t> 150</a:t>
            </a:r>
          </a:p>
        </p:txBody>
      </p:sp>
      <p:sp>
        <p:nvSpPr>
          <p:cNvPr id="18448" name="Line 14"/>
          <p:cNvSpPr>
            <a:spLocks noChangeShapeType="1"/>
          </p:cNvSpPr>
          <p:nvPr/>
        </p:nvSpPr>
        <p:spPr bwMode="auto">
          <a:xfrm>
            <a:off x="492125" y="3048000"/>
            <a:ext cx="1266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18449" name="Line 15"/>
          <p:cNvSpPr>
            <a:spLocks noChangeShapeType="1"/>
          </p:cNvSpPr>
          <p:nvPr/>
        </p:nvSpPr>
        <p:spPr bwMode="auto">
          <a:xfrm>
            <a:off x="1828800" y="2819400"/>
            <a:ext cx="1266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18450" name="Line 16"/>
          <p:cNvSpPr>
            <a:spLocks noChangeShapeType="1"/>
          </p:cNvSpPr>
          <p:nvPr/>
        </p:nvSpPr>
        <p:spPr bwMode="auto">
          <a:xfrm>
            <a:off x="1828800" y="3352800"/>
            <a:ext cx="1266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18451" name="Rectangle 17"/>
          <p:cNvSpPr>
            <a:spLocks noChangeArrowheads="1"/>
          </p:cNvSpPr>
          <p:nvPr/>
        </p:nvSpPr>
        <p:spPr bwMode="auto">
          <a:xfrm>
            <a:off x="1661021" y="3375025"/>
            <a:ext cx="1498104" cy="1166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r>
              <a:rPr lang="ru-RU" altLang="ru-RU" sz="1400" b="1">
                <a:cs typeface="Arial" panose="020B0604020202020204" pitchFamily="34" charset="0"/>
              </a:rPr>
              <a:t>Текущие</a:t>
            </a:r>
          </a:p>
          <a:p>
            <a:pPr algn="r"/>
            <a:r>
              <a:rPr lang="ru-RU" altLang="ru-RU" sz="1400" b="1">
                <a:cs typeface="Arial" panose="020B0604020202020204" pitchFamily="34" charset="0"/>
              </a:rPr>
              <a:t>обязательства</a:t>
            </a:r>
          </a:p>
          <a:p>
            <a:pPr algn="r">
              <a:buSzPct val="100000"/>
              <a:buFontTx/>
              <a:buChar char="•"/>
            </a:pPr>
            <a:r>
              <a:rPr lang="ru-RU" altLang="ru-RU" sz="1400">
                <a:cs typeface="Arial" panose="020B0604020202020204" pitchFamily="34" charset="0"/>
              </a:rPr>
              <a:t>кредиты</a:t>
            </a:r>
          </a:p>
          <a:p>
            <a:pPr algn="r">
              <a:buSzPct val="100000"/>
              <a:buFontTx/>
              <a:buChar char="•"/>
            </a:pPr>
            <a:r>
              <a:rPr lang="ru-RU" altLang="ru-RU" sz="1400">
                <a:cs typeface="Arial" panose="020B0604020202020204" pitchFamily="34" charset="0"/>
              </a:rPr>
              <a:t>кредит. </a:t>
            </a:r>
          </a:p>
          <a:p>
            <a:pPr algn="r"/>
            <a:r>
              <a:rPr lang="ru-RU" altLang="ru-RU" sz="1400">
                <a:cs typeface="Arial" panose="020B0604020202020204" pitchFamily="34" charset="0"/>
              </a:rPr>
              <a:t>задолж.</a:t>
            </a:r>
          </a:p>
        </p:txBody>
      </p:sp>
      <p:sp>
        <p:nvSpPr>
          <p:cNvPr id="18452" name="Rectangle 18"/>
          <p:cNvSpPr>
            <a:spLocks noChangeArrowheads="1"/>
          </p:cNvSpPr>
          <p:nvPr/>
        </p:nvSpPr>
        <p:spPr bwMode="auto">
          <a:xfrm>
            <a:off x="1814513" y="3856038"/>
            <a:ext cx="4445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200" b="1">
                <a:cs typeface="Arial" panose="020B0604020202020204" pitchFamily="34" charset="0"/>
              </a:rPr>
              <a:t>200</a:t>
            </a:r>
          </a:p>
        </p:txBody>
      </p:sp>
      <p:sp>
        <p:nvSpPr>
          <p:cNvPr id="18453" name="Rectangle 19"/>
          <p:cNvSpPr>
            <a:spLocks noChangeArrowheads="1"/>
          </p:cNvSpPr>
          <p:nvPr/>
        </p:nvSpPr>
        <p:spPr bwMode="auto">
          <a:xfrm>
            <a:off x="1814513" y="4084638"/>
            <a:ext cx="4460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200" b="1">
                <a:cs typeface="Arial" panose="020B0604020202020204" pitchFamily="34" charset="0"/>
              </a:rPr>
              <a:t>300</a:t>
            </a:r>
          </a:p>
        </p:txBody>
      </p:sp>
      <p:sp>
        <p:nvSpPr>
          <p:cNvPr id="18454" name="Rectangle 20"/>
          <p:cNvSpPr>
            <a:spLocks noChangeArrowheads="1"/>
          </p:cNvSpPr>
          <p:nvPr/>
        </p:nvSpPr>
        <p:spPr bwMode="auto">
          <a:xfrm>
            <a:off x="857045" y="3146425"/>
            <a:ext cx="933655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r>
              <a:rPr lang="ru-RU" altLang="ru-RU" sz="1400" b="1">
                <a:cs typeface="Arial" panose="020B0604020202020204" pitchFamily="34" charset="0"/>
              </a:rPr>
              <a:t>Текущие</a:t>
            </a:r>
          </a:p>
          <a:p>
            <a:pPr algn="r"/>
            <a:r>
              <a:rPr lang="ru-RU" altLang="ru-RU" sz="1400" b="1">
                <a:cs typeface="Arial" panose="020B0604020202020204" pitchFamily="34" charset="0"/>
              </a:rPr>
              <a:t>активы</a:t>
            </a:r>
          </a:p>
        </p:txBody>
      </p:sp>
      <p:sp>
        <p:nvSpPr>
          <p:cNvPr id="18455" name="Rectangle 21"/>
          <p:cNvSpPr>
            <a:spLocks noChangeArrowheads="1"/>
          </p:cNvSpPr>
          <p:nvPr/>
        </p:nvSpPr>
        <p:spPr bwMode="auto">
          <a:xfrm>
            <a:off x="6119813" y="1981200"/>
            <a:ext cx="1406525" cy="1828800"/>
          </a:xfrm>
          <a:prstGeom prst="rect">
            <a:avLst/>
          </a:prstGeom>
          <a:solidFill>
            <a:srgbClr val="FF7F9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8456" name="Rectangle 22"/>
          <p:cNvSpPr>
            <a:spLocks noChangeArrowheads="1"/>
          </p:cNvSpPr>
          <p:nvPr/>
        </p:nvSpPr>
        <p:spPr bwMode="auto">
          <a:xfrm>
            <a:off x="477838" y="4084638"/>
            <a:ext cx="4460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200" b="1">
                <a:cs typeface="Arial" panose="020B0604020202020204" pitchFamily="34" charset="0"/>
              </a:rPr>
              <a:t>600</a:t>
            </a:r>
          </a:p>
        </p:txBody>
      </p:sp>
      <p:sp>
        <p:nvSpPr>
          <p:cNvPr id="18457" name="Rectangle 23"/>
          <p:cNvSpPr>
            <a:spLocks noChangeArrowheads="1"/>
          </p:cNvSpPr>
          <p:nvPr/>
        </p:nvSpPr>
        <p:spPr bwMode="auto">
          <a:xfrm>
            <a:off x="1743075" y="4746625"/>
            <a:ext cx="143192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400" b="1">
                <a:cs typeface="Arial" panose="020B0604020202020204" pitchFamily="34" charset="0"/>
              </a:rPr>
              <a:t>ВСЕГО    1000</a:t>
            </a:r>
          </a:p>
          <a:p>
            <a:r>
              <a:rPr lang="ru-RU" altLang="ru-RU" sz="1400" b="1">
                <a:cs typeface="Arial" panose="020B0604020202020204" pitchFamily="34" charset="0"/>
              </a:rPr>
              <a:t>ПАССИВОВ</a:t>
            </a:r>
          </a:p>
        </p:txBody>
      </p:sp>
      <p:sp>
        <p:nvSpPr>
          <p:cNvPr id="18458" name="Rectangle 24"/>
          <p:cNvSpPr>
            <a:spLocks noChangeArrowheads="1"/>
          </p:cNvSpPr>
          <p:nvPr/>
        </p:nvSpPr>
        <p:spPr bwMode="auto">
          <a:xfrm>
            <a:off x="3381375" y="2063750"/>
            <a:ext cx="1255713" cy="1282700"/>
          </a:xfrm>
          <a:prstGeom prst="rect">
            <a:avLst/>
          </a:prstGeom>
          <a:solidFill>
            <a:srgbClr val="FCFEB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8459" name="Rectangle 25"/>
          <p:cNvSpPr>
            <a:spLocks noChangeArrowheads="1"/>
          </p:cNvSpPr>
          <p:nvPr/>
        </p:nvSpPr>
        <p:spPr bwMode="auto">
          <a:xfrm>
            <a:off x="4718050" y="2063750"/>
            <a:ext cx="1254125" cy="1282700"/>
          </a:xfrm>
          <a:prstGeom prst="rect">
            <a:avLst/>
          </a:prstGeom>
          <a:solidFill>
            <a:srgbClr val="FCFEB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8460" name="Rectangle 26"/>
          <p:cNvSpPr>
            <a:spLocks noChangeArrowheads="1"/>
          </p:cNvSpPr>
          <p:nvPr/>
        </p:nvSpPr>
        <p:spPr bwMode="auto">
          <a:xfrm>
            <a:off x="6196013" y="2063750"/>
            <a:ext cx="1254125" cy="1663700"/>
          </a:xfrm>
          <a:prstGeom prst="rect">
            <a:avLst/>
          </a:prstGeom>
          <a:solidFill>
            <a:srgbClr val="FCFEB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8461" name="Rectangle 27"/>
          <p:cNvSpPr>
            <a:spLocks noChangeArrowheads="1"/>
          </p:cNvSpPr>
          <p:nvPr/>
        </p:nvSpPr>
        <p:spPr bwMode="auto">
          <a:xfrm>
            <a:off x="7532688" y="2063750"/>
            <a:ext cx="1254125" cy="1663700"/>
          </a:xfrm>
          <a:prstGeom prst="rect">
            <a:avLst/>
          </a:prstGeom>
          <a:solidFill>
            <a:srgbClr val="FCFEB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8462" name="Rectangle 28"/>
          <p:cNvSpPr>
            <a:spLocks noChangeArrowheads="1"/>
          </p:cNvSpPr>
          <p:nvPr/>
        </p:nvSpPr>
        <p:spPr bwMode="auto">
          <a:xfrm>
            <a:off x="3388681" y="2079625"/>
            <a:ext cx="1286507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r>
              <a:rPr lang="ru-RU" altLang="ru-RU" sz="1400" b="1">
                <a:cs typeface="Arial" panose="020B0604020202020204" pitchFamily="34" charset="0"/>
              </a:rPr>
              <a:t>Постоянные</a:t>
            </a:r>
          </a:p>
          <a:p>
            <a:pPr algn="r"/>
            <a:r>
              <a:rPr lang="ru-RU" altLang="ru-RU" sz="1400" b="1">
                <a:cs typeface="Arial" panose="020B0604020202020204" pitchFamily="34" charset="0"/>
              </a:rPr>
              <a:t>активы</a:t>
            </a:r>
          </a:p>
        </p:txBody>
      </p:sp>
      <p:sp>
        <p:nvSpPr>
          <p:cNvPr id="18463" name="Rectangle 29"/>
          <p:cNvSpPr>
            <a:spLocks noChangeArrowheads="1"/>
          </p:cNvSpPr>
          <p:nvPr/>
        </p:nvSpPr>
        <p:spPr bwMode="auto">
          <a:xfrm>
            <a:off x="3432175" y="2636838"/>
            <a:ext cx="4445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200" b="1">
                <a:cs typeface="Arial" panose="020B0604020202020204" pitchFamily="34" charset="0"/>
              </a:rPr>
              <a:t>400</a:t>
            </a:r>
          </a:p>
        </p:txBody>
      </p:sp>
      <p:sp>
        <p:nvSpPr>
          <p:cNvPr id="18464" name="Line 30"/>
          <p:cNvSpPr>
            <a:spLocks noChangeShapeType="1"/>
          </p:cNvSpPr>
          <p:nvPr/>
        </p:nvSpPr>
        <p:spPr bwMode="auto">
          <a:xfrm>
            <a:off x="3376613" y="3048000"/>
            <a:ext cx="12652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18465" name="Rectangle 31"/>
          <p:cNvSpPr>
            <a:spLocks noChangeArrowheads="1"/>
          </p:cNvSpPr>
          <p:nvPr/>
        </p:nvSpPr>
        <p:spPr bwMode="auto">
          <a:xfrm>
            <a:off x="4594944" y="2079625"/>
            <a:ext cx="1396281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r>
              <a:rPr lang="ru-RU" altLang="ru-RU" sz="1400" b="1">
                <a:cs typeface="Arial" panose="020B0604020202020204" pitchFamily="34" charset="0"/>
              </a:rPr>
              <a:t>Собственные</a:t>
            </a:r>
          </a:p>
          <a:p>
            <a:pPr algn="r"/>
            <a:r>
              <a:rPr lang="ru-RU" altLang="ru-RU" sz="1400" b="1">
                <a:cs typeface="Arial" panose="020B0604020202020204" pitchFamily="34" charset="0"/>
              </a:rPr>
              <a:t>средства</a:t>
            </a:r>
          </a:p>
        </p:txBody>
      </p:sp>
      <p:sp>
        <p:nvSpPr>
          <p:cNvPr id="18466" name="Rectangle 32"/>
          <p:cNvSpPr>
            <a:spLocks noChangeArrowheads="1"/>
          </p:cNvSpPr>
          <p:nvPr/>
        </p:nvSpPr>
        <p:spPr bwMode="auto">
          <a:xfrm>
            <a:off x="4697413" y="2484438"/>
            <a:ext cx="4476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200" b="1">
                <a:cs typeface="Arial" panose="020B0604020202020204" pitchFamily="34" charset="0"/>
              </a:rPr>
              <a:t>350</a:t>
            </a:r>
          </a:p>
        </p:txBody>
      </p:sp>
      <p:sp>
        <p:nvSpPr>
          <p:cNvPr id="18467" name="Rectangle 33"/>
          <p:cNvSpPr>
            <a:spLocks noChangeArrowheads="1"/>
          </p:cNvSpPr>
          <p:nvPr/>
        </p:nvSpPr>
        <p:spPr bwMode="auto">
          <a:xfrm>
            <a:off x="4553139" y="2765425"/>
            <a:ext cx="1490474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r>
              <a:rPr lang="ru-RU" altLang="ru-RU" sz="1400" b="1">
                <a:cs typeface="Arial" panose="020B0604020202020204" pitchFamily="34" charset="0"/>
              </a:rPr>
              <a:t>Долгосрочные</a:t>
            </a:r>
          </a:p>
          <a:p>
            <a:pPr algn="r"/>
            <a:r>
              <a:rPr lang="ru-RU" altLang="ru-RU" sz="1400" b="1">
                <a:cs typeface="Arial" panose="020B0604020202020204" pitchFamily="34" charset="0"/>
              </a:rPr>
              <a:t>кредиты</a:t>
            </a:r>
          </a:p>
        </p:txBody>
      </p:sp>
      <p:sp>
        <p:nvSpPr>
          <p:cNvPr id="18468" name="Rectangle 34"/>
          <p:cNvSpPr>
            <a:spLocks noChangeArrowheads="1"/>
          </p:cNvSpPr>
          <p:nvPr/>
        </p:nvSpPr>
        <p:spPr bwMode="auto">
          <a:xfrm>
            <a:off x="4627563" y="3017838"/>
            <a:ext cx="480902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200" b="1">
                <a:cs typeface="Arial" panose="020B0604020202020204" pitchFamily="34" charset="0"/>
              </a:rPr>
              <a:t> 150</a:t>
            </a:r>
          </a:p>
        </p:txBody>
      </p:sp>
      <p:sp>
        <p:nvSpPr>
          <p:cNvPr id="18469" name="Line 35"/>
          <p:cNvSpPr>
            <a:spLocks noChangeShapeType="1"/>
          </p:cNvSpPr>
          <p:nvPr/>
        </p:nvSpPr>
        <p:spPr bwMode="auto">
          <a:xfrm>
            <a:off x="4713288" y="2819400"/>
            <a:ext cx="12652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18470" name="Rectangle 36"/>
          <p:cNvSpPr>
            <a:spLocks noChangeArrowheads="1"/>
          </p:cNvSpPr>
          <p:nvPr/>
        </p:nvSpPr>
        <p:spPr bwMode="auto">
          <a:xfrm>
            <a:off x="3414713" y="3676650"/>
            <a:ext cx="2266327" cy="736099"/>
          </a:xfrm>
          <a:prstGeom prst="rect">
            <a:avLst/>
          </a:prstGeom>
          <a:noFill/>
          <a:ln w="12700">
            <a:solidFill>
              <a:srgbClr val="0000E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400" b="1">
                <a:cs typeface="Arial" panose="020B0604020202020204" pitchFamily="34" charset="0"/>
              </a:rPr>
              <a:t>Рабочий капитал = </a:t>
            </a:r>
          </a:p>
          <a:p>
            <a:r>
              <a:rPr lang="ru-RU" altLang="ru-RU" sz="1400" b="1">
                <a:cs typeface="Arial" panose="020B0604020202020204" pitchFamily="34" charset="0"/>
              </a:rPr>
              <a:t>= </a:t>
            </a:r>
            <a:r>
              <a:rPr lang="ru-RU" altLang="ru-RU" sz="1400">
                <a:cs typeface="Arial" panose="020B0604020202020204" pitchFamily="34" charset="0"/>
              </a:rPr>
              <a:t>Текущие активы -</a:t>
            </a:r>
          </a:p>
          <a:p>
            <a:r>
              <a:rPr lang="ru-RU" altLang="ru-RU" sz="1400">
                <a:cs typeface="Arial" panose="020B0604020202020204" pitchFamily="34" charset="0"/>
              </a:rPr>
              <a:t>- Текущие обязательства</a:t>
            </a:r>
          </a:p>
        </p:txBody>
      </p:sp>
      <p:sp>
        <p:nvSpPr>
          <p:cNvPr id="18471" name="Rectangle 37"/>
          <p:cNvSpPr>
            <a:spLocks noChangeArrowheads="1"/>
          </p:cNvSpPr>
          <p:nvPr/>
        </p:nvSpPr>
        <p:spPr bwMode="auto">
          <a:xfrm>
            <a:off x="3362325" y="3094038"/>
            <a:ext cx="480902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200" b="1">
                <a:cs typeface="Arial" panose="020B0604020202020204" pitchFamily="34" charset="0"/>
              </a:rPr>
              <a:t> 100</a:t>
            </a:r>
          </a:p>
        </p:txBody>
      </p:sp>
      <p:sp>
        <p:nvSpPr>
          <p:cNvPr id="18472" name="AutoShape 38"/>
          <p:cNvSpPr>
            <a:spLocks noChangeArrowheads="1"/>
          </p:cNvSpPr>
          <p:nvPr/>
        </p:nvSpPr>
        <p:spPr bwMode="auto">
          <a:xfrm rot="-5400000">
            <a:off x="4033838" y="3259137"/>
            <a:ext cx="444500" cy="339725"/>
          </a:xfrm>
          <a:prstGeom prst="rightArrow">
            <a:avLst>
              <a:gd name="adj1" fmla="val 50000"/>
              <a:gd name="adj2" fmla="val 81782"/>
            </a:avLst>
          </a:prstGeom>
          <a:solidFill>
            <a:schemeClr val="accent1"/>
          </a:solidFill>
          <a:ln w="12700">
            <a:solidFill>
              <a:srgbClr val="0000E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8473" name="Rectangle 39"/>
          <p:cNvSpPr>
            <a:spLocks noChangeArrowheads="1"/>
          </p:cNvSpPr>
          <p:nvPr/>
        </p:nvSpPr>
        <p:spPr bwMode="auto">
          <a:xfrm>
            <a:off x="3290888" y="4746625"/>
            <a:ext cx="13239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400" b="1">
                <a:cs typeface="Arial" panose="020B0604020202020204" pitchFamily="34" charset="0"/>
              </a:rPr>
              <a:t>ВСЕГО    500</a:t>
            </a:r>
          </a:p>
          <a:p>
            <a:r>
              <a:rPr lang="ru-RU" altLang="ru-RU" sz="1400" b="1">
                <a:cs typeface="Arial" panose="020B0604020202020204" pitchFamily="34" charset="0"/>
              </a:rPr>
              <a:t>АКТИВОВ</a:t>
            </a:r>
          </a:p>
        </p:txBody>
      </p:sp>
      <p:sp>
        <p:nvSpPr>
          <p:cNvPr id="18474" name="Rectangle 40"/>
          <p:cNvSpPr>
            <a:spLocks noChangeArrowheads="1"/>
          </p:cNvSpPr>
          <p:nvPr/>
        </p:nvSpPr>
        <p:spPr bwMode="auto">
          <a:xfrm>
            <a:off x="4627563" y="4746625"/>
            <a:ext cx="13239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400" b="1">
                <a:cs typeface="Arial" panose="020B0604020202020204" pitchFamily="34" charset="0"/>
              </a:rPr>
              <a:t>ВСЕГО    500</a:t>
            </a:r>
          </a:p>
          <a:p>
            <a:r>
              <a:rPr lang="ru-RU" altLang="ru-RU" sz="1400" b="1">
                <a:cs typeface="Arial" panose="020B0604020202020204" pitchFamily="34" charset="0"/>
              </a:rPr>
              <a:t>ПАССИВОВ</a:t>
            </a:r>
          </a:p>
        </p:txBody>
      </p:sp>
      <p:sp>
        <p:nvSpPr>
          <p:cNvPr id="18475" name="Line 41"/>
          <p:cNvSpPr>
            <a:spLocks noChangeShapeType="1"/>
          </p:cNvSpPr>
          <p:nvPr/>
        </p:nvSpPr>
        <p:spPr bwMode="auto">
          <a:xfrm>
            <a:off x="3235325" y="1371600"/>
            <a:ext cx="0" cy="5029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18476" name="Line 42"/>
          <p:cNvSpPr>
            <a:spLocks noChangeShapeType="1"/>
          </p:cNvSpPr>
          <p:nvPr/>
        </p:nvSpPr>
        <p:spPr bwMode="auto">
          <a:xfrm>
            <a:off x="6048375" y="1371600"/>
            <a:ext cx="0" cy="5029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18477" name="Rectangle 43"/>
          <p:cNvSpPr>
            <a:spLocks noChangeArrowheads="1"/>
          </p:cNvSpPr>
          <p:nvPr/>
        </p:nvSpPr>
        <p:spPr bwMode="auto">
          <a:xfrm>
            <a:off x="3424231" y="5557838"/>
            <a:ext cx="2574938" cy="58221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1600" b="1" i="1">
                <a:cs typeface="Arial" panose="020B0604020202020204" pitchFamily="34" charset="0"/>
              </a:rPr>
              <a:t>Британский </a:t>
            </a:r>
          </a:p>
          <a:p>
            <a:pPr algn="ctr"/>
            <a:r>
              <a:rPr lang="ru-RU" altLang="ru-RU" sz="1600" b="1" i="1">
                <a:cs typeface="Arial" panose="020B0604020202020204" pitchFamily="34" charset="0"/>
              </a:rPr>
              <a:t>(европейский) формат</a:t>
            </a:r>
          </a:p>
        </p:txBody>
      </p:sp>
      <p:sp>
        <p:nvSpPr>
          <p:cNvPr id="18478" name="Rectangle 44"/>
          <p:cNvSpPr>
            <a:spLocks noChangeArrowheads="1"/>
          </p:cNvSpPr>
          <p:nvPr/>
        </p:nvSpPr>
        <p:spPr bwMode="auto">
          <a:xfrm>
            <a:off x="6201731" y="2079625"/>
            <a:ext cx="1286507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r>
              <a:rPr lang="ru-RU" altLang="ru-RU" sz="1400" b="1">
                <a:cs typeface="Arial" panose="020B0604020202020204" pitchFamily="34" charset="0"/>
              </a:rPr>
              <a:t>Постоянные</a:t>
            </a:r>
          </a:p>
          <a:p>
            <a:pPr algn="r"/>
            <a:r>
              <a:rPr lang="ru-RU" altLang="ru-RU" sz="1400" b="1">
                <a:cs typeface="Arial" panose="020B0604020202020204" pitchFamily="34" charset="0"/>
              </a:rPr>
              <a:t>активы</a:t>
            </a:r>
          </a:p>
        </p:txBody>
      </p:sp>
      <p:sp>
        <p:nvSpPr>
          <p:cNvPr id="18479" name="Rectangle 45"/>
          <p:cNvSpPr>
            <a:spLocks noChangeArrowheads="1"/>
          </p:cNvSpPr>
          <p:nvPr/>
        </p:nvSpPr>
        <p:spPr bwMode="auto">
          <a:xfrm>
            <a:off x="6245225" y="2636838"/>
            <a:ext cx="44608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200" b="1">
                <a:cs typeface="Arial" panose="020B0604020202020204" pitchFamily="34" charset="0"/>
              </a:rPr>
              <a:t>400</a:t>
            </a:r>
          </a:p>
        </p:txBody>
      </p:sp>
      <p:sp>
        <p:nvSpPr>
          <p:cNvPr id="18480" name="Line 46"/>
          <p:cNvSpPr>
            <a:spLocks noChangeShapeType="1"/>
          </p:cNvSpPr>
          <p:nvPr/>
        </p:nvSpPr>
        <p:spPr bwMode="auto">
          <a:xfrm>
            <a:off x="6189663" y="3048000"/>
            <a:ext cx="1266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18481" name="Rectangle 47"/>
          <p:cNvSpPr>
            <a:spLocks noChangeArrowheads="1"/>
          </p:cNvSpPr>
          <p:nvPr/>
        </p:nvSpPr>
        <p:spPr bwMode="auto">
          <a:xfrm>
            <a:off x="7409582" y="2079625"/>
            <a:ext cx="1396281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r>
              <a:rPr lang="ru-RU" altLang="ru-RU" sz="1400" b="1">
                <a:cs typeface="Arial" panose="020B0604020202020204" pitchFamily="34" charset="0"/>
              </a:rPr>
              <a:t>Собственные</a:t>
            </a:r>
          </a:p>
          <a:p>
            <a:pPr algn="r"/>
            <a:r>
              <a:rPr lang="ru-RU" altLang="ru-RU" sz="1400" b="1">
                <a:cs typeface="Arial" panose="020B0604020202020204" pitchFamily="34" charset="0"/>
              </a:rPr>
              <a:t>средства</a:t>
            </a:r>
          </a:p>
        </p:txBody>
      </p:sp>
      <p:sp>
        <p:nvSpPr>
          <p:cNvPr id="18482" name="Rectangle 48"/>
          <p:cNvSpPr>
            <a:spLocks noChangeArrowheads="1"/>
          </p:cNvSpPr>
          <p:nvPr/>
        </p:nvSpPr>
        <p:spPr bwMode="auto">
          <a:xfrm>
            <a:off x="7512050" y="2484438"/>
            <a:ext cx="44608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200" b="1">
                <a:cs typeface="Arial" panose="020B0604020202020204" pitchFamily="34" charset="0"/>
              </a:rPr>
              <a:t>350</a:t>
            </a:r>
          </a:p>
        </p:txBody>
      </p:sp>
      <p:sp>
        <p:nvSpPr>
          <p:cNvPr id="18483" name="Rectangle 49"/>
          <p:cNvSpPr>
            <a:spLocks noChangeArrowheads="1"/>
          </p:cNvSpPr>
          <p:nvPr/>
        </p:nvSpPr>
        <p:spPr bwMode="auto">
          <a:xfrm>
            <a:off x="7569771" y="2765425"/>
            <a:ext cx="1286892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r>
              <a:rPr lang="ru-RU" altLang="ru-RU" sz="1400" b="1">
                <a:cs typeface="Arial" panose="020B0604020202020204" pitchFamily="34" charset="0"/>
              </a:rPr>
              <a:t>Долгосрочн.</a:t>
            </a:r>
          </a:p>
          <a:p>
            <a:pPr algn="r"/>
            <a:r>
              <a:rPr lang="ru-RU" altLang="ru-RU" sz="1400" b="1">
                <a:cs typeface="Arial" panose="020B0604020202020204" pitchFamily="34" charset="0"/>
              </a:rPr>
              <a:t>кредиты</a:t>
            </a:r>
          </a:p>
        </p:txBody>
      </p:sp>
      <p:sp>
        <p:nvSpPr>
          <p:cNvPr id="18484" name="Rectangle 50"/>
          <p:cNvSpPr>
            <a:spLocks noChangeArrowheads="1"/>
          </p:cNvSpPr>
          <p:nvPr/>
        </p:nvSpPr>
        <p:spPr bwMode="auto">
          <a:xfrm>
            <a:off x="7440613" y="3017838"/>
            <a:ext cx="480902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200" b="1">
                <a:cs typeface="Arial" panose="020B0604020202020204" pitchFamily="34" charset="0"/>
              </a:rPr>
              <a:t> 150</a:t>
            </a:r>
          </a:p>
        </p:txBody>
      </p:sp>
      <p:sp>
        <p:nvSpPr>
          <p:cNvPr id="18485" name="Line 51"/>
          <p:cNvSpPr>
            <a:spLocks noChangeShapeType="1"/>
          </p:cNvSpPr>
          <p:nvPr/>
        </p:nvSpPr>
        <p:spPr bwMode="auto">
          <a:xfrm>
            <a:off x="7526338" y="2819400"/>
            <a:ext cx="12652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18486" name="Rectangle 52"/>
          <p:cNvSpPr>
            <a:spLocks noChangeArrowheads="1"/>
          </p:cNvSpPr>
          <p:nvPr/>
        </p:nvSpPr>
        <p:spPr bwMode="auto">
          <a:xfrm>
            <a:off x="7498533" y="3222625"/>
            <a:ext cx="1358130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r>
              <a:rPr lang="ru-RU" altLang="ru-RU" sz="1400" b="1">
                <a:cs typeface="Arial" panose="020B0604020202020204" pitchFamily="34" charset="0"/>
              </a:rPr>
              <a:t>Краткосрочн.</a:t>
            </a:r>
          </a:p>
          <a:p>
            <a:pPr algn="r"/>
            <a:r>
              <a:rPr lang="ru-RU" altLang="ru-RU" sz="1400" b="1">
                <a:cs typeface="Arial" panose="020B0604020202020204" pitchFamily="34" charset="0"/>
              </a:rPr>
              <a:t>кредиты</a:t>
            </a:r>
          </a:p>
        </p:txBody>
      </p:sp>
      <p:sp>
        <p:nvSpPr>
          <p:cNvPr id="18487" name="Rectangle 53"/>
          <p:cNvSpPr>
            <a:spLocks noChangeArrowheads="1"/>
          </p:cNvSpPr>
          <p:nvPr/>
        </p:nvSpPr>
        <p:spPr bwMode="auto">
          <a:xfrm>
            <a:off x="7440613" y="3475038"/>
            <a:ext cx="480902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200" b="1">
                <a:cs typeface="Arial" panose="020B0604020202020204" pitchFamily="34" charset="0"/>
              </a:rPr>
              <a:t> 200</a:t>
            </a:r>
          </a:p>
        </p:txBody>
      </p:sp>
      <p:sp>
        <p:nvSpPr>
          <p:cNvPr id="18488" name="Rectangle 54"/>
          <p:cNvSpPr>
            <a:spLocks noChangeArrowheads="1"/>
          </p:cNvSpPr>
          <p:nvPr/>
        </p:nvSpPr>
        <p:spPr bwMode="auto">
          <a:xfrm>
            <a:off x="6369050" y="3905250"/>
            <a:ext cx="2148474" cy="736099"/>
          </a:xfrm>
          <a:prstGeom prst="rect">
            <a:avLst/>
          </a:prstGeom>
          <a:noFill/>
          <a:ln w="12700">
            <a:solidFill>
              <a:srgbClr val="0000E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400" b="1">
                <a:cs typeface="Arial" panose="020B0604020202020204" pitchFamily="34" charset="0"/>
              </a:rPr>
              <a:t>Рабочий капитал = </a:t>
            </a:r>
          </a:p>
          <a:p>
            <a:r>
              <a:rPr lang="ru-RU" altLang="ru-RU" sz="1400" b="1">
                <a:cs typeface="Arial" panose="020B0604020202020204" pitchFamily="34" charset="0"/>
              </a:rPr>
              <a:t>= </a:t>
            </a:r>
            <a:r>
              <a:rPr lang="ru-RU" altLang="ru-RU" sz="1400">
                <a:cs typeface="Arial" panose="020B0604020202020204" pitchFamily="34" charset="0"/>
              </a:rPr>
              <a:t>Текущие активы -</a:t>
            </a:r>
          </a:p>
          <a:p>
            <a:r>
              <a:rPr lang="ru-RU" altLang="ru-RU" sz="1400">
                <a:cs typeface="Arial" panose="020B0604020202020204" pitchFamily="34" charset="0"/>
              </a:rPr>
              <a:t>- Кредиторская задолж.</a:t>
            </a:r>
          </a:p>
        </p:txBody>
      </p:sp>
      <p:sp>
        <p:nvSpPr>
          <p:cNvPr id="18489" name="AutoShape 55"/>
          <p:cNvSpPr>
            <a:spLocks noChangeArrowheads="1"/>
          </p:cNvSpPr>
          <p:nvPr/>
        </p:nvSpPr>
        <p:spPr bwMode="auto">
          <a:xfrm rot="-5400000">
            <a:off x="6878638" y="3449637"/>
            <a:ext cx="520700" cy="339725"/>
          </a:xfrm>
          <a:prstGeom prst="rightArrow">
            <a:avLst>
              <a:gd name="adj1" fmla="val 50000"/>
              <a:gd name="adj2" fmla="val 95801"/>
            </a:avLst>
          </a:prstGeom>
          <a:solidFill>
            <a:schemeClr val="accent1"/>
          </a:solidFill>
          <a:ln w="12700">
            <a:solidFill>
              <a:srgbClr val="0000E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8490" name="Rectangle 56"/>
          <p:cNvSpPr>
            <a:spLocks noChangeArrowheads="1"/>
          </p:cNvSpPr>
          <p:nvPr/>
        </p:nvSpPr>
        <p:spPr bwMode="auto">
          <a:xfrm>
            <a:off x="6175375" y="4746625"/>
            <a:ext cx="13208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400" b="1">
                <a:cs typeface="Arial" panose="020B0604020202020204" pitchFamily="34" charset="0"/>
              </a:rPr>
              <a:t>ВСЕГО    700</a:t>
            </a:r>
          </a:p>
          <a:p>
            <a:r>
              <a:rPr lang="ru-RU" altLang="ru-RU" sz="1400" b="1">
                <a:cs typeface="Arial" panose="020B0604020202020204" pitchFamily="34" charset="0"/>
              </a:rPr>
              <a:t>АКТИВОВ</a:t>
            </a:r>
          </a:p>
        </p:txBody>
      </p:sp>
      <p:sp>
        <p:nvSpPr>
          <p:cNvPr id="18491" name="Rectangle 57"/>
          <p:cNvSpPr>
            <a:spLocks noChangeArrowheads="1"/>
          </p:cNvSpPr>
          <p:nvPr/>
        </p:nvSpPr>
        <p:spPr bwMode="auto">
          <a:xfrm>
            <a:off x="7512050" y="4746625"/>
            <a:ext cx="13208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400" b="1">
                <a:cs typeface="Arial" panose="020B0604020202020204" pitchFamily="34" charset="0"/>
              </a:rPr>
              <a:t>ВСЕГО    700</a:t>
            </a:r>
          </a:p>
          <a:p>
            <a:r>
              <a:rPr lang="ru-RU" altLang="ru-RU" sz="1400" b="1">
                <a:cs typeface="Arial" panose="020B0604020202020204" pitchFamily="34" charset="0"/>
              </a:rPr>
              <a:t>ПАССИВОВ</a:t>
            </a:r>
          </a:p>
        </p:txBody>
      </p:sp>
      <p:sp>
        <p:nvSpPr>
          <p:cNvPr id="18492" name="Rectangle 58"/>
          <p:cNvSpPr>
            <a:spLocks noChangeArrowheads="1"/>
          </p:cNvSpPr>
          <p:nvPr/>
        </p:nvSpPr>
        <p:spPr bwMode="auto">
          <a:xfrm>
            <a:off x="6245225" y="3322638"/>
            <a:ext cx="4476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200" b="1">
                <a:cs typeface="Arial" panose="020B0604020202020204" pitchFamily="34" charset="0"/>
              </a:rPr>
              <a:t>300</a:t>
            </a:r>
          </a:p>
        </p:txBody>
      </p:sp>
      <p:sp>
        <p:nvSpPr>
          <p:cNvPr id="18493" name="Rectangle 59"/>
          <p:cNvSpPr>
            <a:spLocks noChangeArrowheads="1"/>
          </p:cNvSpPr>
          <p:nvPr/>
        </p:nvSpPr>
        <p:spPr bwMode="auto">
          <a:xfrm>
            <a:off x="6303133" y="5557838"/>
            <a:ext cx="2443234" cy="58221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1600" b="1" i="1">
                <a:cs typeface="Arial" panose="020B0604020202020204" pitchFamily="34" charset="0"/>
              </a:rPr>
              <a:t>Формат для</a:t>
            </a:r>
          </a:p>
          <a:p>
            <a:pPr algn="ctr"/>
            <a:r>
              <a:rPr lang="ru-RU" altLang="ru-RU" sz="1600" b="1" i="1">
                <a:cs typeface="Arial" panose="020B0604020202020204" pitchFamily="34" charset="0"/>
              </a:rPr>
              <a:t>финансового анализа</a:t>
            </a:r>
          </a:p>
        </p:txBody>
      </p:sp>
      <p:sp>
        <p:nvSpPr>
          <p:cNvPr id="18494" name="Rectangle 60"/>
          <p:cNvSpPr>
            <a:spLocks noChangeArrowheads="1"/>
          </p:cNvSpPr>
          <p:nvPr/>
        </p:nvSpPr>
        <p:spPr bwMode="auto">
          <a:xfrm>
            <a:off x="6681788" y="1828800"/>
            <a:ext cx="280987" cy="152400"/>
          </a:xfrm>
          <a:prstGeom prst="rect">
            <a:avLst/>
          </a:prstGeom>
          <a:solidFill>
            <a:srgbClr val="FF7F9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071727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81C465B-A78E-4875-9DA8-59249988F7AD}" type="slidenum">
              <a:rPr lang="ru-RU" altLang="ru-RU" smtClean="0">
                <a:cs typeface="Arial" panose="020B0604020202020204" pitchFamily="34" charset="0"/>
              </a:rPr>
              <a:pPr/>
              <a:t>9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Оборачиваемость чистых активов</a:t>
            </a:r>
            <a:r>
              <a:rPr lang="ru-RU" altLang="ru-RU" sz="16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60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sz="160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2125" y="1447800"/>
            <a:ext cx="8370888" cy="4648200"/>
          </a:xfrm>
          <a:noFill/>
        </p:spPr>
        <p:txBody>
          <a:bodyPr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ru-RU" altLang="ru-RU" b="0" smtClean="0">
                <a:latin typeface="Arial" panose="020B0604020202020204" pitchFamily="34" charset="0"/>
                <a:cs typeface="Arial" panose="020B0604020202020204" pitchFamily="34" charset="0"/>
              </a:rPr>
              <a:t>Оборачиваемость чистых активов = </a:t>
            </a:r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ru-RU" altLang="ru-RU" b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b="0" smtClean="0">
                <a:latin typeface="Arial" panose="020B0604020202020204" pitchFamily="34" charset="0"/>
                <a:cs typeface="Arial" panose="020B0604020202020204" pitchFamily="34" charset="0"/>
              </a:rPr>
              <a:t>Объем продаж</a:t>
            </a:r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b="0" smtClean="0">
                <a:latin typeface="Arial" panose="020B0604020202020204" pitchFamily="34" charset="0"/>
                <a:cs typeface="Arial" panose="020B0604020202020204" pitchFamily="34" charset="0"/>
              </a:rPr>
              <a:t>Чистые активы (Долгосрочный капитал)</a:t>
            </a:r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ru-RU" altLang="ru-RU" sz="20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ru-RU" altLang="ru-RU" sz="20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 typeface="Symbol" panose="05050102010706020507" pitchFamily="18" charset="2"/>
              <a:buChar char="t"/>
            </a:pPr>
            <a:r>
              <a:rPr lang="ru-RU" altLang="ru-RU" b="0" smtClean="0">
                <a:latin typeface="Arial" panose="020B0604020202020204" pitchFamily="34" charset="0"/>
                <a:cs typeface="Arial" panose="020B0604020202020204" pitchFamily="34" charset="0"/>
              </a:rPr>
              <a:t>Данный показатель </a:t>
            </a:r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характеризует объем продаж, который может быть сгенерирован данным количеством чистых активов</a:t>
            </a:r>
          </a:p>
          <a:p>
            <a:pPr>
              <a:spcBef>
                <a:spcPct val="0"/>
              </a:spcBef>
              <a:buFontTx/>
              <a:buNone/>
            </a:pPr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 typeface="Symbol" panose="05050102010706020507" pitchFamily="18" charset="2"/>
              <a:buChar char="t"/>
            </a:pPr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Он показывает с одной стороны, насколько эффективно используются чистые активы, с другой - эффективность использования долгосрочного (постоянного) капитала</a:t>
            </a:r>
          </a:p>
          <a:p>
            <a:pPr>
              <a:spcBef>
                <a:spcPct val="0"/>
              </a:spcBef>
              <a:buFontTx/>
              <a:buNone/>
            </a:pPr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b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20486" name="Line 4"/>
          <p:cNvSpPr>
            <a:spLocks noChangeShapeType="1"/>
          </p:cNvSpPr>
          <p:nvPr/>
        </p:nvSpPr>
        <p:spPr bwMode="auto">
          <a:xfrm>
            <a:off x="1758950" y="2492896"/>
            <a:ext cx="56261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0487" name="Rectangle 5"/>
          <p:cNvSpPr>
            <a:spLocks noChangeArrowheads="1"/>
          </p:cNvSpPr>
          <p:nvPr/>
        </p:nvSpPr>
        <p:spPr bwMode="auto">
          <a:xfrm>
            <a:off x="1241408" y="2392363"/>
            <a:ext cx="331823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>
                <a:cs typeface="Arial" panose="020B0604020202020204" pitchFamily="34" charset="0"/>
              </a:rPr>
              <a:t>=</a:t>
            </a:r>
          </a:p>
        </p:txBody>
      </p:sp>
      <p:sp>
        <p:nvSpPr>
          <p:cNvPr id="20488" name="Rectangle 6"/>
          <p:cNvSpPr>
            <a:spLocks noChangeArrowheads="1"/>
          </p:cNvSpPr>
          <p:nvPr/>
        </p:nvSpPr>
        <p:spPr bwMode="auto">
          <a:xfrm>
            <a:off x="7428985" y="2392363"/>
            <a:ext cx="763030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>
                <a:cs typeface="Arial" panose="020B0604020202020204" pitchFamily="34" charset="0"/>
              </a:rPr>
              <a:t>,    %</a:t>
            </a:r>
          </a:p>
        </p:txBody>
      </p:sp>
    </p:spTree>
    <p:extLst>
      <p:ext uri="{BB962C8B-B14F-4D97-AF65-F5344CB8AC3E}">
        <p14:creationId xmlns:p14="http://schemas.microsoft.com/office/powerpoint/2010/main" val="2467792041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Номер слайда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CF42E31-BCB9-473B-B10E-C1EDD96F0CDE}" type="slidenum">
              <a:rPr lang="ru-RU" altLang="ru-RU" smtClean="0">
                <a:cs typeface="Arial" panose="020B0604020202020204" pitchFamily="34" charset="0"/>
              </a:rPr>
              <a:pPr/>
              <a:t>10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Оборачиваемость чистых активов</a:t>
            </a:r>
          </a:p>
        </p:txBody>
      </p:sp>
      <p:sp>
        <p:nvSpPr>
          <p:cNvPr id="22533" name="Rectangle 3"/>
          <p:cNvSpPr>
            <a:spLocks noChangeArrowheads="1"/>
          </p:cNvSpPr>
          <p:nvPr/>
        </p:nvSpPr>
        <p:spPr bwMode="auto">
          <a:xfrm>
            <a:off x="1585509" y="1325563"/>
            <a:ext cx="5972983" cy="705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>
                <a:cs typeface="Arial" panose="020B0604020202020204" pitchFamily="34" charset="0"/>
              </a:rPr>
              <a:t>Формирование показателя оборачиваемости</a:t>
            </a:r>
          </a:p>
          <a:p>
            <a:pPr algn="ctr"/>
            <a:r>
              <a:rPr lang="ru-RU" altLang="ru-RU" sz="2000" b="1">
                <a:cs typeface="Arial" panose="020B0604020202020204" pitchFamily="34" charset="0"/>
              </a:rPr>
              <a:t>чистых активов</a:t>
            </a:r>
          </a:p>
        </p:txBody>
      </p:sp>
      <p:sp>
        <p:nvSpPr>
          <p:cNvPr id="22534" name="AutoShape 4"/>
          <p:cNvSpPr>
            <a:spLocks noChangeArrowheads="1"/>
          </p:cNvSpPr>
          <p:nvPr/>
        </p:nvSpPr>
        <p:spPr bwMode="auto">
          <a:xfrm>
            <a:off x="847725" y="2185988"/>
            <a:ext cx="1427163" cy="796925"/>
          </a:xfrm>
          <a:prstGeom prst="roundRect">
            <a:avLst>
              <a:gd name="adj" fmla="val 24894"/>
            </a:avLst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22535" name="AutoShape 5"/>
          <p:cNvSpPr>
            <a:spLocks noChangeArrowheads="1"/>
          </p:cNvSpPr>
          <p:nvPr/>
        </p:nvSpPr>
        <p:spPr bwMode="auto">
          <a:xfrm>
            <a:off x="785813" y="2146300"/>
            <a:ext cx="1428750" cy="796925"/>
          </a:xfrm>
          <a:prstGeom prst="roundRect">
            <a:avLst>
              <a:gd name="adj" fmla="val 24894"/>
            </a:avLst>
          </a:prstGeom>
          <a:solidFill>
            <a:srgbClr val="E0E0E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22536" name="Rectangle 6"/>
          <p:cNvSpPr>
            <a:spLocks noChangeArrowheads="1"/>
          </p:cNvSpPr>
          <p:nvPr/>
        </p:nvSpPr>
        <p:spPr bwMode="auto">
          <a:xfrm>
            <a:off x="931863" y="2273300"/>
            <a:ext cx="1327929" cy="30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400" b="1">
                <a:solidFill>
                  <a:srgbClr val="000000"/>
                </a:solidFill>
                <a:cs typeface="Arial" panose="020B0604020202020204" pitchFamily="34" charset="0"/>
              </a:rPr>
              <a:t>Дебиторская</a:t>
            </a:r>
          </a:p>
        </p:txBody>
      </p:sp>
      <p:sp>
        <p:nvSpPr>
          <p:cNvPr id="22537" name="Rectangle 7"/>
          <p:cNvSpPr>
            <a:spLocks noChangeArrowheads="1"/>
          </p:cNvSpPr>
          <p:nvPr/>
        </p:nvSpPr>
        <p:spPr bwMode="auto">
          <a:xfrm>
            <a:off x="763588" y="2528888"/>
            <a:ext cx="1548117" cy="30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400" b="1">
                <a:solidFill>
                  <a:srgbClr val="000000"/>
                </a:solidFill>
                <a:cs typeface="Arial" panose="020B0604020202020204" pitchFamily="34" charset="0"/>
              </a:rPr>
              <a:t>задолженность</a:t>
            </a:r>
          </a:p>
        </p:txBody>
      </p:sp>
      <p:sp>
        <p:nvSpPr>
          <p:cNvPr id="22538" name="AutoShape 8"/>
          <p:cNvSpPr>
            <a:spLocks noChangeArrowheads="1"/>
          </p:cNvSpPr>
          <p:nvPr/>
        </p:nvSpPr>
        <p:spPr bwMode="auto">
          <a:xfrm>
            <a:off x="785813" y="3168650"/>
            <a:ext cx="1428750" cy="454025"/>
          </a:xfrm>
          <a:prstGeom prst="roundRect">
            <a:avLst>
              <a:gd name="adj" fmla="val 24819"/>
            </a:avLst>
          </a:prstGeom>
          <a:solidFill>
            <a:srgbClr val="E0E0E0"/>
          </a:solidFill>
          <a:ln w="25400">
            <a:solidFill>
              <a:srgbClr val="FF0000"/>
            </a:solidFill>
            <a:round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22539" name="Rectangle 9"/>
          <p:cNvSpPr>
            <a:spLocks noChangeArrowheads="1"/>
          </p:cNvSpPr>
          <p:nvPr/>
        </p:nvSpPr>
        <p:spPr bwMode="auto">
          <a:xfrm>
            <a:off x="1095375" y="3219450"/>
            <a:ext cx="856005" cy="30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400" b="1">
                <a:solidFill>
                  <a:srgbClr val="000000"/>
                </a:solidFill>
                <a:cs typeface="Arial" panose="020B0604020202020204" pitchFamily="34" charset="0"/>
              </a:rPr>
              <a:t>Запасы</a:t>
            </a:r>
          </a:p>
        </p:txBody>
      </p:sp>
      <p:sp>
        <p:nvSpPr>
          <p:cNvPr id="22540" name="AutoShape 10"/>
          <p:cNvSpPr>
            <a:spLocks noChangeArrowheads="1"/>
          </p:cNvSpPr>
          <p:nvPr/>
        </p:nvSpPr>
        <p:spPr bwMode="auto">
          <a:xfrm>
            <a:off x="847725" y="3889375"/>
            <a:ext cx="1427163" cy="457200"/>
          </a:xfrm>
          <a:prstGeom prst="roundRect">
            <a:avLst>
              <a:gd name="adj" fmla="val 24648"/>
            </a:avLst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22541" name="AutoShape 11"/>
          <p:cNvSpPr>
            <a:spLocks noChangeArrowheads="1"/>
          </p:cNvSpPr>
          <p:nvPr/>
        </p:nvSpPr>
        <p:spPr bwMode="auto">
          <a:xfrm>
            <a:off x="785813" y="3849688"/>
            <a:ext cx="1428750" cy="457200"/>
          </a:xfrm>
          <a:prstGeom prst="roundRect">
            <a:avLst>
              <a:gd name="adj" fmla="val 24648"/>
            </a:avLst>
          </a:prstGeom>
          <a:solidFill>
            <a:srgbClr val="E0E0E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22542" name="Rectangle 12"/>
          <p:cNvSpPr>
            <a:spLocks noChangeArrowheads="1"/>
          </p:cNvSpPr>
          <p:nvPr/>
        </p:nvSpPr>
        <p:spPr bwMode="auto">
          <a:xfrm>
            <a:off x="1106488" y="3900488"/>
            <a:ext cx="829074" cy="30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400" b="1">
                <a:solidFill>
                  <a:srgbClr val="000000"/>
                </a:solidFill>
                <a:cs typeface="Arial" panose="020B0604020202020204" pitchFamily="34" charset="0"/>
              </a:rPr>
              <a:t>Прочее</a:t>
            </a:r>
          </a:p>
        </p:txBody>
      </p:sp>
      <p:sp>
        <p:nvSpPr>
          <p:cNvPr id="22543" name="Line 13"/>
          <p:cNvSpPr>
            <a:spLocks noChangeShapeType="1"/>
          </p:cNvSpPr>
          <p:nvPr/>
        </p:nvSpPr>
        <p:spPr bwMode="auto">
          <a:xfrm>
            <a:off x="2216150" y="2605088"/>
            <a:ext cx="117475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2544" name="Line 14"/>
          <p:cNvSpPr>
            <a:spLocks noChangeShapeType="1"/>
          </p:cNvSpPr>
          <p:nvPr/>
        </p:nvSpPr>
        <p:spPr bwMode="auto">
          <a:xfrm>
            <a:off x="2216150" y="3400425"/>
            <a:ext cx="117475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2545" name="Line 15"/>
          <p:cNvSpPr>
            <a:spLocks noChangeShapeType="1"/>
          </p:cNvSpPr>
          <p:nvPr/>
        </p:nvSpPr>
        <p:spPr bwMode="auto">
          <a:xfrm>
            <a:off x="2216150" y="4081463"/>
            <a:ext cx="117475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2546" name="Line 16"/>
          <p:cNvSpPr>
            <a:spLocks noChangeShapeType="1"/>
          </p:cNvSpPr>
          <p:nvPr/>
        </p:nvSpPr>
        <p:spPr bwMode="auto">
          <a:xfrm>
            <a:off x="2333625" y="2605088"/>
            <a:ext cx="0" cy="147637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2547" name="Rectangle 17"/>
          <p:cNvSpPr>
            <a:spLocks noChangeArrowheads="1"/>
          </p:cNvSpPr>
          <p:nvPr/>
        </p:nvSpPr>
        <p:spPr bwMode="auto">
          <a:xfrm>
            <a:off x="2628900" y="3208338"/>
            <a:ext cx="1547813" cy="455612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22548" name="Rectangle 18"/>
          <p:cNvSpPr>
            <a:spLocks noChangeArrowheads="1"/>
          </p:cNvSpPr>
          <p:nvPr/>
        </p:nvSpPr>
        <p:spPr bwMode="auto">
          <a:xfrm>
            <a:off x="2568575" y="3168650"/>
            <a:ext cx="1546225" cy="455613"/>
          </a:xfrm>
          <a:prstGeom prst="rect">
            <a:avLst/>
          </a:prstGeom>
          <a:solidFill>
            <a:srgbClr val="E0E0E0"/>
          </a:solidFill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22549" name="Rectangle 19"/>
          <p:cNvSpPr>
            <a:spLocks noChangeArrowheads="1"/>
          </p:cNvSpPr>
          <p:nvPr/>
        </p:nvSpPr>
        <p:spPr bwMode="auto">
          <a:xfrm>
            <a:off x="2532063" y="3219450"/>
            <a:ext cx="16922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400" b="1">
                <a:solidFill>
                  <a:srgbClr val="000000"/>
                </a:solidFill>
                <a:cs typeface="Arial" panose="020B0604020202020204" pitchFamily="34" charset="0"/>
              </a:rPr>
              <a:t>Текущие активы</a:t>
            </a:r>
          </a:p>
        </p:txBody>
      </p:sp>
      <p:sp>
        <p:nvSpPr>
          <p:cNvPr id="22550" name="Line 20"/>
          <p:cNvSpPr>
            <a:spLocks noChangeShapeType="1"/>
          </p:cNvSpPr>
          <p:nvPr/>
        </p:nvSpPr>
        <p:spPr bwMode="auto">
          <a:xfrm>
            <a:off x="2333625" y="3400425"/>
            <a:ext cx="166688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2551" name="Freeform 21"/>
          <p:cNvSpPr>
            <a:spLocks/>
          </p:cNvSpPr>
          <p:nvPr/>
        </p:nvSpPr>
        <p:spPr bwMode="auto">
          <a:xfrm>
            <a:off x="2473325" y="3352800"/>
            <a:ext cx="101600" cy="96838"/>
          </a:xfrm>
          <a:custGeom>
            <a:avLst/>
            <a:gdLst>
              <a:gd name="T0" fmla="*/ 0 w 69"/>
              <a:gd name="T1" fmla="*/ 0 h 61"/>
              <a:gd name="T2" fmla="*/ 0 w 69"/>
              <a:gd name="T3" fmla="*/ 151210156 h 61"/>
              <a:gd name="T4" fmla="*/ 147434852 w 69"/>
              <a:gd name="T5" fmla="*/ 75605078 h 61"/>
              <a:gd name="T6" fmla="*/ 0 w 69"/>
              <a:gd name="T7" fmla="*/ 0 h 6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9" h="61">
                <a:moveTo>
                  <a:pt x="0" y="0"/>
                </a:moveTo>
                <a:lnTo>
                  <a:pt x="0" y="60"/>
                </a:lnTo>
                <a:lnTo>
                  <a:pt x="68" y="30"/>
                </a:lnTo>
                <a:lnTo>
                  <a:pt x="0" y="0"/>
                </a:lnTo>
              </a:path>
            </a:pathLst>
          </a:custGeom>
          <a:solidFill>
            <a:srgbClr val="FF0000"/>
          </a:solidFill>
          <a:ln w="12700" cap="rnd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2552" name="AutoShape 22"/>
          <p:cNvSpPr>
            <a:spLocks noChangeArrowheads="1"/>
          </p:cNvSpPr>
          <p:nvPr/>
        </p:nvSpPr>
        <p:spPr bwMode="auto">
          <a:xfrm>
            <a:off x="847725" y="4799013"/>
            <a:ext cx="1427163" cy="796925"/>
          </a:xfrm>
          <a:prstGeom prst="roundRect">
            <a:avLst>
              <a:gd name="adj" fmla="val 24894"/>
            </a:avLst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22553" name="AutoShape 23"/>
          <p:cNvSpPr>
            <a:spLocks noChangeArrowheads="1"/>
          </p:cNvSpPr>
          <p:nvPr/>
        </p:nvSpPr>
        <p:spPr bwMode="auto">
          <a:xfrm>
            <a:off x="785813" y="4759325"/>
            <a:ext cx="1428750" cy="796925"/>
          </a:xfrm>
          <a:prstGeom prst="roundRect">
            <a:avLst>
              <a:gd name="adj" fmla="val 24894"/>
            </a:avLst>
          </a:prstGeom>
          <a:solidFill>
            <a:srgbClr val="E0E0E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22554" name="Rectangle 24"/>
          <p:cNvSpPr>
            <a:spLocks noChangeArrowheads="1"/>
          </p:cNvSpPr>
          <p:nvPr/>
        </p:nvSpPr>
        <p:spPr bwMode="auto">
          <a:xfrm>
            <a:off x="773113" y="4886325"/>
            <a:ext cx="15017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400" b="1">
                <a:solidFill>
                  <a:srgbClr val="000000"/>
                </a:solidFill>
                <a:cs typeface="Arial" panose="020B0604020202020204" pitchFamily="34" charset="0"/>
              </a:rPr>
              <a:t> Кредиторская</a:t>
            </a:r>
          </a:p>
        </p:txBody>
      </p:sp>
      <p:sp>
        <p:nvSpPr>
          <p:cNvPr id="22555" name="Rectangle 25"/>
          <p:cNvSpPr>
            <a:spLocks noChangeArrowheads="1"/>
          </p:cNvSpPr>
          <p:nvPr/>
        </p:nvSpPr>
        <p:spPr bwMode="auto">
          <a:xfrm>
            <a:off x="773113" y="5141913"/>
            <a:ext cx="162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400" b="1">
                <a:solidFill>
                  <a:srgbClr val="000000"/>
                </a:solidFill>
                <a:cs typeface="Arial" panose="020B0604020202020204" pitchFamily="34" charset="0"/>
              </a:rPr>
              <a:t>задолженность</a:t>
            </a:r>
          </a:p>
        </p:txBody>
      </p:sp>
      <p:sp>
        <p:nvSpPr>
          <p:cNvPr id="22556" name="AutoShape 26"/>
          <p:cNvSpPr>
            <a:spLocks noChangeArrowheads="1"/>
          </p:cNvSpPr>
          <p:nvPr/>
        </p:nvSpPr>
        <p:spPr bwMode="auto">
          <a:xfrm>
            <a:off x="847725" y="5821363"/>
            <a:ext cx="1427163" cy="342900"/>
          </a:xfrm>
          <a:prstGeom prst="roundRect">
            <a:avLst>
              <a:gd name="adj" fmla="val 24532"/>
            </a:avLst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22557" name="AutoShape 27"/>
          <p:cNvSpPr>
            <a:spLocks noChangeArrowheads="1"/>
          </p:cNvSpPr>
          <p:nvPr/>
        </p:nvSpPr>
        <p:spPr bwMode="auto">
          <a:xfrm>
            <a:off x="785813" y="5781675"/>
            <a:ext cx="1428750" cy="342900"/>
          </a:xfrm>
          <a:prstGeom prst="roundRect">
            <a:avLst>
              <a:gd name="adj" fmla="val 24532"/>
            </a:avLst>
          </a:prstGeom>
          <a:solidFill>
            <a:srgbClr val="E0E0E0"/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22558" name="Rectangle 28"/>
          <p:cNvSpPr>
            <a:spLocks noChangeArrowheads="1"/>
          </p:cNvSpPr>
          <p:nvPr/>
        </p:nvSpPr>
        <p:spPr bwMode="auto">
          <a:xfrm>
            <a:off x="1106488" y="5832475"/>
            <a:ext cx="829074" cy="30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400" b="1">
                <a:solidFill>
                  <a:srgbClr val="000000"/>
                </a:solidFill>
                <a:cs typeface="Arial" panose="020B0604020202020204" pitchFamily="34" charset="0"/>
              </a:rPr>
              <a:t>Прочее</a:t>
            </a:r>
          </a:p>
        </p:txBody>
      </p:sp>
      <p:sp>
        <p:nvSpPr>
          <p:cNvPr id="22559" name="Line 29"/>
          <p:cNvSpPr>
            <a:spLocks noChangeShapeType="1"/>
          </p:cNvSpPr>
          <p:nvPr/>
        </p:nvSpPr>
        <p:spPr bwMode="auto">
          <a:xfrm>
            <a:off x="2216150" y="5218113"/>
            <a:ext cx="117475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2560" name="Line 30"/>
          <p:cNvSpPr>
            <a:spLocks noChangeShapeType="1"/>
          </p:cNvSpPr>
          <p:nvPr/>
        </p:nvSpPr>
        <p:spPr bwMode="auto">
          <a:xfrm>
            <a:off x="2216150" y="6013450"/>
            <a:ext cx="117475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2561" name="Line 31"/>
          <p:cNvSpPr>
            <a:spLocks noChangeShapeType="1"/>
          </p:cNvSpPr>
          <p:nvPr/>
        </p:nvSpPr>
        <p:spPr bwMode="auto">
          <a:xfrm>
            <a:off x="2333625" y="5218113"/>
            <a:ext cx="0" cy="79533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2562" name="Rectangle 32"/>
          <p:cNvSpPr>
            <a:spLocks noChangeArrowheads="1"/>
          </p:cNvSpPr>
          <p:nvPr/>
        </p:nvSpPr>
        <p:spPr bwMode="auto">
          <a:xfrm>
            <a:off x="2628900" y="5480050"/>
            <a:ext cx="1666875" cy="457200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22563" name="Rectangle 33"/>
          <p:cNvSpPr>
            <a:spLocks noChangeArrowheads="1"/>
          </p:cNvSpPr>
          <p:nvPr/>
        </p:nvSpPr>
        <p:spPr bwMode="auto">
          <a:xfrm>
            <a:off x="2568575" y="5440363"/>
            <a:ext cx="1665288" cy="455612"/>
          </a:xfrm>
          <a:prstGeom prst="rect">
            <a:avLst/>
          </a:prstGeom>
          <a:solidFill>
            <a:srgbClr val="E0E0E0"/>
          </a:solidFill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22564" name="Rectangle 34"/>
          <p:cNvSpPr>
            <a:spLocks noChangeArrowheads="1"/>
          </p:cNvSpPr>
          <p:nvPr/>
        </p:nvSpPr>
        <p:spPr bwMode="auto">
          <a:xfrm>
            <a:off x="2552700" y="5491163"/>
            <a:ext cx="1765613" cy="30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400" b="1">
                <a:solidFill>
                  <a:srgbClr val="000000"/>
                </a:solidFill>
                <a:cs typeface="Arial" panose="020B0604020202020204" pitchFamily="34" charset="0"/>
              </a:rPr>
              <a:t>Текущие пассивы</a:t>
            </a:r>
          </a:p>
        </p:txBody>
      </p:sp>
      <p:sp>
        <p:nvSpPr>
          <p:cNvPr id="22565" name="Line 35"/>
          <p:cNvSpPr>
            <a:spLocks noChangeShapeType="1"/>
          </p:cNvSpPr>
          <p:nvPr/>
        </p:nvSpPr>
        <p:spPr bwMode="auto">
          <a:xfrm>
            <a:off x="2333625" y="5672138"/>
            <a:ext cx="166688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2566" name="Freeform 36"/>
          <p:cNvSpPr>
            <a:spLocks/>
          </p:cNvSpPr>
          <p:nvPr/>
        </p:nvSpPr>
        <p:spPr bwMode="auto">
          <a:xfrm>
            <a:off x="2473325" y="5624513"/>
            <a:ext cx="101600" cy="96837"/>
          </a:xfrm>
          <a:custGeom>
            <a:avLst/>
            <a:gdLst>
              <a:gd name="T0" fmla="*/ 0 w 69"/>
              <a:gd name="T1" fmla="*/ 0 h 61"/>
              <a:gd name="T2" fmla="*/ 0 w 69"/>
              <a:gd name="T3" fmla="*/ 151208594 h 61"/>
              <a:gd name="T4" fmla="*/ 147434852 w 69"/>
              <a:gd name="T5" fmla="*/ 75604297 h 61"/>
              <a:gd name="T6" fmla="*/ 0 w 69"/>
              <a:gd name="T7" fmla="*/ 0 h 6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9" h="61">
                <a:moveTo>
                  <a:pt x="0" y="0"/>
                </a:moveTo>
                <a:lnTo>
                  <a:pt x="0" y="60"/>
                </a:lnTo>
                <a:lnTo>
                  <a:pt x="68" y="30"/>
                </a:lnTo>
                <a:lnTo>
                  <a:pt x="0" y="0"/>
                </a:lnTo>
              </a:path>
            </a:pathLst>
          </a:custGeom>
          <a:solidFill>
            <a:srgbClr val="FF0000"/>
          </a:solidFill>
          <a:ln w="12700" cap="rnd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2567" name="Line 37"/>
          <p:cNvSpPr>
            <a:spLocks noChangeShapeType="1"/>
          </p:cNvSpPr>
          <p:nvPr/>
        </p:nvSpPr>
        <p:spPr bwMode="auto">
          <a:xfrm>
            <a:off x="3167063" y="4537075"/>
            <a:ext cx="236537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2568" name="Line 38"/>
          <p:cNvSpPr>
            <a:spLocks noChangeShapeType="1"/>
          </p:cNvSpPr>
          <p:nvPr/>
        </p:nvSpPr>
        <p:spPr bwMode="auto">
          <a:xfrm>
            <a:off x="3762375" y="3627438"/>
            <a:ext cx="0" cy="181768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2569" name="Rectangle 39"/>
          <p:cNvSpPr>
            <a:spLocks noChangeArrowheads="1"/>
          </p:cNvSpPr>
          <p:nvPr/>
        </p:nvSpPr>
        <p:spPr bwMode="auto">
          <a:xfrm>
            <a:off x="4175125" y="4230688"/>
            <a:ext cx="1189038" cy="795337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22570" name="Rectangle 40"/>
          <p:cNvSpPr>
            <a:spLocks noChangeArrowheads="1"/>
          </p:cNvSpPr>
          <p:nvPr/>
        </p:nvSpPr>
        <p:spPr bwMode="auto">
          <a:xfrm>
            <a:off x="4113213" y="4191000"/>
            <a:ext cx="1192212" cy="795338"/>
          </a:xfrm>
          <a:prstGeom prst="rect">
            <a:avLst/>
          </a:prstGeom>
          <a:solidFill>
            <a:srgbClr val="E0E0E0"/>
          </a:solidFill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22571" name="Rectangle 41"/>
          <p:cNvSpPr>
            <a:spLocks noChangeArrowheads="1"/>
          </p:cNvSpPr>
          <p:nvPr/>
        </p:nvSpPr>
        <p:spPr bwMode="auto">
          <a:xfrm>
            <a:off x="4268788" y="4318000"/>
            <a:ext cx="940515" cy="30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400" b="1">
                <a:solidFill>
                  <a:srgbClr val="000000"/>
                </a:solidFill>
                <a:cs typeface="Arial" panose="020B0604020202020204" pitchFamily="34" charset="0"/>
              </a:rPr>
              <a:t>Рабочий</a:t>
            </a:r>
          </a:p>
        </p:txBody>
      </p:sp>
      <p:sp>
        <p:nvSpPr>
          <p:cNvPr id="22572" name="Rectangle 42"/>
          <p:cNvSpPr>
            <a:spLocks noChangeArrowheads="1"/>
          </p:cNvSpPr>
          <p:nvPr/>
        </p:nvSpPr>
        <p:spPr bwMode="auto">
          <a:xfrm>
            <a:off x="4287838" y="4573588"/>
            <a:ext cx="892874" cy="30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400" b="1">
                <a:solidFill>
                  <a:srgbClr val="000000"/>
                </a:solidFill>
                <a:cs typeface="Arial" panose="020B0604020202020204" pitchFamily="34" charset="0"/>
              </a:rPr>
              <a:t>капитал</a:t>
            </a:r>
          </a:p>
        </p:txBody>
      </p:sp>
      <p:sp>
        <p:nvSpPr>
          <p:cNvPr id="22573" name="Line 43"/>
          <p:cNvSpPr>
            <a:spLocks noChangeShapeType="1"/>
          </p:cNvSpPr>
          <p:nvPr/>
        </p:nvSpPr>
        <p:spPr bwMode="auto">
          <a:xfrm>
            <a:off x="3762375" y="4649788"/>
            <a:ext cx="282575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2574" name="Freeform 44"/>
          <p:cNvSpPr>
            <a:spLocks/>
          </p:cNvSpPr>
          <p:nvPr/>
        </p:nvSpPr>
        <p:spPr bwMode="auto">
          <a:xfrm>
            <a:off x="4017963" y="4602163"/>
            <a:ext cx="101600" cy="96837"/>
          </a:xfrm>
          <a:custGeom>
            <a:avLst/>
            <a:gdLst>
              <a:gd name="T0" fmla="*/ 0 w 69"/>
              <a:gd name="T1" fmla="*/ 0 h 61"/>
              <a:gd name="T2" fmla="*/ 0 w 69"/>
              <a:gd name="T3" fmla="*/ 151208594 h 61"/>
              <a:gd name="T4" fmla="*/ 147434852 w 69"/>
              <a:gd name="T5" fmla="*/ 75604297 h 61"/>
              <a:gd name="T6" fmla="*/ 0 w 69"/>
              <a:gd name="T7" fmla="*/ 0 h 6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9" h="61">
                <a:moveTo>
                  <a:pt x="0" y="0"/>
                </a:moveTo>
                <a:lnTo>
                  <a:pt x="0" y="60"/>
                </a:lnTo>
                <a:lnTo>
                  <a:pt x="68" y="30"/>
                </a:lnTo>
                <a:lnTo>
                  <a:pt x="0" y="0"/>
                </a:lnTo>
              </a:path>
            </a:pathLst>
          </a:custGeom>
          <a:solidFill>
            <a:srgbClr val="FF0000"/>
          </a:solidFill>
          <a:ln w="12700" cap="rnd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2575" name="Rectangle 45"/>
          <p:cNvSpPr>
            <a:spLocks noChangeArrowheads="1"/>
          </p:cNvSpPr>
          <p:nvPr/>
        </p:nvSpPr>
        <p:spPr bwMode="auto">
          <a:xfrm>
            <a:off x="4175125" y="2185988"/>
            <a:ext cx="1189038" cy="682625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22576" name="Rectangle 46"/>
          <p:cNvSpPr>
            <a:spLocks noChangeArrowheads="1"/>
          </p:cNvSpPr>
          <p:nvPr/>
        </p:nvSpPr>
        <p:spPr bwMode="auto">
          <a:xfrm>
            <a:off x="4113213" y="2146300"/>
            <a:ext cx="1192212" cy="682625"/>
          </a:xfrm>
          <a:prstGeom prst="rect">
            <a:avLst/>
          </a:prstGeom>
          <a:solidFill>
            <a:srgbClr val="E0E0E0"/>
          </a:solidFill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22577" name="Rectangle 47"/>
          <p:cNvSpPr>
            <a:spLocks noChangeArrowheads="1"/>
          </p:cNvSpPr>
          <p:nvPr/>
        </p:nvSpPr>
        <p:spPr bwMode="auto">
          <a:xfrm>
            <a:off x="4079875" y="2197100"/>
            <a:ext cx="1236663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400" b="1">
                <a:solidFill>
                  <a:srgbClr val="000000"/>
                </a:solidFill>
                <a:cs typeface="Arial" panose="020B0604020202020204" pitchFamily="34" charset="0"/>
              </a:rPr>
              <a:t>Постоянные</a:t>
            </a:r>
          </a:p>
        </p:txBody>
      </p:sp>
      <p:sp>
        <p:nvSpPr>
          <p:cNvPr id="22578" name="Rectangle 48"/>
          <p:cNvSpPr>
            <a:spLocks noChangeArrowheads="1"/>
          </p:cNvSpPr>
          <p:nvPr/>
        </p:nvSpPr>
        <p:spPr bwMode="auto">
          <a:xfrm>
            <a:off x="4256088" y="2452688"/>
            <a:ext cx="835166" cy="30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400" b="1">
                <a:solidFill>
                  <a:srgbClr val="000000"/>
                </a:solidFill>
                <a:cs typeface="Arial" panose="020B0604020202020204" pitchFamily="34" charset="0"/>
              </a:rPr>
              <a:t>активы</a:t>
            </a:r>
          </a:p>
        </p:txBody>
      </p:sp>
      <p:sp>
        <p:nvSpPr>
          <p:cNvPr id="22579" name="Line 49"/>
          <p:cNvSpPr>
            <a:spLocks noChangeShapeType="1"/>
          </p:cNvSpPr>
          <p:nvPr/>
        </p:nvSpPr>
        <p:spPr bwMode="auto">
          <a:xfrm>
            <a:off x="4592638" y="3513138"/>
            <a:ext cx="238125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2580" name="Line 50"/>
          <p:cNvSpPr>
            <a:spLocks noChangeShapeType="1"/>
          </p:cNvSpPr>
          <p:nvPr/>
        </p:nvSpPr>
        <p:spPr bwMode="auto">
          <a:xfrm>
            <a:off x="4713288" y="3400425"/>
            <a:ext cx="0" cy="227013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2581" name="Line 51"/>
          <p:cNvSpPr>
            <a:spLocks noChangeShapeType="1"/>
          </p:cNvSpPr>
          <p:nvPr/>
        </p:nvSpPr>
        <p:spPr bwMode="auto">
          <a:xfrm>
            <a:off x="5068888" y="2832100"/>
            <a:ext cx="0" cy="1363663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2582" name="Rectangle 52"/>
          <p:cNvSpPr>
            <a:spLocks noChangeArrowheads="1"/>
          </p:cNvSpPr>
          <p:nvPr/>
        </p:nvSpPr>
        <p:spPr bwMode="auto">
          <a:xfrm>
            <a:off x="5719763" y="3321050"/>
            <a:ext cx="1071562" cy="684213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22583" name="Rectangle 53"/>
          <p:cNvSpPr>
            <a:spLocks noChangeArrowheads="1"/>
          </p:cNvSpPr>
          <p:nvPr/>
        </p:nvSpPr>
        <p:spPr bwMode="auto">
          <a:xfrm>
            <a:off x="5659438" y="3281363"/>
            <a:ext cx="1071562" cy="684212"/>
          </a:xfrm>
          <a:prstGeom prst="rect">
            <a:avLst/>
          </a:prstGeom>
          <a:solidFill>
            <a:srgbClr val="E0E0E0"/>
          </a:solidFill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22584" name="Rectangle 54"/>
          <p:cNvSpPr>
            <a:spLocks noChangeArrowheads="1"/>
          </p:cNvSpPr>
          <p:nvPr/>
        </p:nvSpPr>
        <p:spPr bwMode="auto">
          <a:xfrm>
            <a:off x="5800725" y="3408363"/>
            <a:ext cx="860814" cy="30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400" b="1">
                <a:solidFill>
                  <a:srgbClr val="000000"/>
                </a:solidFill>
                <a:cs typeface="Arial" panose="020B0604020202020204" pitchFamily="34" charset="0"/>
              </a:rPr>
              <a:t>Чистые</a:t>
            </a:r>
          </a:p>
        </p:txBody>
      </p:sp>
      <p:sp>
        <p:nvSpPr>
          <p:cNvPr id="22585" name="Rectangle 55"/>
          <p:cNvSpPr>
            <a:spLocks noChangeArrowheads="1"/>
          </p:cNvSpPr>
          <p:nvPr/>
        </p:nvSpPr>
        <p:spPr bwMode="auto">
          <a:xfrm>
            <a:off x="5811838" y="3589338"/>
            <a:ext cx="835166" cy="30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400" b="1">
                <a:solidFill>
                  <a:srgbClr val="000000"/>
                </a:solidFill>
                <a:cs typeface="Arial" panose="020B0604020202020204" pitchFamily="34" charset="0"/>
              </a:rPr>
              <a:t>активы</a:t>
            </a:r>
          </a:p>
        </p:txBody>
      </p:sp>
      <p:sp>
        <p:nvSpPr>
          <p:cNvPr id="22586" name="Line 56"/>
          <p:cNvSpPr>
            <a:spLocks noChangeShapeType="1"/>
          </p:cNvSpPr>
          <p:nvPr/>
        </p:nvSpPr>
        <p:spPr bwMode="auto">
          <a:xfrm>
            <a:off x="5068888" y="3627438"/>
            <a:ext cx="5207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2587" name="Freeform 57"/>
          <p:cNvSpPr>
            <a:spLocks/>
          </p:cNvSpPr>
          <p:nvPr/>
        </p:nvSpPr>
        <p:spPr bwMode="auto">
          <a:xfrm>
            <a:off x="5564188" y="3579813"/>
            <a:ext cx="101600" cy="96837"/>
          </a:xfrm>
          <a:custGeom>
            <a:avLst/>
            <a:gdLst>
              <a:gd name="T0" fmla="*/ 0 w 69"/>
              <a:gd name="T1" fmla="*/ 0 h 61"/>
              <a:gd name="T2" fmla="*/ 0 w 69"/>
              <a:gd name="T3" fmla="*/ 151208594 h 61"/>
              <a:gd name="T4" fmla="*/ 147434852 w 69"/>
              <a:gd name="T5" fmla="*/ 75604297 h 61"/>
              <a:gd name="T6" fmla="*/ 0 w 69"/>
              <a:gd name="T7" fmla="*/ 0 h 6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9" h="61">
                <a:moveTo>
                  <a:pt x="0" y="0"/>
                </a:moveTo>
                <a:lnTo>
                  <a:pt x="0" y="60"/>
                </a:lnTo>
                <a:lnTo>
                  <a:pt x="68" y="30"/>
                </a:lnTo>
                <a:lnTo>
                  <a:pt x="0" y="0"/>
                </a:lnTo>
              </a:path>
            </a:pathLst>
          </a:custGeom>
          <a:solidFill>
            <a:srgbClr val="FF0000"/>
          </a:solidFill>
          <a:ln w="12700" cap="rnd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2588" name="Rectangle 58"/>
          <p:cNvSpPr>
            <a:spLocks noChangeArrowheads="1"/>
          </p:cNvSpPr>
          <p:nvPr/>
        </p:nvSpPr>
        <p:spPr bwMode="auto">
          <a:xfrm>
            <a:off x="5719763" y="2185988"/>
            <a:ext cx="1071562" cy="682625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22589" name="Rectangle 59"/>
          <p:cNvSpPr>
            <a:spLocks noChangeArrowheads="1"/>
          </p:cNvSpPr>
          <p:nvPr/>
        </p:nvSpPr>
        <p:spPr bwMode="auto">
          <a:xfrm>
            <a:off x="5659438" y="2146300"/>
            <a:ext cx="1071562" cy="682625"/>
          </a:xfrm>
          <a:prstGeom prst="rect">
            <a:avLst/>
          </a:prstGeom>
          <a:solidFill>
            <a:srgbClr val="E0E0E0"/>
          </a:solidFill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22590" name="Rectangle 60"/>
          <p:cNvSpPr>
            <a:spLocks noChangeArrowheads="1"/>
          </p:cNvSpPr>
          <p:nvPr/>
        </p:nvSpPr>
        <p:spPr bwMode="auto">
          <a:xfrm>
            <a:off x="5827713" y="2273300"/>
            <a:ext cx="791949" cy="30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400" b="1">
                <a:solidFill>
                  <a:srgbClr val="000000"/>
                </a:solidFill>
                <a:cs typeface="Arial" panose="020B0604020202020204" pitchFamily="34" charset="0"/>
              </a:rPr>
              <a:t>Объем</a:t>
            </a:r>
          </a:p>
        </p:txBody>
      </p:sp>
      <p:sp>
        <p:nvSpPr>
          <p:cNvPr id="22591" name="Rectangle 61"/>
          <p:cNvSpPr>
            <a:spLocks noChangeArrowheads="1"/>
          </p:cNvSpPr>
          <p:nvPr/>
        </p:nvSpPr>
        <p:spPr bwMode="auto">
          <a:xfrm>
            <a:off x="5789613" y="2452688"/>
            <a:ext cx="847221" cy="30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400" b="1">
                <a:solidFill>
                  <a:srgbClr val="000000"/>
                </a:solidFill>
                <a:cs typeface="Arial" panose="020B0604020202020204" pitchFamily="34" charset="0"/>
              </a:rPr>
              <a:t>продаж</a:t>
            </a:r>
          </a:p>
        </p:txBody>
      </p:sp>
      <p:sp>
        <p:nvSpPr>
          <p:cNvPr id="22592" name="Line 62"/>
          <p:cNvSpPr>
            <a:spLocks noChangeShapeType="1"/>
          </p:cNvSpPr>
          <p:nvPr/>
        </p:nvSpPr>
        <p:spPr bwMode="auto">
          <a:xfrm flipH="1">
            <a:off x="6138863" y="3059113"/>
            <a:ext cx="119062" cy="1143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2593" name="Line 63"/>
          <p:cNvSpPr>
            <a:spLocks noChangeShapeType="1"/>
          </p:cNvSpPr>
          <p:nvPr/>
        </p:nvSpPr>
        <p:spPr bwMode="auto">
          <a:xfrm>
            <a:off x="6734175" y="2490788"/>
            <a:ext cx="117475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2594" name="Line 64"/>
          <p:cNvSpPr>
            <a:spLocks noChangeShapeType="1"/>
          </p:cNvSpPr>
          <p:nvPr/>
        </p:nvSpPr>
        <p:spPr bwMode="auto">
          <a:xfrm>
            <a:off x="6734175" y="3627438"/>
            <a:ext cx="117475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2595" name="Line 65"/>
          <p:cNvSpPr>
            <a:spLocks noChangeShapeType="1"/>
          </p:cNvSpPr>
          <p:nvPr/>
        </p:nvSpPr>
        <p:spPr bwMode="auto">
          <a:xfrm>
            <a:off x="6851650" y="2490788"/>
            <a:ext cx="0" cy="113665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2596" name="Rectangle 66"/>
          <p:cNvSpPr>
            <a:spLocks noChangeArrowheads="1"/>
          </p:cNvSpPr>
          <p:nvPr/>
        </p:nvSpPr>
        <p:spPr bwMode="auto">
          <a:xfrm>
            <a:off x="7186613" y="2908300"/>
            <a:ext cx="1593850" cy="488950"/>
          </a:xfrm>
          <a:prstGeom prst="rect">
            <a:avLst/>
          </a:prstGeom>
          <a:solidFill>
            <a:srgbClr val="E0E0E0"/>
          </a:solidFill>
          <a:ln w="25400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22597" name="Rectangle 67"/>
          <p:cNvSpPr>
            <a:spLocks noChangeArrowheads="1"/>
          </p:cNvSpPr>
          <p:nvPr/>
        </p:nvSpPr>
        <p:spPr bwMode="auto">
          <a:xfrm>
            <a:off x="7072908" y="2905125"/>
            <a:ext cx="1800623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1400" b="1">
                <a:solidFill>
                  <a:srgbClr val="000000"/>
                </a:solidFill>
                <a:cs typeface="Arial" panose="020B0604020202020204" pitchFamily="34" charset="0"/>
              </a:rPr>
              <a:t>Оборачиваемость</a:t>
            </a:r>
          </a:p>
          <a:p>
            <a:pPr algn="ctr"/>
            <a:r>
              <a:rPr lang="ru-RU" altLang="ru-RU" sz="1400" b="1">
                <a:solidFill>
                  <a:srgbClr val="000000"/>
                </a:solidFill>
                <a:cs typeface="Arial" panose="020B0604020202020204" pitchFamily="34" charset="0"/>
              </a:rPr>
              <a:t>чистых активов</a:t>
            </a:r>
          </a:p>
        </p:txBody>
      </p:sp>
      <p:sp>
        <p:nvSpPr>
          <p:cNvPr id="22598" name="Line 68"/>
          <p:cNvSpPr>
            <a:spLocks noChangeShapeType="1"/>
          </p:cNvSpPr>
          <p:nvPr/>
        </p:nvSpPr>
        <p:spPr bwMode="auto">
          <a:xfrm flipV="1">
            <a:off x="6851650" y="3167534"/>
            <a:ext cx="334963" cy="588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788046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5845023-63A4-4CF7-83F5-C32165C65756}" type="slidenum">
              <a:rPr lang="ru-RU" altLang="ru-RU" smtClean="0">
                <a:cs typeface="Arial" panose="020B0604020202020204" pitchFamily="34" charset="0"/>
              </a:rPr>
              <a:pPr/>
              <a:t>11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Рентабельность чистых активов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8750" y="1143000"/>
            <a:ext cx="8774113" cy="5257800"/>
          </a:xfrm>
          <a:noFill/>
        </p:spPr>
        <p:txBody>
          <a:bodyPr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ru-RU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Рентабельность чистых активов</a:t>
            </a:r>
          </a:p>
          <a:p>
            <a:pPr>
              <a:spcBef>
                <a:spcPct val="0"/>
              </a:spcBef>
              <a:buFontTx/>
              <a:buNone/>
            </a:pP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 typeface="Symbol" panose="05050102010706020507" pitchFamily="18" charset="2"/>
              <a:buChar char="t"/>
            </a:pPr>
            <a:r>
              <a:rPr lang="ru-RU" altLang="ru-RU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Рентабельность чистых активов</a:t>
            </a:r>
            <a:r>
              <a:rPr lang="ru-RU" alt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- это показатель эффективности оперативной деятельности предприятия. Он показывает тот возврат, который генерируется фондами (собственным капиталом и кредитами банков), используемыми в бизнесе</a:t>
            </a:r>
          </a:p>
          <a:p>
            <a:pPr>
              <a:spcBef>
                <a:spcPct val="0"/>
              </a:spcBef>
              <a:buFontTx/>
              <a:buNone/>
            </a:pPr>
            <a:endParaRPr lang="ru-RU" alt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 typeface="Symbol" panose="05050102010706020507" pitchFamily="18" charset="2"/>
              <a:buChar char="t"/>
            </a:pPr>
            <a:r>
              <a:rPr lang="ru-RU" alt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Этот показатель связывает баланс и отчет о прибылях и убытках, он разделяет операционную и финансовую деятельность предприятия</a:t>
            </a:r>
          </a:p>
          <a:p>
            <a:pPr>
              <a:spcBef>
                <a:spcPct val="0"/>
              </a:spcBef>
              <a:buFontTx/>
              <a:buNone/>
            </a:pPr>
            <a:endParaRPr lang="ru-RU" alt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		Операционная прибыль</a:t>
            </a: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ru-RU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=</a:t>
            </a: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					</a:t>
            </a:r>
            <a:r>
              <a:rPr lang="ru-RU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		Чистые активы</a:t>
            </a:r>
          </a:p>
        </p:txBody>
      </p:sp>
      <p:sp>
        <p:nvSpPr>
          <p:cNvPr id="24582" name="Line 4"/>
          <p:cNvSpPr>
            <a:spLocks noChangeShapeType="1"/>
          </p:cNvSpPr>
          <p:nvPr/>
        </p:nvSpPr>
        <p:spPr bwMode="auto">
          <a:xfrm>
            <a:off x="3555994" y="4366602"/>
            <a:ext cx="28829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4583" name="Rectangle 5"/>
          <p:cNvSpPr>
            <a:spLocks noChangeArrowheads="1"/>
          </p:cNvSpPr>
          <p:nvPr/>
        </p:nvSpPr>
        <p:spPr bwMode="auto">
          <a:xfrm>
            <a:off x="224936" y="4005064"/>
            <a:ext cx="2269661" cy="705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 dirty="0">
                <a:cs typeface="Arial" panose="020B0604020202020204" pitchFamily="34" charset="0"/>
              </a:rPr>
              <a:t>Рентабельность</a:t>
            </a:r>
          </a:p>
          <a:p>
            <a:pPr algn="ctr"/>
            <a:r>
              <a:rPr lang="ru-RU" altLang="ru-RU" sz="2000" b="1" dirty="0">
                <a:cs typeface="Arial" panose="020B0604020202020204" pitchFamily="34" charset="0"/>
              </a:rPr>
              <a:t>чистых активов</a:t>
            </a:r>
          </a:p>
        </p:txBody>
      </p:sp>
    </p:spTree>
    <p:extLst>
      <p:ext uri="{BB962C8B-B14F-4D97-AF65-F5344CB8AC3E}">
        <p14:creationId xmlns:p14="http://schemas.microsoft.com/office/powerpoint/2010/main" val="1359406347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CBE3DC9-4EA7-4D2B-8720-39B01625CD08}" type="slidenum">
              <a:rPr lang="ru-RU" altLang="ru-RU" smtClean="0">
                <a:cs typeface="Arial" panose="020B0604020202020204" pitchFamily="34" charset="0"/>
              </a:rPr>
              <a:pPr/>
              <a:t>12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Рентабельность чистых активов</a:t>
            </a:r>
          </a:p>
        </p:txBody>
      </p:sp>
      <p:sp>
        <p:nvSpPr>
          <p:cNvPr id="26629" name="Rectangle 3"/>
          <p:cNvSpPr>
            <a:spLocks noChangeArrowheads="1"/>
          </p:cNvSpPr>
          <p:nvPr/>
        </p:nvSpPr>
        <p:spPr bwMode="auto">
          <a:xfrm>
            <a:off x="2034627" y="1401763"/>
            <a:ext cx="5779597" cy="705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>
                <a:cs typeface="Arial" panose="020B0604020202020204" pitchFamily="34" charset="0"/>
              </a:rPr>
              <a:t>Формирование показателя рентабельности</a:t>
            </a:r>
          </a:p>
          <a:p>
            <a:pPr algn="ctr"/>
            <a:r>
              <a:rPr lang="ru-RU" altLang="ru-RU" sz="2000" b="1">
                <a:cs typeface="Arial" panose="020B0604020202020204" pitchFamily="34" charset="0"/>
              </a:rPr>
              <a:t>чистых активов</a:t>
            </a:r>
          </a:p>
        </p:txBody>
      </p:sp>
      <p:sp>
        <p:nvSpPr>
          <p:cNvPr id="26630" name="Rectangle 4"/>
          <p:cNvSpPr>
            <a:spLocks noChangeArrowheads="1"/>
          </p:cNvSpPr>
          <p:nvPr/>
        </p:nvSpPr>
        <p:spPr bwMode="auto">
          <a:xfrm>
            <a:off x="136525" y="4953000"/>
            <a:ext cx="87312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dirty="0">
                <a:cs typeface="Arial" panose="020B0604020202020204" pitchFamily="34" charset="0"/>
              </a:rPr>
              <a:t>  Операционная прибыль </a:t>
            </a:r>
            <a:r>
              <a:rPr lang="en-US" altLang="ru-RU" dirty="0">
                <a:cs typeface="Arial" panose="020B0604020202020204" pitchFamily="34" charset="0"/>
              </a:rPr>
              <a:t> </a:t>
            </a:r>
            <a:r>
              <a:rPr lang="en-US" altLang="ru-RU" dirty="0" smtClean="0">
                <a:cs typeface="Arial" panose="020B0604020202020204" pitchFamily="34" charset="0"/>
              </a:rPr>
              <a:t>         </a:t>
            </a:r>
            <a:r>
              <a:rPr lang="ru-RU" altLang="ru-RU" dirty="0" smtClean="0">
                <a:cs typeface="Arial" panose="020B0604020202020204" pitchFamily="34" charset="0"/>
              </a:rPr>
              <a:t> </a:t>
            </a:r>
            <a:r>
              <a:rPr lang="ru-RU" altLang="ru-RU" dirty="0">
                <a:cs typeface="Arial" panose="020B0604020202020204" pitchFamily="34" charset="0"/>
              </a:rPr>
              <a:t>Объем продаж       </a:t>
            </a:r>
            <a:r>
              <a:rPr lang="en-US" altLang="ru-RU" dirty="0" smtClean="0">
                <a:cs typeface="Arial" panose="020B0604020202020204" pitchFamily="34" charset="0"/>
              </a:rPr>
              <a:t>  </a:t>
            </a:r>
            <a:r>
              <a:rPr lang="ru-RU" altLang="ru-RU" dirty="0" smtClean="0">
                <a:cs typeface="Arial" panose="020B0604020202020204" pitchFamily="34" charset="0"/>
              </a:rPr>
              <a:t>Операционная </a:t>
            </a:r>
            <a:r>
              <a:rPr lang="ru-RU" altLang="ru-RU" dirty="0">
                <a:cs typeface="Arial" panose="020B0604020202020204" pitchFamily="34" charset="0"/>
              </a:rPr>
              <a:t>прибыль 		</a:t>
            </a:r>
            <a:r>
              <a:rPr lang="en-US" altLang="ru-RU" dirty="0" smtClean="0">
                <a:cs typeface="Arial" panose="020B0604020202020204" pitchFamily="34" charset="0"/>
              </a:rPr>
              <a:t>               </a:t>
            </a:r>
            <a:r>
              <a:rPr lang="ru-RU" altLang="ru-RU" dirty="0">
                <a:cs typeface="Arial" panose="020B0604020202020204" pitchFamily="34" charset="0"/>
              </a:rPr>
              <a:t>	=</a:t>
            </a:r>
          </a:p>
          <a:p>
            <a:r>
              <a:rPr lang="ru-RU" altLang="ru-RU" dirty="0">
                <a:cs typeface="Arial" panose="020B0604020202020204" pitchFamily="34" charset="0"/>
              </a:rPr>
              <a:t>        </a:t>
            </a:r>
            <a:r>
              <a:rPr lang="en-US" altLang="ru-RU" dirty="0" smtClean="0">
                <a:cs typeface="Arial" panose="020B0604020202020204" pitchFamily="34" charset="0"/>
              </a:rPr>
              <a:t>    </a:t>
            </a:r>
            <a:r>
              <a:rPr lang="ru-RU" altLang="ru-RU" dirty="0" smtClean="0">
                <a:cs typeface="Arial" panose="020B0604020202020204" pitchFamily="34" charset="0"/>
              </a:rPr>
              <a:t>Объем </a:t>
            </a:r>
            <a:r>
              <a:rPr lang="ru-RU" altLang="ru-RU" dirty="0">
                <a:cs typeface="Arial" panose="020B0604020202020204" pitchFamily="34" charset="0"/>
              </a:rPr>
              <a:t>продаж                   </a:t>
            </a:r>
            <a:r>
              <a:rPr lang="en-US" altLang="ru-RU" dirty="0" smtClean="0">
                <a:cs typeface="Arial" panose="020B0604020202020204" pitchFamily="34" charset="0"/>
              </a:rPr>
              <a:t> </a:t>
            </a:r>
            <a:r>
              <a:rPr lang="ru-RU" altLang="ru-RU" dirty="0" smtClean="0">
                <a:cs typeface="Arial" panose="020B0604020202020204" pitchFamily="34" charset="0"/>
              </a:rPr>
              <a:t>Чистые </a:t>
            </a:r>
            <a:r>
              <a:rPr lang="ru-RU" altLang="ru-RU" dirty="0">
                <a:cs typeface="Arial" panose="020B0604020202020204" pitchFamily="34" charset="0"/>
              </a:rPr>
              <a:t>активы             </a:t>
            </a:r>
            <a:r>
              <a:rPr lang="en-US" altLang="ru-RU" dirty="0" smtClean="0">
                <a:cs typeface="Arial" panose="020B0604020202020204" pitchFamily="34" charset="0"/>
              </a:rPr>
              <a:t>  </a:t>
            </a:r>
            <a:r>
              <a:rPr lang="ru-RU" altLang="ru-RU" dirty="0" smtClean="0">
                <a:cs typeface="Arial" panose="020B0604020202020204" pitchFamily="34" charset="0"/>
              </a:rPr>
              <a:t>Чистые </a:t>
            </a:r>
            <a:r>
              <a:rPr lang="ru-RU" altLang="ru-RU" dirty="0">
                <a:cs typeface="Arial" panose="020B0604020202020204" pitchFamily="34" charset="0"/>
              </a:rPr>
              <a:t>активы</a:t>
            </a:r>
          </a:p>
        </p:txBody>
      </p:sp>
      <p:sp>
        <p:nvSpPr>
          <p:cNvPr id="26631" name="Line 5"/>
          <p:cNvSpPr>
            <a:spLocks noChangeShapeType="1"/>
          </p:cNvSpPr>
          <p:nvPr/>
        </p:nvSpPr>
        <p:spPr bwMode="auto">
          <a:xfrm>
            <a:off x="492125" y="5410200"/>
            <a:ext cx="2743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6632" name="Line 6"/>
          <p:cNvSpPr>
            <a:spLocks noChangeShapeType="1"/>
          </p:cNvSpPr>
          <p:nvPr/>
        </p:nvSpPr>
        <p:spPr bwMode="auto">
          <a:xfrm>
            <a:off x="3798888" y="5410200"/>
            <a:ext cx="17573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6633" name="Line 7"/>
          <p:cNvSpPr>
            <a:spLocks noChangeShapeType="1"/>
          </p:cNvSpPr>
          <p:nvPr/>
        </p:nvSpPr>
        <p:spPr bwMode="auto">
          <a:xfrm>
            <a:off x="6048375" y="5410200"/>
            <a:ext cx="25336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6634" name="Line 8"/>
          <p:cNvSpPr>
            <a:spLocks noChangeShapeType="1"/>
          </p:cNvSpPr>
          <p:nvPr/>
        </p:nvSpPr>
        <p:spPr bwMode="auto">
          <a:xfrm flipV="1">
            <a:off x="844550" y="5638800"/>
            <a:ext cx="2039938" cy="22860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6635" name="Line 9"/>
          <p:cNvSpPr>
            <a:spLocks noChangeShapeType="1"/>
          </p:cNvSpPr>
          <p:nvPr/>
        </p:nvSpPr>
        <p:spPr bwMode="auto">
          <a:xfrm flipV="1">
            <a:off x="3657600" y="5029200"/>
            <a:ext cx="2251075" cy="30480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6636" name="Line 10"/>
          <p:cNvSpPr>
            <a:spLocks noChangeShapeType="1"/>
          </p:cNvSpPr>
          <p:nvPr/>
        </p:nvSpPr>
        <p:spPr bwMode="auto">
          <a:xfrm>
            <a:off x="3446463" y="5334000"/>
            <a:ext cx="141287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6637" name="Line 11"/>
          <p:cNvSpPr>
            <a:spLocks noChangeShapeType="1"/>
          </p:cNvSpPr>
          <p:nvPr/>
        </p:nvSpPr>
        <p:spPr bwMode="auto">
          <a:xfrm flipH="1">
            <a:off x="3446463" y="5334000"/>
            <a:ext cx="141287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6638" name="AutoShape 12"/>
          <p:cNvSpPr>
            <a:spLocks noChangeArrowheads="1"/>
          </p:cNvSpPr>
          <p:nvPr/>
        </p:nvSpPr>
        <p:spPr bwMode="auto">
          <a:xfrm>
            <a:off x="1849438" y="2281238"/>
            <a:ext cx="1965325" cy="790575"/>
          </a:xfrm>
          <a:prstGeom prst="roundRect">
            <a:avLst>
              <a:gd name="adj" fmla="val 24894"/>
            </a:avLst>
          </a:prstGeom>
          <a:solidFill>
            <a:srgbClr val="000000"/>
          </a:solidFill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26639" name="AutoShape 13"/>
          <p:cNvSpPr>
            <a:spLocks noChangeArrowheads="1"/>
          </p:cNvSpPr>
          <p:nvPr/>
        </p:nvSpPr>
        <p:spPr bwMode="auto">
          <a:xfrm>
            <a:off x="1781175" y="2235200"/>
            <a:ext cx="1965325" cy="788988"/>
          </a:xfrm>
          <a:prstGeom prst="roundRect">
            <a:avLst>
              <a:gd name="adj" fmla="val 24944"/>
            </a:avLst>
          </a:prstGeom>
          <a:solidFill>
            <a:srgbClr val="E0E0E0"/>
          </a:solidFill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26640" name="Rectangle 14"/>
          <p:cNvSpPr>
            <a:spLocks noChangeArrowheads="1"/>
          </p:cNvSpPr>
          <p:nvPr/>
        </p:nvSpPr>
        <p:spPr bwMode="auto">
          <a:xfrm>
            <a:off x="1993900" y="2373313"/>
            <a:ext cx="1747915" cy="320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500" b="1">
                <a:solidFill>
                  <a:srgbClr val="000000"/>
                </a:solidFill>
                <a:cs typeface="Arial" panose="020B0604020202020204" pitchFamily="34" charset="0"/>
              </a:rPr>
              <a:t>Рентабельность</a:t>
            </a:r>
          </a:p>
        </p:txBody>
      </p:sp>
      <p:sp>
        <p:nvSpPr>
          <p:cNvPr id="26641" name="Rectangle 15"/>
          <p:cNvSpPr>
            <a:spLocks noChangeArrowheads="1"/>
          </p:cNvSpPr>
          <p:nvPr/>
        </p:nvSpPr>
        <p:spPr bwMode="auto">
          <a:xfrm>
            <a:off x="2322513" y="2662238"/>
            <a:ext cx="895118" cy="320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500" b="1">
                <a:solidFill>
                  <a:srgbClr val="000000"/>
                </a:solidFill>
                <a:cs typeface="Arial" panose="020B0604020202020204" pitchFamily="34" charset="0"/>
              </a:rPr>
              <a:t>продаж</a:t>
            </a:r>
          </a:p>
        </p:txBody>
      </p:sp>
      <p:sp>
        <p:nvSpPr>
          <p:cNvPr id="26642" name="AutoShape 16"/>
          <p:cNvSpPr>
            <a:spLocks noChangeArrowheads="1"/>
          </p:cNvSpPr>
          <p:nvPr/>
        </p:nvSpPr>
        <p:spPr bwMode="auto">
          <a:xfrm>
            <a:off x="1849438" y="3760788"/>
            <a:ext cx="1965325" cy="790575"/>
          </a:xfrm>
          <a:prstGeom prst="roundRect">
            <a:avLst>
              <a:gd name="adj" fmla="val 24894"/>
            </a:avLst>
          </a:prstGeom>
          <a:solidFill>
            <a:srgbClr val="000000"/>
          </a:solidFill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26643" name="AutoShape 17"/>
          <p:cNvSpPr>
            <a:spLocks noChangeArrowheads="1"/>
          </p:cNvSpPr>
          <p:nvPr/>
        </p:nvSpPr>
        <p:spPr bwMode="auto">
          <a:xfrm>
            <a:off x="1781175" y="3714750"/>
            <a:ext cx="1965325" cy="788988"/>
          </a:xfrm>
          <a:prstGeom prst="roundRect">
            <a:avLst>
              <a:gd name="adj" fmla="val 24944"/>
            </a:avLst>
          </a:prstGeom>
          <a:solidFill>
            <a:srgbClr val="E0E0E0"/>
          </a:solidFill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26644" name="Rectangle 18"/>
          <p:cNvSpPr>
            <a:spLocks noChangeArrowheads="1"/>
          </p:cNvSpPr>
          <p:nvPr/>
        </p:nvSpPr>
        <p:spPr bwMode="auto">
          <a:xfrm>
            <a:off x="1827213" y="3852863"/>
            <a:ext cx="1921361" cy="320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500" b="1">
                <a:solidFill>
                  <a:srgbClr val="000000"/>
                </a:solidFill>
                <a:cs typeface="Arial" panose="020B0604020202020204" pitchFamily="34" charset="0"/>
              </a:rPr>
              <a:t>Оборачиваемость</a:t>
            </a:r>
          </a:p>
        </p:txBody>
      </p:sp>
      <p:sp>
        <p:nvSpPr>
          <p:cNvPr id="26645" name="Rectangle 19"/>
          <p:cNvSpPr>
            <a:spLocks noChangeArrowheads="1"/>
          </p:cNvSpPr>
          <p:nvPr/>
        </p:nvSpPr>
        <p:spPr bwMode="auto">
          <a:xfrm>
            <a:off x="1941513" y="4065588"/>
            <a:ext cx="1707841" cy="320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500" b="1">
                <a:solidFill>
                  <a:srgbClr val="000000"/>
                </a:solidFill>
                <a:cs typeface="Arial" panose="020B0604020202020204" pitchFamily="34" charset="0"/>
              </a:rPr>
              <a:t>чистых активов</a:t>
            </a:r>
          </a:p>
        </p:txBody>
      </p:sp>
      <p:sp>
        <p:nvSpPr>
          <p:cNvPr id="26646" name="Line 20"/>
          <p:cNvSpPr>
            <a:spLocks noChangeShapeType="1"/>
          </p:cNvSpPr>
          <p:nvPr/>
        </p:nvSpPr>
        <p:spPr bwMode="auto">
          <a:xfrm>
            <a:off x="3757613" y="2633663"/>
            <a:ext cx="6604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6647" name="Line 21"/>
          <p:cNvSpPr>
            <a:spLocks noChangeShapeType="1"/>
          </p:cNvSpPr>
          <p:nvPr/>
        </p:nvSpPr>
        <p:spPr bwMode="auto">
          <a:xfrm>
            <a:off x="3757613" y="4113213"/>
            <a:ext cx="6604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6648" name="Line 22"/>
          <p:cNvSpPr>
            <a:spLocks noChangeShapeType="1"/>
          </p:cNvSpPr>
          <p:nvPr/>
        </p:nvSpPr>
        <p:spPr bwMode="auto">
          <a:xfrm>
            <a:off x="4418013" y="2633663"/>
            <a:ext cx="0" cy="147955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6649" name="Rectangle 23"/>
          <p:cNvSpPr>
            <a:spLocks noChangeArrowheads="1"/>
          </p:cNvSpPr>
          <p:nvPr/>
        </p:nvSpPr>
        <p:spPr bwMode="auto">
          <a:xfrm>
            <a:off x="5546725" y="2954338"/>
            <a:ext cx="2098675" cy="790575"/>
          </a:xfrm>
          <a:prstGeom prst="rect">
            <a:avLst/>
          </a:prstGeom>
          <a:solidFill>
            <a:srgbClr val="000000"/>
          </a:solidFill>
          <a:ln w="508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26650" name="Rectangle 24"/>
          <p:cNvSpPr>
            <a:spLocks noChangeArrowheads="1"/>
          </p:cNvSpPr>
          <p:nvPr/>
        </p:nvSpPr>
        <p:spPr bwMode="auto">
          <a:xfrm>
            <a:off x="5478463" y="2906713"/>
            <a:ext cx="2097087" cy="790575"/>
          </a:xfrm>
          <a:prstGeom prst="rect">
            <a:avLst/>
          </a:prstGeom>
          <a:solidFill>
            <a:srgbClr val="E0E0E0"/>
          </a:solidFill>
          <a:ln w="508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26651" name="Rectangle 25"/>
          <p:cNvSpPr>
            <a:spLocks noChangeArrowheads="1"/>
          </p:cNvSpPr>
          <p:nvPr/>
        </p:nvSpPr>
        <p:spPr bwMode="auto">
          <a:xfrm>
            <a:off x="5688013" y="3046413"/>
            <a:ext cx="1747915" cy="320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500" b="1">
                <a:solidFill>
                  <a:srgbClr val="000000"/>
                </a:solidFill>
                <a:cs typeface="Arial" panose="020B0604020202020204" pitchFamily="34" charset="0"/>
              </a:rPr>
              <a:t>Рентабельность</a:t>
            </a:r>
          </a:p>
        </p:txBody>
      </p:sp>
      <p:sp>
        <p:nvSpPr>
          <p:cNvPr id="26652" name="Rectangle 26"/>
          <p:cNvSpPr>
            <a:spLocks noChangeArrowheads="1"/>
          </p:cNvSpPr>
          <p:nvPr/>
        </p:nvSpPr>
        <p:spPr bwMode="auto">
          <a:xfrm>
            <a:off x="5705475" y="3259138"/>
            <a:ext cx="1707841" cy="320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500" b="1">
                <a:solidFill>
                  <a:srgbClr val="000000"/>
                </a:solidFill>
                <a:cs typeface="Arial" panose="020B0604020202020204" pitchFamily="34" charset="0"/>
              </a:rPr>
              <a:t>чистых активов</a:t>
            </a:r>
          </a:p>
        </p:txBody>
      </p:sp>
      <p:sp>
        <p:nvSpPr>
          <p:cNvPr id="26653" name="Line 27"/>
          <p:cNvSpPr>
            <a:spLocks noChangeShapeType="1"/>
          </p:cNvSpPr>
          <p:nvPr/>
        </p:nvSpPr>
        <p:spPr bwMode="auto">
          <a:xfrm>
            <a:off x="4418013" y="3306763"/>
            <a:ext cx="974725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6654" name="Freeform 28"/>
          <p:cNvSpPr>
            <a:spLocks/>
          </p:cNvSpPr>
          <p:nvPr/>
        </p:nvSpPr>
        <p:spPr bwMode="auto">
          <a:xfrm>
            <a:off x="5364163" y="3249613"/>
            <a:ext cx="112712" cy="114300"/>
          </a:xfrm>
          <a:custGeom>
            <a:avLst/>
            <a:gdLst>
              <a:gd name="T0" fmla="*/ 0 w 76"/>
              <a:gd name="T1" fmla="*/ 0 h 72"/>
              <a:gd name="T2" fmla="*/ 0 w 76"/>
              <a:gd name="T3" fmla="*/ 178931888 h 72"/>
              <a:gd name="T4" fmla="*/ 164958461 w 76"/>
              <a:gd name="T5" fmla="*/ 90725625 h 72"/>
              <a:gd name="T6" fmla="*/ 0 w 76"/>
              <a:gd name="T7" fmla="*/ 0 h 7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6" h="72">
                <a:moveTo>
                  <a:pt x="0" y="0"/>
                </a:moveTo>
                <a:lnTo>
                  <a:pt x="0" y="71"/>
                </a:lnTo>
                <a:lnTo>
                  <a:pt x="75" y="36"/>
                </a:lnTo>
                <a:lnTo>
                  <a:pt x="0" y="0"/>
                </a:lnTo>
              </a:path>
            </a:pathLst>
          </a:custGeom>
          <a:solidFill>
            <a:srgbClr val="FF0000"/>
          </a:solidFill>
          <a:ln w="12700" cap="rnd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6655" name="Line 29"/>
          <p:cNvSpPr>
            <a:spLocks noChangeShapeType="1"/>
          </p:cNvSpPr>
          <p:nvPr/>
        </p:nvSpPr>
        <p:spPr bwMode="auto">
          <a:xfrm flipH="1">
            <a:off x="2568575" y="3306763"/>
            <a:ext cx="263525" cy="13335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6656" name="Line 30"/>
          <p:cNvSpPr>
            <a:spLocks noChangeShapeType="1"/>
          </p:cNvSpPr>
          <p:nvPr/>
        </p:nvSpPr>
        <p:spPr bwMode="auto">
          <a:xfrm>
            <a:off x="2568575" y="3306763"/>
            <a:ext cx="263525" cy="13335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25271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Номер слайда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56B69DB-EF48-40B2-BC63-1368924D0D0B}" type="slidenum">
              <a:rPr lang="ru-RU" altLang="ru-RU" smtClean="0">
                <a:cs typeface="Arial" panose="020B0604020202020204" pitchFamily="34" charset="0"/>
              </a:rPr>
              <a:pPr/>
              <a:t>13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Рентабельность чистых активов</a:t>
            </a:r>
          </a:p>
        </p:txBody>
      </p:sp>
      <p:sp>
        <p:nvSpPr>
          <p:cNvPr id="28677" name="Rectangle 3"/>
          <p:cNvSpPr>
            <a:spLocks noChangeArrowheads="1"/>
          </p:cNvSpPr>
          <p:nvPr/>
        </p:nvSpPr>
        <p:spPr bwMode="auto">
          <a:xfrm>
            <a:off x="7308850" y="1184275"/>
            <a:ext cx="669925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090549"/>
            <a:ext cx="8703564" cy="5445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733356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4AE6365-BF1B-4016-966E-1A66C9FE05B4}" type="slidenum">
              <a:rPr lang="ru-RU" altLang="ru-RU" smtClean="0">
                <a:cs typeface="Arial" panose="020B0604020202020204" pitchFamily="34" charset="0"/>
              </a:rPr>
              <a:pPr/>
              <a:t>14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Рентабельность собственного капитала</a:t>
            </a:r>
          </a:p>
        </p:txBody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7375" y="1400175"/>
            <a:ext cx="8269288" cy="5000625"/>
          </a:xfrm>
          <a:noFill/>
        </p:spPr>
        <p:txBody>
          <a:bodyPr/>
          <a:lstStyle/>
          <a:p>
            <a:pPr algn="ctr">
              <a:spcBef>
                <a:spcPct val="0"/>
              </a:spcBef>
              <a:buFontTx/>
              <a:buNone/>
            </a:pP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 typeface="Symbol" panose="05050102010706020507" pitchFamily="18" charset="2"/>
              <a:buChar char="t"/>
            </a:pPr>
            <a:endParaRPr lang="en-US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 typeface="Symbol" panose="05050102010706020507" pitchFamily="18" charset="2"/>
              <a:buChar char="t"/>
            </a:pPr>
            <a:endParaRPr lang="en-US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 typeface="Symbol" panose="05050102010706020507" pitchFamily="18" charset="2"/>
              <a:buChar char="t"/>
            </a:pP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Данный </a:t>
            </a: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показатель является наиболее важным для акционеров компании. Он характеризует прибыль, которая приходится на собственный капитал. Этот коэффициент включает в себя такие важные параметры, как </a:t>
            </a:r>
            <a:r>
              <a:rPr lang="ru-RU" altLang="ru-RU" i="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платежи</a:t>
            </a:r>
            <a:r>
              <a:rPr lang="ru-RU" altLang="ru-RU" i="0" dirty="0" smtClean="0">
                <a:latin typeface="Arial" panose="020B0604020202020204" pitchFamily="34" charset="0"/>
                <a:cs typeface="Arial" panose="020B0604020202020204" pitchFamily="34" charset="0"/>
              </a:rPr>
              <a:t> по процентам за кредит</a:t>
            </a: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и  </a:t>
            </a:r>
            <a:r>
              <a:rPr lang="ru-RU" altLang="ru-RU" i="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налог на прибыль</a:t>
            </a: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26" name="Line 4"/>
          <p:cNvSpPr>
            <a:spLocks noChangeShapeType="1"/>
          </p:cNvSpPr>
          <p:nvPr/>
        </p:nvSpPr>
        <p:spPr bwMode="auto">
          <a:xfrm>
            <a:off x="4291013" y="2743200"/>
            <a:ext cx="2954337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0727" name="Rectangle 5"/>
          <p:cNvSpPr>
            <a:spLocks noChangeArrowheads="1"/>
          </p:cNvSpPr>
          <p:nvPr/>
        </p:nvSpPr>
        <p:spPr bwMode="auto">
          <a:xfrm>
            <a:off x="1326589" y="2316163"/>
            <a:ext cx="2269661" cy="1013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 dirty="0">
                <a:cs typeface="Arial" panose="020B0604020202020204" pitchFamily="34" charset="0"/>
              </a:rPr>
              <a:t>Рентабельность</a:t>
            </a:r>
          </a:p>
          <a:p>
            <a:pPr algn="ctr"/>
            <a:r>
              <a:rPr lang="ru-RU" altLang="ru-RU" sz="2000" b="1" dirty="0">
                <a:cs typeface="Arial" panose="020B0604020202020204" pitchFamily="34" charset="0"/>
              </a:rPr>
              <a:t>собственного</a:t>
            </a:r>
          </a:p>
          <a:p>
            <a:pPr algn="ctr"/>
            <a:r>
              <a:rPr lang="ru-RU" altLang="ru-RU" sz="2000" b="1" dirty="0">
                <a:cs typeface="Arial" panose="020B0604020202020204" pitchFamily="34" charset="0"/>
              </a:rPr>
              <a:t>капитала</a:t>
            </a:r>
          </a:p>
        </p:txBody>
      </p:sp>
      <p:sp>
        <p:nvSpPr>
          <p:cNvPr id="30728" name="Rectangle 6"/>
          <p:cNvSpPr>
            <a:spLocks noChangeArrowheads="1"/>
          </p:cNvSpPr>
          <p:nvPr/>
        </p:nvSpPr>
        <p:spPr bwMode="auto">
          <a:xfrm>
            <a:off x="3687763" y="2498725"/>
            <a:ext cx="361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400" b="1">
                <a:cs typeface="Arial" panose="020B0604020202020204" pitchFamily="34" charset="0"/>
              </a:rPr>
              <a:t>=</a:t>
            </a:r>
          </a:p>
        </p:txBody>
      </p:sp>
      <p:sp>
        <p:nvSpPr>
          <p:cNvPr id="30729" name="Rectangle 7"/>
          <p:cNvSpPr>
            <a:spLocks noChangeArrowheads="1"/>
          </p:cNvSpPr>
          <p:nvPr/>
        </p:nvSpPr>
        <p:spPr bwMode="auto">
          <a:xfrm>
            <a:off x="4538566" y="2087563"/>
            <a:ext cx="2317943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>
                <a:cs typeface="Arial" panose="020B0604020202020204" pitchFamily="34" charset="0"/>
              </a:rPr>
              <a:t>Чистая прибыль</a:t>
            </a:r>
          </a:p>
        </p:txBody>
      </p:sp>
      <p:sp>
        <p:nvSpPr>
          <p:cNvPr id="30730" name="Rectangle 8"/>
          <p:cNvSpPr>
            <a:spLocks noChangeArrowheads="1"/>
          </p:cNvSpPr>
          <p:nvPr/>
        </p:nvSpPr>
        <p:spPr bwMode="auto">
          <a:xfrm>
            <a:off x="4259146" y="2925763"/>
            <a:ext cx="3018071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>
                <a:cs typeface="Arial" panose="020B0604020202020204" pitchFamily="34" charset="0"/>
              </a:rPr>
              <a:t>Собственный капитал</a:t>
            </a:r>
          </a:p>
        </p:txBody>
      </p:sp>
    </p:spTree>
    <p:extLst>
      <p:ext uri="{BB962C8B-B14F-4D97-AF65-F5344CB8AC3E}">
        <p14:creationId xmlns:p14="http://schemas.microsoft.com/office/powerpoint/2010/main" val="3263171499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1E672CF-FE05-411B-AA17-90102D0E4E00}" type="slidenum">
              <a:rPr lang="ru-RU" altLang="ru-RU" smtClean="0">
                <a:cs typeface="Arial" panose="020B0604020202020204" pitchFamily="34" charset="0"/>
              </a:rPr>
              <a:pPr/>
              <a:t>15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Финансовый рычаг</a:t>
            </a:r>
          </a:p>
        </p:txBody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 typeface="Symbol" panose="05050102010706020507" pitchFamily="18" charset="2"/>
              <a:buChar char="t"/>
            </a:pPr>
            <a:r>
              <a:rPr lang="ru-RU" altLang="ru-RU" sz="1600" smtClean="0">
                <a:latin typeface="Arial" panose="020B0604020202020204" pitchFamily="34" charset="0"/>
                <a:cs typeface="Arial" panose="020B0604020202020204" pitchFamily="34" charset="0"/>
              </a:rPr>
              <a:t>Данный показатель характеризует предел, до которого может быть улучшена деятельность компании за счет кредитов банков. Эффект от кредитования деятельности предприятия за счет банка может быть положительным, отрицательным, либо отсутствовать вообще</a:t>
            </a:r>
          </a:p>
          <a:p>
            <a:pPr>
              <a:spcBef>
                <a:spcPct val="0"/>
              </a:spcBef>
              <a:buFontTx/>
              <a:buNone/>
            </a:pPr>
            <a:endParaRPr lang="ru-RU" altLang="ru-RU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 typeface="Symbol" panose="05050102010706020507" pitchFamily="18" charset="2"/>
              <a:buChar char="t"/>
            </a:pPr>
            <a:r>
              <a:rPr lang="ru-RU" altLang="ru-RU" sz="1600" smtClean="0">
                <a:latin typeface="Arial" panose="020B0604020202020204" pitchFamily="34" charset="0"/>
                <a:cs typeface="Arial" panose="020B0604020202020204" pitchFamily="34" charset="0"/>
              </a:rPr>
              <a:t>Основным критерием оценки эффективности финансового рычага является ставка банковского кредита. Если кредитная ставка ниже показателя рентабельности чистых активов, то увеличение доли кредитов в структуре постоянного капитала (кредиты банка плюс собственный капитал) приводит к росту показателя рентабельности собственного капитала. Если банковская ставка выше рентабельности чистых активов, то увеличение доли кредитов в структуре капитала будет приводить к снижению рентабельности собственного капитала</a:t>
            </a:r>
          </a:p>
        </p:txBody>
      </p:sp>
    </p:spTree>
    <p:extLst>
      <p:ext uri="{BB962C8B-B14F-4D97-AF65-F5344CB8AC3E}">
        <p14:creationId xmlns:p14="http://schemas.microsoft.com/office/powerpoint/2010/main" val="3294771083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18C2F11-C98F-4A6B-8C97-B9FA62F84165}" type="slidenum">
              <a:rPr lang="ru-RU" altLang="ru-RU" smtClean="0">
                <a:cs typeface="Arial" panose="020B0604020202020204" pitchFamily="34" charset="0"/>
              </a:rPr>
              <a:pPr/>
              <a:t>16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Финансовый рычаг</a:t>
            </a:r>
          </a:p>
        </p:txBody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877144"/>
            <a:ext cx="8159750" cy="4648200"/>
          </a:xfrm>
          <a:noFill/>
        </p:spPr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r>
              <a:rPr lang="ru-RU" altLang="ru-RU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Финансовый рычаг рассчитывается как:</a:t>
            </a:r>
          </a:p>
          <a:p>
            <a:pPr>
              <a:spcBef>
                <a:spcPct val="0"/>
              </a:spcBef>
              <a:buFontTx/>
              <a:buNone/>
            </a:pPr>
            <a:endParaRPr lang="ru-RU" altLang="ru-RU" sz="1600" b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Кредиты + Собственный капитал	</a:t>
            </a:r>
            <a:r>
              <a:rPr lang="en-US" altLang="ru-RU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	    </a:t>
            </a:r>
            <a:r>
              <a:rPr lang="en-US" altLang="ru-RU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</a:t>
            </a:r>
            <a:r>
              <a:rPr lang="ru-RU" altLang="ru-RU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Кредиты</a:t>
            </a:r>
            <a:endParaRPr lang="ru-RU" alt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						   </a:t>
            </a:r>
            <a:r>
              <a:rPr lang="ru-RU" altLang="ru-RU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endParaRPr lang="ru-RU" alt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	Собственный капитал			</a:t>
            </a:r>
            <a:r>
              <a:rPr lang="en-US" altLang="ru-RU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</a:t>
            </a:r>
            <a:r>
              <a:rPr lang="ru-RU" altLang="ru-RU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Собств</a:t>
            </a:r>
            <a:r>
              <a:rPr lang="ru-RU" altLang="ru-RU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. капитал</a:t>
            </a:r>
            <a:endParaRPr lang="ru-RU" alt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 typeface="Symbol" panose="05050102010706020507" pitchFamily="18" charset="2"/>
              <a:buChar char="t"/>
            </a:pPr>
            <a:r>
              <a:rPr lang="ru-RU" alt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 числителе данной дроби находится сумма чистых активов, если мы рассматриваем активную часть баланса. Поэтому при умножении показателя рентабельности чистых активов на финансовый рычаг происходят следующие сокращения: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ru-RU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ru-RU" altLang="ru-RU" sz="1400" b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Операц</a:t>
            </a:r>
            <a:r>
              <a:rPr lang="ru-RU" altLang="ru-RU" sz="1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. прибыль</a:t>
            </a:r>
            <a:r>
              <a:rPr lang="ru-RU" alt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ru-RU" altLang="ru-RU" sz="1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Объем продаж</a:t>
            </a:r>
            <a:r>
              <a:rPr lang="ru-RU" alt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altLang="ru-RU" sz="1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Чистые активы	Опер. прибыль</a:t>
            </a:r>
            <a:endParaRPr lang="ru-RU" alt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						            </a:t>
            </a:r>
            <a:r>
              <a:rPr lang="ru-RU" altLang="ru-RU" sz="1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endParaRPr lang="ru-RU" alt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1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ru-RU" altLang="ru-RU" sz="1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Объем </a:t>
            </a:r>
            <a:r>
              <a:rPr lang="ru-RU" altLang="ru-RU" sz="1400" b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прода</a:t>
            </a:r>
            <a:r>
              <a:rPr lang="en-US" altLang="ru-RU" sz="1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alt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altLang="ru-RU" sz="1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Чистые активы</a:t>
            </a:r>
            <a:r>
              <a:rPr lang="ru-RU" alt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  </a:t>
            </a:r>
            <a:r>
              <a:rPr lang="ru-RU" altLang="ru-RU" sz="1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Соб. капитал</a:t>
            </a:r>
            <a:r>
              <a:rPr lang="ru-RU" alt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 </a:t>
            </a:r>
            <a:r>
              <a:rPr lang="ru-RU" altLang="ru-RU" sz="1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Соб. капитал</a:t>
            </a:r>
          </a:p>
        </p:txBody>
      </p:sp>
      <p:sp>
        <p:nvSpPr>
          <p:cNvPr id="34822" name="Line 4"/>
          <p:cNvSpPr>
            <a:spLocks noChangeShapeType="1"/>
          </p:cNvSpPr>
          <p:nvPr/>
        </p:nvSpPr>
        <p:spPr bwMode="auto">
          <a:xfrm>
            <a:off x="5416550" y="2743200"/>
            <a:ext cx="28829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4823" name="Line 5"/>
          <p:cNvSpPr>
            <a:spLocks noChangeShapeType="1"/>
          </p:cNvSpPr>
          <p:nvPr/>
        </p:nvSpPr>
        <p:spPr bwMode="auto">
          <a:xfrm>
            <a:off x="280988" y="2743200"/>
            <a:ext cx="43608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4824" name="Line 6"/>
          <p:cNvSpPr>
            <a:spLocks noChangeShapeType="1"/>
          </p:cNvSpPr>
          <p:nvPr/>
        </p:nvSpPr>
        <p:spPr bwMode="auto">
          <a:xfrm>
            <a:off x="561975" y="5105400"/>
            <a:ext cx="1828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4825" name="Line 7"/>
          <p:cNvSpPr>
            <a:spLocks noChangeShapeType="1"/>
          </p:cNvSpPr>
          <p:nvPr/>
        </p:nvSpPr>
        <p:spPr bwMode="auto">
          <a:xfrm>
            <a:off x="2813050" y="5105400"/>
            <a:ext cx="15478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4826" name="Line 8"/>
          <p:cNvSpPr>
            <a:spLocks noChangeShapeType="1"/>
          </p:cNvSpPr>
          <p:nvPr/>
        </p:nvSpPr>
        <p:spPr bwMode="auto">
          <a:xfrm>
            <a:off x="4852988" y="5105400"/>
            <a:ext cx="13366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4827" name="Line 9"/>
          <p:cNvSpPr>
            <a:spLocks noChangeShapeType="1"/>
          </p:cNvSpPr>
          <p:nvPr/>
        </p:nvSpPr>
        <p:spPr bwMode="auto">
          <a:xfrm>
            <a:off x="6542088" y="5105400"/>
            <a:ext cx="13350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4828" name="Line 10"/>
          <p:cNvSpPr>
            <a:spLocks noChangeShapeType="1"/>
          </p:cNvSpPr>
          <p:nvPr/>
        </p:nvSpPr>
        <p:spPr bwMode="auto">
          <a:xfrm flipV="1">
            <a:off x="561975" y="5257800"/>
            <a:ext cx="182880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4829" name="Line 11"/>
          <p:cNvSpPr>
            <a:spLocks noChangeShapeType="1"/>
          </p:cNvSpPr>
          <p:nvPr/>
        </p:nvSpPr>
        <p:spPr bwMode="auto">
          <a:xfrm flipV="1">
            <a:off x="2813050" y="4800600"/>
            <a:ext cx="1477963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4830" name="Line 12"/>
          <p:cNvSpPr>
            <a:spLocks noChangeShapeType="1"/>
          </p:cNvSpPr>
          <p:nvPr/>
        </p:nvSpPr>
        <p:spPr bwMode="auto">
          <a:xfrm flipV="1">
            <a:off x="2673350" y="5181600"/>
            <a:ext cx="1687513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4831" name="Line 13"/>
          <p:cNvSpPr>
            <a:spLocks noChangeShapeType="1"/>
          </p:cNvSpPr>
          <p:nvPr/>
        </p:nvSpPr>
        <p:spPr bwMode="auto">
          <a:xfrm flipV="1">
            <a:off x="4852988" y="4724400"/>
            <a:ext cx="1477962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4832" name="Line 14"/>
          <p:cNvSpPr>
            <a:spLocks noChangeShapeType="1"/>
          </p:cNvSpPr>
          <p:nvPr/>
        </p:nvSpPr>
        <p:spPr bwMode="auto">
          <a:xfrm>
            <a:off x="2462213" y="4876800"/>
            <a:ext cx="211137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4833" name="Line 15"/>
          <p:cNvSpPr>
            <a:spLocks noChangeShapeType="1"/>
          </p:cNvSpPr>
          <p:nvPr/>
        </p:nvSpPr>
        <p:spPr bwMode="auto">
          <a:xfrm flipH="1">
            <a:off x="2462213" y="4876800"/>
            <a:ext cx="211137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4834" name="Line 16"/>
          <p:cNvSpPr>
            <a:spLocks noChangeShapeType="1"/>
          </p:cNvSpPr>
          <p:nvPr/>
        </p:nvSpPr>
        <p:spPr bwMode="auto">
          <a:xfrm>
            <a:off x="4502150" y="4876800"/>
            <a:ext cx="211138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4835" name="Line 17"/>
          <p:cNvSpPr>
            <a:spLocks noChangeShapeType="1"/>
          </p:cNvSpPr>
          <p:nvPr/>
        </p:nvSpPr>
        <p:spPr bwMode="auto">
          <a:xfrm flipH="1">
            <a:off x="4502150" y="4876800"/>
            <a:ext cx="211138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4836" name="Rectangle 18"/>
          <p:cNvSpPr>
            <a:spLocks noChangeArrowheads="1"/>
          </p:cNvSpPr>
          <p:nvPr/>
        </p:nvSpPr>
        <p:spPr bwMode="auto">
          <a:xfrm>
            <a:off x="8341701" y="2498725"/>
            <a:ext cx="618761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400">
                <a:cs typeface="Arial" panose="020B0604020202020204" pitchFamily="34" charset="0"/>
              </a:rPr>
              <a:t>+ 1</a:t>
            </a:r>
          </a:p>
        </p:txBody>
      </p:sp>
    </p:spTree>
    <p:extLst>
      <p:ext uri="{BB962C8B-B14F-4D97-AF65-F5344CB8AC3E}">
        <p14:creationId xmlns:p14="http://schemas.microsoft.com/office/powerpoint/2010/main" val="4016742310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Номер слайда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EE135A1-43E0-420C-91B1-C6E616070C9A}" type="slidenum">
              <a:rPr lang="ru-RU" altLang="ru-RU" smtClean="0">
                <a:cs typeface="Arial" panose="020B0604020202020204" pitchFamily="34" charset="0"/>
              </a:rPr>
              <a:pPr/>
              <a:t>17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Рентабельность собственного капитала и финансовый рычаг</a:t>
            </a:r>
          </a:p>
        </p:txBody>
      </p:sp>
      <p:sp>
        <p:nvSpPr>
          <p:cNvPr id="36869" name="Rectangle 3"/>
          <p:cNvSpPr>
            <a:spLocks noChangeArrowheads="1"/>
          </p:cNvSpPr>
          <p:nvPr/>
        </p:nvSpPr>
        <p:spPr bwMode="auto">
          <a:xfrm>
            <a:off x="587375" y="1612900"/>
            <a:ext cx="2190750" cy="914400"/>
          </a:xfrm>
          <a:prstGeom prst="rect">
            <a:avLst/>
          </a:prstGeom>
          <a:solidFill>
            <a:srgbClr val="000000"/>
          </a:solidFill>
          <a:ln w="508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36870" name="Rectangle 4"/>
          <p:cNvSpPr>
            <a:spLocks noChangeArrowheads="1"/>
          </p:cNvSpPr>
          <p:nvPr/>
        </p:nvSpPr>
        <p:spPr bwMode="auto">
          <a:xfrm>
            <a:off x="374650" y="1547813"/>
            <a:ext cx="2327275" cy="915987"/>
          </a:xfrm>
          <a:prstGeom prst="rect">
            <a:avLst/>
          </a:prstGeom>
          <a:solidFill>
            <a:srgbClr val="E0E0E0"/>
          </a:solidFill>
          <a:ln w="508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36871" name="Rectangle 5"/>
          <p:cNvSpPr>
            <a:spLocks noChangeArrowheads="1"/>
          </p:cNvSpPr>
          <p:nvPr/>
        </p:nvSpPr>
        <p:spPr bwMode="auto">
          <a:xfrm>
            <a:off x="676529" y="1709738"/>
            <a:ext cx="1917193" cy="705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>
                <a:solidFill>
                  <a:srgbClr val="000000"/>
                </a:solidFill>
                <a:cs typeface="Arial" panose="020B0604020202020204" pitchFamily="34" charset="0"/>
              </a:rPr>
              <a:t>Финансовый </a:t>
            </a:r>
          </a:p>
          <a:p>
            <a:pPr algn="ctr"/>
            <a:r>
              <a:rPr lang="ru-RU" altLang="ru-RU" sz="2000" b="1">
                <a:solidFill>
                  <a:srgbClr val="000000"/>
                </a:solidFill>
                <a:cs typeface="Arial" panose="020B0604020202020204" pitchFamily="34" charset="0"/>
              </a:rPr>
              <a:t>рычаг</a:t>
            </a:r>
          </a:p>
        </p:txBody>
      </p:sp>
      <p:sp>
        <p:nvSpPr>
          <p:cNvPr id="36872" name="Rectangle 6"/>
          <p:cNvSpPr>
            <a:spLocks noChangeArrowheads="1"/>
          </p:cNvSpPr>
          <p:nvPr/>
        </p:nvSpPr>
        <p:spPr bwMode="auto">
          <a:xfrm>
            <a:off x="587375" y="3089275"/>
            <a:ext cx="2190750" cy="1098550"/>
          </a:xfrm>
          <a:prstGeom prst="rect">
            <a:avLst/>
          </a:prstGeom>
          <a:solidFill>
            <a:srgbClr val="000000"/>
          </a:solidFill>
          <a:ln w="508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36873" name="Rectangle 7"/>
          <p:cNvSpPr>
            <a:spLocks noChangeArrowheads="1"/>
          </p:cNvSpPr>
          <p:nvPr/>
        </p:nvSpPr>
        <p:spPr bwMode="auto">
          <a:xfrm>
            <a:off x="374650" y="3025775"/>
            <a:ext cx="2327275" cy="1098550"/>
          </a:xfrm>
          <a:prstGeom prst="rect">
            <a:avLst/>
          </a:prstGeom>
          <a:solidFill>
            <a:srgbClr val="E0E0E0"/>
          </a:solidFill>
          <a:ln w="508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36874" name="Rectangle 8"/>
          <p:cNvSpPr>
            <a:spLocks noChangeArrowheads="1"/>
          </p:cNvSpPr>
          <p:nvPr/>
        </p:nvSpPr>
        <p:spPr bwMode="auto">
          <a:xfrm>
            <a:off x="368300" y="3186113"/>
            <a:ext cx="2496710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 b="1">
                <a:solidFill>
                  <a:srgbClr val="000000"/>
                </a:solidFill>
                <a:cs typeface="Arial" panose="020B0604020202020204" pitchFamily="34" charset="0"/>
              </a:rPr>
              <a:t>Оборачиваемость</a:t>
            </a:r>
          </a:p>
        </p:txBody>
      </p:sp>
      <p:sp>
        <p:nvSpPr>
          <p:cNvPr id="36875" name="Rectangle 9"/>
          <p:cNvSpPr>
            <a:spLocks noChangeArrowheads="1"/>
          </p:cNvSpPr>
          <p:nvPr/>
        </p:nvSpPr>
        <p:spPr bwMode="auto">
          <a:xfrm>
            <a:off x="563563" y="3630613"/>
            <a:ext cx="2210350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 b="1">
                <a:solidFill>
                  <a:srgbClr val="000000"/>
                </a:solidFill>
                <a:cs typeface="Arial" panose="020B0604020202020204" pitchFamily="34" charset="0"/>
              </a:rPr>
              <a:t>чистых активов</a:t>
            </a:r>
          </a:p>
        </p:txBody>
      </p:sp>
      <p:sp>
        <p:nvSpPr>
          <p:cNvPr id="36876" name="Rectangle 10"/>
          <p:cNvSpPr>
            <a:spLocks noChangeArrowheads="1"/>
          </p:cNvSpPr>
          <p:nvPr/>
        </p:nvSpPr>
        <p:spPr bwMode="auto">
          <a:xfrm>
            <a:off x="587375" y="4746625"/>
            <a:ext cx="2190750" cy="1098550"/>
          </a:xfrm>
          <a:prstGeom prst="rect">
            <a:avLst/>
          </a:prstGeom>
          <a:solidFill>
            <a:srgbClr val="000000"/>
          </a:solidFill>
          <a:ln w="508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36877" name="Rectangle 11"/>
          <p:cNvSpPr>
            <a:spLocks noChangeArrowheads="1"/>
          </p:cNvSpPr>
          <p:nvPr/>
        </p:nvSpPr>
        <p:spPr bwMode="auto">
          <a:xfrm>
            <a:off x="374650" y="4683125"/>
            <a:ext cx="2327275" cy="1098550"/>
          </a:xfrm>
          <a:prstGeom prst="rect">
            <a:avLst/>
          </a:prstGeom>
          <a:solidFill>
            <a:srgbClr val="E0E0E0"/>
          </a:solidFill>
          <a:ln w="508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36878" name="Rectangle 12"/>
          <p:cNvSpPr>
            <a:spLocks noChangeArrowheads="1"/>
          </p:cNvSpPr>
          <p:nvPr/>
        </p:nvSpPr>
        <p:spPr bwMode="auto">
          <a:xfrm>
            <a:off x="544513" y="4919663"/>
            <a:ext cx="2269661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 b="1">
                <a:solidFill>
                  <a:srgbClr val="000000"/>
                </a:solidFill>
                <a:cs typeface="Arial" panose="020B0604020202020204" pitchFamily="34" charset="0"/>
              </a:rPr>
              <a:t>Рентабельность</a:t>
            </a:r>
          </a:p>
        </p:txBody>
      </p:sp>
      <p:sp>
        <p:nvSpPr>
          <p:cNvPr id="36879" name="Rectangle 13"/>
          <p:cNvSpPr>
            <a:spLocks noChangeArrowheads="1"/>
          </p:cNvSpPr>
          <p:nvPr/>
        </p:nvSpPr>
        <p:spPr bwMode="auto">
          <a:xfrm>
            <a:off x="985838" y="5211763"/>
            <a:ext cx="1136338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 b="1">
                <a:solidFill>
                  <a:srgbClr val="000000"/>
                </a:solidFill>
                <a:cs typeface="Arial" panose="020B0604020202020204" pitchFamily="34" charset="0"/>
              </a:rPr>
              <a:t>продаж</a:t>
            </a:r>
          </a:p>
        </p:txBody>
      </p:sp>
      <p:sp>
        <p:nvSpPr>
          <p:cNvPr id="36880" name="Line 14"/>
          <p:cNvSpPr>
            <a:spLocks noChangeShapeType="1"/>
          </p:cNvSpPr>
          <p:nvPr/>
        </p:nvSpPr>
        <p:spPr bwMode="auto">
          <a:xfrm flipH="1">
            <a:off x="1536700" y="2657475"/>
            <a:ext cx="147638" cy="18415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6881" name="Line 15"/>
          <p:cNvSpPr>
            <a:spLocks noChangeShapeType="1"/>
          </p:cNvSpPr>
          <p:nvPr/>
        </p:nvSpPr>
        <p:spPr bwMode="auto">
          <a:xfrm>
            <a:off x="1536700" y="2657475"/>
            <a:ext cx="147638" cy="18415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6882" name="Line 16"/>
          <p:cNvSpPr>
            <a:spLocks noChangeShapeType="1"/>
          </p:cNvSpPr>
          <p:nvPr/>
        </p:nvSpPr>
        <p:spPr bwMode="auto">
          <a:xfrm flipH="1">
            <a:off x="1536700" y="4314825"/>
            <a:ext cx="147638" cy="18415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6883" name="Line 17"/>
          <p:cNvSpPr>
            <a:spLocks noChangeShapeType="1"/>
          </p:cNvSpPr>
          <p:nvPr/>
        </p:nvSpPr>
        <p:spPr bwMode="auto">
          <a:xfrm>
            <a:off x="1536700" y="4314825"/>
            <a:ext cx="147638" cy="18415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6884" name="Line 18"/>
          <p:cNvSpPr>
            <a:spLocks noChangeShapeType="1"/>
          </p:cNvSpPr>
          <p:nvPr/>
        </p:nvSpPr>
        <p:spPr bwMode="auto">
          <a:xfrm>
            <a:off x="2709863" y="3578225"/>
            <a:ext cx="439737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6885" name="Line 19"/>
          <p:cNvSpPr>
            <a:spLocks noChangeShapeType="1"/>
          </p:cNvSpPr>
          <p:nvPr/>
        </p:nvSpPr>
        <p:spPr bwMode="auto">
          <a:xfrm>
            <a:off x="2709863" y="5235575"/>
            <a:ext cx="439737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6886" name="Line 20"/>
          <p:cNvSpPr>
            <a:spLocks noChangeShapeType="1"/>
          </p:cNvSpPr>
          <p:nvPr/>
        </p:nvSpPr>
        <p:spPr bwMode="auto">
          <a:xfrm>
            <a:off x="3149600" y="3578225"/>
            <a:ext cx="0" cy="165735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6887" name="Line 21"/>
          <p:cNvSpPr>
            <a:spLocks noChangeShapeType="1"/>
          </p:cNvSpPr>
          <p:nvPr/>
        </p:nvSpPr>
        <p:spPr bwMode="auto">
          <a:xfrm>
            <a:off x="3149600" y="4314825"/>
            <a:ext cx="347663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6888" name="Freeform 22"/>
          <p:cNvSpPr>
            <a:spLocks/>
          </p:cNvSpPr>
          <p:nvPr/>
        </p:nvSpPr>
        <p:spPr bwMode="auto">
          <a:xfrm>
            <a:off x="3465513" y="4237038"/>
            <a:ext cx="125412" cy="155575"/>
          </a:xfrm>
          <a:custGeom>
            <a:avLst/>
            <a:gdLst>
              <a:gd name="T0" fmla="*/ 0 w 85"/>
              <a:gd name="T1" fmla="*/ 0 h 98"/>
              <a:gd name="T2" fmla="*/ 0 w 85"/>
              <a:gd name="T3" fmla="*/ 244455950 h 98"/>
              <a:gd name="T4" fmla="*/ 182861024 w 85"/>
              <a:gd name="T5" fmla="*/ 123488450 h 98"/>
              <a:gd name="T6" fmla="*/ 0 w 85"/>
              <a:gd name="T7" fmla="*/ 0 h 9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5" h="98">
                <a:moveTo>
                  <a:pt x="0" y="0"/>
                </a:moveTo>
                <a:lnTo>
                  <a:pt x="0" y="97"/>
                </a:lnTo>
                <a:lnTo>
                  <a:pt x="84" y="49"/>
                </a:lnTo>
                <a:lnTo>
                  <a:pt x="0" y="0"/>
                </a:lnTo>
              </a:path>
            </a:pathLst>
          </a:custGeom>
          <a:solidFill>
            <a:srgbClr val="FF0000"/>
          </a:solidFill>
          <a:ln w="12700" cap="rnd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6889" name="Rectangle 23"/>
          <p:cNvSpPr>
            <a:spLocks noChangeArrowheads="1"/>
          </p:cNvSpPr>
          <p:nvPr/>
        </p:nvSpPr>
        <p:spPr bwMode="auto">
          <a:xfrm>
            <a:off x="3663950" y="3943350"/>
            <a:ext cx="1897063" cy="914400"/>
          </a:xfrm>
          <a:prstGeom prst="rect">
            <a:avLst/>
          </a:prstGeom>
          <a:solidFill>
            <a:srgbClr val="000000"/>
          </a:solidFill>
          <a:ln w="508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36890" name="Rectangle 24"/>
          <p:cNvSpPr>
            <a:spLocks noChangeArrowheads="1"/>
          </p:cNvSpPr>
          <p:nvPr/>
        </p:nvSpPr>
        <p:spPr bwMode="auto">
          <a:xfrm>
            <a:off x="3589338" y="3878263"/>
            <a:ext cx="2084387" cy="914400"/>
          </a:xfrm>
          <a:prstGeom prst="rect">
            <a:avLst/>
          </a:prstGeom>
          <a:solidFill>
            <a:srgbClr val="E0E0E0"/>
          </a:solidFill>
          <a:ln w="50800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36891" name="Rectangle 25"/>
          <p:cNvSpPr>
            <a:spLocks noChangeArrowheads="1"/>
          </p:cNvSpPr>
          <p:nvPr/>
        </p:nvSpPr>
        <p:spPr bwMode="auto">
          <a:xfrm>
            <a:off x="3544888" y="3887788"/>
            <a:ext cx="2269661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 b="1">
                <a:solidFill>
                  <a:srgbClr val="000000"/>
                </a:solidFill>
                <a:cs typeface="Arial" panose="020B0604020202020204" pitchFamily="34" charset="0"/>
              </a:rPr>
              <a:t>Рентабельность</a:t>
            </a:r>
          </a:p>
        </p:txBody>
      </p:sp>
      <p:sp>
        <p:nvSpPr>
          <p:cNvPr id="36892" name="Rectangle 26"/>
          <p:cNvSpPr>
            <a:spLocks noChangeArrowheads="1"/>
          </p:cNvSpPr>
          <p:nvPr/>
        </p:nvSpPr>
        <p:spPr bwMode="auto">
          <a:xfrm>
            <a:off x="3565525" y="4256088"/>
            <a:ext cx="2210350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 b="1">
                <a:solidFill>
                  <a:srgbClr val="000000"/>
                </a:solidFill>
                <a:cs typeface="Arial" panose="020B0604020202020204" pitchFamily="34" charset="0"/>
              </a:rPr>
              <a:t>чистых активов</a:t>
            </a:r>
          </a:p>
        </p:txBody>
      </p:sp>
      <p:sp>
        <p:nvSpPr>
          <p:cNvPr id="36893" name="Line 27"/>
          <p:cNvSpPr>
            <a:spLocks noChangeShapeType="1"/>
          </p:cNvSpPr>
          <p:nvPr/>
        </p:nvSpPr>
        <p:spPr bwMode="auto">
          <a:xfrm>
            <a:off x="2709863" y="2103438"/>
            <a:ext cx="3074987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6894" name="Line 28"/>
          <p:cNvSpPr>
            <a:spLocks noChangeShapeType="1"/>
          </p:cNvSpPr>
          <p:nvPr/>
        </p:nvSpPr>
        <p:spPr bwMode="auto">
          <a:xfrm>
            <a:off x="5784850" y="2103438"/>
            <a:ext cx="0" cy="2327275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6895" name="Line 29"/>
          <p:cNvSpPr>
            <a:spLocks noChangeShapeType="1"/>
          </p:cNvSpPr>
          <p:nvPr/>
        </p:nvSpPr>
        <p:spPr bwMode="auto">
          <a:xfrm>
            <a:off x="5784850" y="3209925"/>
            <a:ext cx="642938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6896" name="Freeform 30"/>
          <p:cNvSpPr>
            <a:spLocks/>
          </p:cNvSpPr>
          <p:nvPr/>
        </p:nvSpPr>
        <p:spPr bwMode="auto">
          <a:xfrm>
            <a:off x="6396038" y="3132138"/>
            <a:ext cx="123825" cy="155575"/>
          </a:xfrm>
          <a:custGeom>
            <a:avLst/>
            <a:gdLst>
              <a:gd name="T0" fmla="*/ 0 w 84"/>
              <a:gd name="T1" fmla="*/ 0 h 98"/>
              <a:gd name="T2" fmla="*/ 0 w 84"/>
              <a:gd name="T3" fmla="*/ 244455950 h 98"/>
              <a:gd name="T4" fmla="*/ 180358483 w 84"/>
              <a:gd name="T5" fmla="*/ 123488450 h 98"/>
              <a:gd name="T6" fmla="*/ 0 w 84"/>
              <a:gd name="T7" fmla="*/ 0 h 9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4" h="98">
                <a:moveTo>
                  <a:pt x="0" y="0"/>
                </a:moveTo>
                <a:lnTo>
                  <a:pt x="0" y="97"/>
                </a:lnTo>
                <a:lnTo>
                  <a:pt x="83" y="49"/>
                </a:lnTo>
                <a:lnTo>
                  <a:pt x="0" y="0"/>
                </a:lnTo>
              </a:path>
            </a:pathLst>
          </a:custGeom>
          <a:solidFill>
            <a:srgbClr val="FF0000"/>
          </a:solidFill>
          <a:ln w="12700" cap="rnd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6897" name="Rectangle 31"/>
          <p:cNvSpPr>
            <a:spLocks noChangeArrowheads="1"/>
          </p:cNvSpPr>
          <p:nvPr/>
        </p:nvSpPr>
        <p:spPr bwMode="auto">
          <a:xfrm>
            <a:off x="6592888" y="2568575"/>
            <a:ext cx="2035175" cy="1282700"/>
          </a:xfrm>
          <a:prstGeom prst="rect">
            <a:avLst/>
          </a:prstGeom>
          <a:solidFill>
            <a:srgbClr val="000000"/>
          </a:solidFill>
          <a:ln w="508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36898" name="Rectangle 32"/>
          <p:cNvSpPr>
            <a:spLocks noChangeArrowheads="1"/>
          </p:cNvSpPr>
          <p:nvPr/>
        </p:nvSpPr>
        <p:spPr bwMode="auto">
          <a:xfrm>
            <a:off x="6518275" y="2505075"/>
            <a:ext cx="2179638" cy="1282700"/>
          </a:xfrm>
          <a:prstGeom prst="rect">
            <a:avLst/>
          </a:prstGeom>
          <a:solidFill>
            <a:srgbClr val="E0E0E0"/>
          </a:solidFill>
          <a:ln w="508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36899" name="Rectangle 33"/>
          <p:cNvSpPr>
            <a:spLocks noChangeArrowheads="1"/>
          </p:cNvSpPr>
          <p:nvPr/>
        </p:nvSpPr>
        <p:spPr bwMode="auto">
          <a:xfrm>
            <a:off x="6543675" y="2665413"/>
            <a:ext cx="2269661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 b="1">
                <a:solidFill>
                  <a:srgbClr val="000000"/>
                </a:solidFill>
                <a:cs typeface="Arial" panose="020B0604020202020204" pitchFamily="34" charset="0"/>
              </a:rPr>
              <a:t>Рентабельность</a:t>
            </a:r>
          </a:p>
        </p:txBody>
      </p:sp>
      <p:sp>
        <p:nvSpPr>
          <p:cNvPr id="36900" name="Rectangle 34"/>
          <p:cNvSpPr>
            <a:spLocks noChangeArrowheads="1"/>
          </p:cNvSpPr>
          <p:nvPr/>
        </p:nvSpPr>
        <p:spPr bwMode="auto">
          <a:xfrm>
            <a:off x="6669088" y="2957513"/>
            <a:ext cx="1931042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 b="1">
                <a:solidFill>
                  <a:srgbClr val="000000"/>
                </a:solidFill>
                <a:cs typeface="Arial" panose="020B0604020202020204" pitchFamily="34" charset="0"/>
              </a:rPr>
              <a:t>собственного</a:t>
            </a:r>
          </a:p>
        </p:txBody>
      </p:sp>
      <p:sp>
        <p:nvSpPr>
          <p:cNvPr id="36901" name="Rectangle 35"/>
          <p:cNvSpPr>
            <a:spLocks noChangeArrowheads="1"/>
          </p:cNvSpPr>
          <p:nvPr/>
        </p:nvSpPr>
        <p:spPr bwMode="auto">
          <a:xfrm>
            <a:off x="6905625" y="3249613"/>
            <a:ext cx="1340111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 b="1">
                <a:solidFill>
                  <a:srgbClr val="000000"/>
                </a:solidFill>
                <a:cs typeface="Arial" panose="020B0604020202020204" pitchFamily="34" charset="0"/>
              </a:rPr>
              <a:t>капитала</a:t>
            </a:r>
          </a:p>
        </p:txBody>
      </p:sp>
      <p:sp>
        <p:nvSpPr>
          <p:cNvPr id="36902" name="Line 36"/>
          <p:cNvSpPr>
            <a:spLocks noChangeShapeType="1"/>
          </p:cNvSpPr>
          <p:nvPr/>
        </p:nvSpPr>
        <p:spPr bwMode="auto">
          <a:xfrm>
            <a:off x="5697538" y="4419600"/>
            <a:ext cx="87312" cy="11113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616098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Номер слайда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3F320AC-645C-4867-A223-470686768C7A}" type="slidenum">
              <a:rPr lang="ru-RU" altLang="ru-RU" smtClean="0">
                <a:cs typeface="Arial" panose="020B0604020202020204" pitchFamily="34" charset="0"/>
              </a:rPr>
              <a:pPr/>
              <a:t>18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Эффект финансового рычага</a:t>
            </a:r>
          </a:p>
        </p:txBody>
      </p:sp>
      <p:sp>
        <p:nvSpPr>
          <p:cNvPr id="38917" name="Rectangle 3"/>
          <p:cNvSpPr>
            <a:spLocks noChangeArrowheads="1"/>
          </p:cNvSpPr>
          <p:nvPr/>
        </p:nvSpPr>
        <p:spPr bwMode="auto">
          <a:xfrm>
            <a:off x="515360" y="1546225"/>
            <a:ext cx="1642631" cy="736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1400" b="1">
                <a:cs typeface="Arial" panose="020B0604020202020204" pitchFamily="34" charset="0"/>
              </a:rPr>
              <a:t>Рентабельность</a:t>
            </a:r>
          </a:p>
          <a:p>
            <a:pPr algn="ctr"/>
            <a:r>
              <a:rPr lang="ru-RU" altLang="ru-RU" sz="1400" b="1">
                <a:cs typeface="Arial" panose="020B0604020202020204" pitchFamily="34" charset="0"/>
              </a:rPr>
              <a:t>собственного</a:t>
            </a:r>
          </a:p>
          <a:p>
            <a:pPr algn="ctr"/>
            <a:r>
              <a:rPr lang="ru-RU" altLang="ru-RU" sz="1400" b="1">
                <a:cs typeface="Arial" panose="020B0604020202020204" pitchFamily="34" charset="0"/>
              </a:rPr>
              <a:t>капитала</a:t>
            </a:r>
          </a:p>
        </p:txBody>
      </p:sp>
      <p:sp>
        <p:nvSpPr>
          <p:cNvPr id="38918" name="Rectangle 4"/>
          <p:cNvSpPr>
            <a:spLocks noChangeArrowheads="1"/>
          </p:cNvSpPr>
          <p:nvPr/>
        </p:nvSpPr>
        <p:spPr bwMode="auto">
          <a:xfrm>
            <a:off x="2431969" y="2620963"/>
            <a:ext cx="3857788" cy="705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>
                <a:cs typeface="Arial" panose="020B0604020202020204" pitchFamily="34" charset="0"/>
              </a:rPr>
              <a:t>100% финансирования</a:t>
            </a:r>
          </a:p>
          <a:p>
            <a:pPr algn="ctr"/>
            <a:r>
              <a:rPr lang="ru-RU" altLang="ru-RU" sz="2000">
                <a:cs typeface="Arial" panose="020B0604020202020204" pitchFamily="34" charset="0"/>
              </a:rPr>
              <a:t>за счёт собственного капитала</a:t>
            </a:r>
          </a:p>
        </p:txBody>
      </p:sp>
      <p:sp>
        <p:nvSpPr>
          <p:cNvPr id="38919" name="Rectangle 5"/>
          <p:cNvSpPr>
            <a:spLocks noChangeArrowheads="1"/>
          </p:cNvSpPr>
          <p:nvPr/>
        </p:nvSpPr>
        <p:spPr bwMode="auto">
          <a:xfrm>
            <a:off x="1291189" y="4221163"/>
            <a:ext cx="3326297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>
                <a:cs typeface="Arial" panose="020B0604020202020204" pitchFamily="34" charset="0"/>
              </a:rPr>
              <a:t>r - кредитная ставка банка</a:t>
            </a:r>
          </a:p>
        </p:txBody>
      </p:sp>
      <p:sp>
        <p:nvSpPr>
          <p:cNvPr id="38920" name="Oval 6"/>
          <p:cNvSpPr>
            <a:spLocks noChangeArrowheads="1"/>
          </p:cNvSpPr>
          <p:nvPr/>
        </p:nvSpPr>
        <p:spPr bwMode="auto">
          <a:xfrm>
            <a:off x="1343025" y="4044950"/>
            <a:ext cx="5715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38921" name="Oval 7"/>
          <p:cNvSpPr>
            <a:spLocks noChangeArrowheads="1"/>
          </p:cNvSpPr>
          <p:nvPr/>
        </p:nvSpPr>
        <p:spPr bwMode="auto">
          <a:xfrm>
            <a:off x="498475" y="3435350"/>
            <a:ext cx="128588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38922" name="Rectangle 8"/>
          <p:cNvSpPr>
            <a:spLocks noChangeArrowheads="1"/>
          </p:cNvSpPr>
          <p:nvPr/>
        </p:nvSpPr>
        <p:spPr bwMode="auto">
          <a:xfrm>
            <a:off x="1523983" y="3459163"/>
            <a:ext cx="331823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>
                <a:cs typeface="Arial" panose="020B0604020202020204" pitchFamily="34" charset="0"/>
              </a:rPr>
              <a:t>К</a:t>
            </a:r>
          </a:p>
        </p:txBody>
      </p:sp>
      <p:sp>
        <p:nvSpPr>
          <p:cNvPr id="38923" name="Rectangle 9"/>
          <p:cNvSpPr>
            <a:spLocks noChangeArrowheads="1"/>
          </p:cNvSpPr>
          <p:nvPr/>
        </p:nvSpPr>
        <p:spPr bwMode="auto">
          <a:xfrm>
            <a:off x="422275" y="5059363"/>
            <a:ext cx="830897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marL="400050" indent="-4000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buSzPct val="100000"/>
              <a:buFont typeface="Wingdings" panose="05000000000000000000" pitchFamily="2" charset="2"/>
              <a:buChar char="t"/>
            </a:pPr>
            <a:r>
              <a:rPr lang="ru-RU" altLang="ru-RU" b="1">
                <a:cs typeface="Arial" panose="020B0604020202020204" pitchFamily="34" charset="0"/>
              </a:rPr>
              <a:t>К </a:t>
            </a:r>
            <a:r>
              <a:rPr lang="ru-RU" altLang="ru-RU">
                <a:cs typeface="Arial" panose="020B0604020202020204" pitchFamily="34" charset="0"/>
              </a:rPr>
              <a:t>является точкой равновесия для финансового рычага и характеризуется равенством значений кредитной ставки и рентабельности чистых активов. В этом случае структура капитала не оказывает никакого влияния на рентабельность собственного капитала</a:t>
            </a:r>
          </a:p>
        </p:txBody>
      </p:sp>
      <p:sp>
        <p:nvSpPr>
          <p:cNvPr id="38924" name="Rectangle 10"/>
          <p:cNvSpPr>
            <a:spLocks noChangeArrowheads="1"/>
          </p:cNvSpPr>
          <p:nvPr/>
        </p:nvSpPr>
        <p:spPr bwMode="auto">
          <a:xfrm>
            <a:off x="7056654" y="4213225"/>
            <a:ext cx="1642631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1400" b="1">
                <a:cs typeface="Arial" panose="020B0604020202020204" pitchFamily="34" charset="0"/>
              </a:rPr>
              <a:t>Рентабельность</a:t>
            </a:r>
          </a:p>
          <a:p>
            <a:pPr algn="ctr"/>
            <a:r>
              <a:rPr lang="ru-RU" altLang="ru-RU" sz="1400" b="1">
                <a:cs typeface="Arial" panose="020B0604020202020204" pitchFamily="34" charset="0"/>
              </a:rPr>
              <a:t>чистых активов</a:t>
            </a:r>
          </a:p>
        </p:txBody>
      </p:sp>
      <p:sp>
        <p:nvSpPr>
          <p:cNvPr id="38925" name="Line 11"/>
          <p:cNvSpPr>
            <a:spLocks noChangeShapeType="1"/>
          </p:cNvSpPr>
          <p:nvPr/>
        </p:nvSpPr>
        <p:spPr bwMode="auto">
          <a:xfrm>
            <a:off x="581025" y="1385888"/>
            <a:ext cx="0" cy="3430587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8926" name="Line 12"/>
          <p:cNvSpPr>
            <a:spLocks noChangeShapeType="1"/>
          </p:cNvSpPr>
          <p:nvPr/>
        </p:nvSpPr>
        <p:spPr bwMode="auto">
          <a:xfrm flipH="1">
            <a:off x="712788" y="1385888"/>
            <a:ext cx="1716087" cy="3430587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8927" name="Line 13"/>
          <p:cNvSpPr>
            <a:spLocks noChangeShapeType="1"/>
          </p:cNvSpPr>
          <p:nvPr/>
        </p:nvSpPr>
        <p:spPr bwMode="auto">
          <a:xfrm>
            <a:off x="581025" y="4089400"/>
            <a:ext cx="805815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8928" name="Line 14"/>
          <p:cNvSpPr>
            <a:spLocks noChangeShapeType="1"/>
          </p:cNvSpPr>
          <p:nvPr/>
        </p:nvSpPr>
        <p:spPr bwMode="auto">
          <a:xfrm flipV="1">
            <a:off x="581025" y="1489075"/>
            <a:ext cx="3302000" cy="2600325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8929" name="Freeform 15"/>
          <p:cNvSpPr>
            <a:spLocks/>
          </p:cNvSpPr>
          <p:nvPr/>
        </p:nvSpPr>
        <p:spPr bwMode="auto">
          <a:xfrm>
            <a:off x="581025" y="3457575"/>
            <a:ext cx="114300" cy="6350"/>
          </a:xfrm>
          <a:custGeom>
            <a:avLst/>
            <a:gdLst>
              <a:gd name="T0" fmla="*/ 0 w 79"/>
              <a:gd name="T1" fmla="*/ 0 h 4"/>
              <a:gd name="T2" fmla="*/ 0 w 79"/>
              <a:gd name="T3" fmla="*/ 7561263 h 4"/>
              <a:gd name="T4" fmla="*/ 163279720 w 79"/>
              <a:gd name="T5" fmla="*/ 7561263 h 4"/>
              <a:gd name="T6" fmla="*/ 163279720 w 79"/>
              <a:gd name="T7" fmla="*/ 0 h 4"/>
              <a:gd name="T8" fmla="*/ 0 w 79"/>
              <a:gd name="T9" fmla="*/ 0 h 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9" h="4">
                <a:moveTo>
                  <a:pt x="0" y="0"/>
                </a:moveTo>
                <a:lnTo>
                  <a:pt x="0" y="3"/>
                </a:lnTo>
                <a:lnTo>
                  <a:pt x="78" y="3"/>
                </a:lnTo>
                <a:lnTo>
                  <a:pt x="78" y="0"/>
                </a:lnTo>
                <a:lnTo>
                  <a:pt x="0" y="0"/>
                </a:lnTo>
              </a:path>
            </a:pathLst>
          </a:cu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rnd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8930" name="Freeform 16"/>
          <p:cNvSpPr>
            <a:spLocks/>
          </p:cNvSpPr>
          <p:nvPr/>
        </p:nvSpPr>
        <p:spPr bwMode="auto">
          <a:xfrm>
            <a:off x="773113" y="3457575"/>
            <a:ext cx="115887" cy="6350"/>
          </a:xfrm>
          <a:custGeom>
            <a:avLst/>
            <a:gdLst>
              <a:gd name="T0" fmla="*/ 0 w 79"/>
              <a:gd name="T1" fmla="*/ 0 h 4"/>
              <a:gd name="T2" fmla="*/ 0 w 79"/>
              <a:gd name="T3" fmla="*/ 7561263 h 4"/>
              <a:gd name="T4" fmla="*/ 167845450 w 79"/>
              <a:gd name="T5" fmla="*/ 7561263 h 4"/>
              <a:gd name="T6" fmla="*/ 167845450 w 79"/>
              <a:gd name="T7" fmla="*/ 0 h 4"/>
              <a:gd name="T8" fmla="*/ 0 w 79"/>
              <a:gd name="T9" fmla="*/ 0 h 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9" h="4">
                <a:moveTo>
                  <a:pt x="0" y="0"/>
                </a:moveTo>
                <a:lnTo>
                  <a:pt x="0" y="3"/>
                </a:lnTo>
                <a:lnTo>
                  <a:pt x="78" y="3"/>
                </a:lnTo>
                <a:lnTo>
                  <a:pt x="78" y="0"/>
                </a:lnTo>
                <a:lnTo>
                  <a:pt x="0" y="0"/>
                </a:lnTo>
              </a:path>
            </a:pathLst>
          </a:cu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rnd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8931" name="Freeform 17"/>
          <p:cNvSpPr>
            <a:spLocks/>
          </p:cNvSpPr>
          <p:nvPr/>
        </p:nvSpPr>
        <p:spPr bwMode="auto">
          <a:xfrm>
            <a:off x="968375" y="3457575"/>
            <a:ext cx="115888" cy="6350"/>
          </a:xfrm>
          <a:custGeom>
            <a:avLst/>
            <a:gdLst>
              <a:gd name="T0" fmla="*/ 0 w 79"/>
              <a:gd name="T1" fmla="*/ 0 h 4"/>
              <a:gd name="T2" fmla="*/ 0 w 79"/>
              <a:gd name="T3" fmla="*/ 7561263 h 4"/>
              <a:gd name="T4" fmla="*/ 167848365 w 79"/>
              <a:gd name="T5" fmla="*/ 7561263 h 4"/>
              <a:gd name="T6" fmla="*/ 167848365 w 79"/>
              <a:gd name="T7" fmla="*/ 0 h 4"/>
              <a:gd name="T8" fmla="*/ 0 w 79"/>
              <a:gd name="T9" fmla="*/ 0 h 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9" h="4">
                <a:moveTo>
                  <a:pt x="0" y="0"/>
                </a:moveTo>
                <a:lnTo>
                  <a:pt x="0" y="3"/>
                </a:lnTo>
                <a:lnTo>
                  <a:pt x="78" y="3"/>
                </a:lnTo>
                <a:lnTo>
                  <a:pt x="78" y="0"/>
                </a:lnTo>
                <a:lnTo>
                  <a:pt x="0" y="0"/>
                </a:lnTo>
              </a:path>
            </a:pathLst>
          </a:cu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rnd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8932" name="Freeform 18"/>
          <p:cNvSpPr>
            <a:spLocks/>
          </p:cNvSpPr>
          <p:nvPr/>
        </p:nvSpPr>
        <p:spPr bwMode="auto">
          <a:xfrm>
            <a:off x="1162050" y="3457575"/>
            <a:ext cx="115888" cy="6350"/>
          </a:xfrm>
          <a:custGeom>
            <a:avLst/>
            <a:gdLst>
              <a:gd name="T0" fmla="*/ 0 w 79"/>
              <a:gd name="T1" fmla="*/ 0 h 4"/>
              <a:gd name="T2" fmla="*/ 0 w 79"/>
              <a:gd name="T3" fmla="*/ 7561263 h 4"/>
              <a:gd name="T4" fmla="*/ 167848365 w 79"/>
              <a:gd name="T5" fmla="*/ 7561263 h 4"/>
              <a:gd name="T6" fmla="*/ 167848365 w 79"/>
              <a:gd name="T7" fmla="*/ 0 h 4"/>
              <a:gd name="T8" fmla="*/ 0 w 79"/>
              <a:gd name="T9" fmla="*/ 0 h 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9" h="4">
                <a:moveTo>
                  <a:pt x="0" y="0"/>
                </a:moveTo>
                <a:lnTo>
                  <a:pt x="0" y="3"/>
                </a:lnTo>
                <a:lnTo>
                  <a:pt x="78" y="3"/>
                </a:lnTo>
                <a:lnTo>
                  <a:pt x="78" y="0"/>
                </a:lnTo>
                <a:lnTo>
                  <a:pt x="0" y="0"/>
                </a:lnTo>
              </a:path>
            </a:pathLst>
          </a:cu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rnd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8933" name="Freeform 19"/>
          <p:cNvSpPr>
            <a:spLocks/>
          </p:cNvSpPr>
          <p:nvPr/>
        </p:nvSpPr>
        <p:spPr bwMode="auto">
          <a:xfrm>
            <a:off x="1355725" y="3457575"/>
            <a:ext cx="9525" cy="6350"/>
          </a:xfrm>
          <a:custGeom>
            <a:avLst/>
            <a:gdLst>
              <a:gd name="T0" fmla="*/ 0 w 7"/>
              <a:gd name="T1" fmla="*/ 0 h 4"/>
              <a:gd name="T2" fmla="*/ 0 w 7"/>
              <a:gd name="T3" fmla="*/ 7561263 h 4"/>
              <a:gd name="T4" fmla="*/ 11108871 w 7"/>
              <a:gd name="T5" fmla="*/ 7561263 h 4"/>
              <a:gd name="T6" fmla="*/ 11108871 w 7"/>
              <a:gd name="T7" fmla="*/ 0 h 4"/>
              <a:gd name="T8" fmla="*/ 0 w 7"/>
              <a:gd name="T9" fmla="*/ 0 h 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" h="4">
                <a:moveTo>
                  <a:pt x="0" y="0"/>
                </a:moveTo>
                <a:lnTo>
                  <a:pt x="0" y="3"/>
                </a:lnTo>
                <a:lnTo>
                  <a:pt x="6" y="3"/>
                </a:lnTo>
                <a:lnTo>
                  <a:pt x="6" y="0"/>
                </a:lnTo>
                <a:lnTo>
                  <a:pt x="0" y="0"/>
                </a:lnTo>
              </a:path>
            </a:pathLst>
          </a:cu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rnd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8934" name="Freeform 20"/>
          <p:cNvSpPr>
            <a:spLocks/>
          </p:cNvSpPr>
          <p:nvPr/>
        </p:nvSpPr>
        <p:spPr bwMode="auto">
          <a:xfrm>
            <a:off x="1363663" y="3465513"/>
            <a:ext cx="11112" cy="88900"/>
          </a:xfrm>
          <a:custGeom>
            <a:avLst/>
            <a:gdLst>
              <a:gd name="T0" fmla="*/ 0 w 7"/>
              <a:gd name="T1" fmla="*/ 0 h 56"/>
              <a:gd name="T2" fmla="*/ 15120257 w 7"/>
              <a:gd name="T3" fmla="*/ 0 h 56"/>
              <a:gd name="T4" fmla="*/ 15120257 w 7"/>
              <a:gd name="T5" fmla="*/ 138609388 h 56"/>
              <a:gd name="T6" fmla="*/ 0 w 7"/>
              <a:gd name="T7" fmla="*/ 138609388 h 56"/>
              <a:gd name="T8" fmla="*/ 0 w 7"/>
              <a:gd name="T9" fmla="*/ 0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" h="56">
                <a:moveTo>
                  <a:pt x="0" y="0"/>
                </a:moveTo>
                <a:lnTo>
                  <a:pt x="6" y="0"/>
                </a:lnTo>
                <a:lnTo>
                  <a:pt x="6" y="55"/>
                </a:lnTo>
                <a:lnTo>
                  <a:pt x="0" y="55"/>
                </a:lnTo>
                <a:lnTo>
                  <a:pt x="0" y="0"/>
                </a:lnTo>
              </a:path>
            </a:pathLst>
          </a:cu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rnd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8935" name="Freeform 21"/>
          <p:cNvSpPr>
            <a:spLocks/>
          </p:cNvSpPr>
          <p:nvPr/>
        </p:nvSpPr>
        <p:spPr bwMode="auto">
          <a:xfrm>
            <a:off x="1363663" y="3617913"/>
            <a:ext cx="11112" cy="88900"/>
          </a:xfrm>
          <a:custGeom>
            <a:avLst/>
            <a:gdLst>
              <a:gd name="T0" fmla="*/ 0 w 7"/>
              <a:gd name="T1" fmla="*/ 0 h 56"/>
              <a:gd name="T2" fmla="*/ 15120257 w 7"/>
              <a:gd name="T3" fmla="*/ 0 h 56"/>
              <a:gd name="T4" fmla="*/ 15120257 w 7"/>
              <a:gd name="T5" fmla="*/ 138609388 h 56"/>
              <a:gd name="T6" fmla="*/ 0 w 7"/>
              <a:gd name="T7" fmla="*/ 138609388 h 56"/>
              <a:gd name="T8" fmla="*/ 0 w 7"/>
              <a:gd name="T9" fmla="*/ 0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" h="56">
                <a:moveTo>
                  <a:pt x="0" y="0"/>
                </a:moveTo>
                <a:lnTo>
                  <a:pt x="6" y="0"/>
                </a:lnTo>
                <a:lnTo>
                  <a:pt x="6" y="55"/>
                </a:lnTo>
                <a:lnTo>
                  <a:pt x="0" y="55"/>
                </a:lnTo>
                <a:lnTo>
                  <a:pt x="0" y="0"/>
                </a:lnTo>
              </a:path>
            </a:pathLst>
          </a:cu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rnd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8936" name="Freeform 22"/>
          <p:cNvSpPr>
            <a:spLocks/>
          </p:cNvSpPr>
          <p:nvPr/>
        </p:nvSpPr>
        <p:spPr bwMode="auto">
          <a:xfrm>
            <a:off x="1363663" y="3770313"/>
            <a:ext cx="11112" cy="88900"/>
          </a:xfrm>
          <a:custGeom>
            <a:avLst/>
            <a:gdLst>
              <a:gd name="T0" fmla="*/ 0 w 7"/>
              <a:gd name="T1" fmla="*/ 0 h 56"/>
              <a:gd name="T2" fmla="*/ 15120257 w 7"/>
              <a:gd name="T3" fmla="*/ 0 h 56"/>
              <a:gd name="T4" fmla="*/ 15120257 w 7"/>
              <a:gd name="T5" fmla="*/ 138609388 h 56"/>
              <a:gd name="T6" fmla="*/ 0 w 7"/>
              <a:gd name="T7" fmla="*/ 138609388 h 56"/>
              <a:gd name="T8" fmla="*/ 0 w 7"/>
              <a:gd name="T9" fmla="*/ 0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" h="56">
                <a:moveTo>
                  <a:pt x="0" y="0"/>
                </a:moveTo>
                <a:lnTo>
                  <a:pt x="6" y="0"/>
                </a:lnTo>
                <a:lnTo>
                  <a:pt x="6" y="55"/>
                </a:lnTo>
                <a:lnTo>
                  <a:pt x="0" y="55"/>
                </a:lnTo>
                <a:lnTo>
                  <a:pt x="0" y="0"/>
                </a:lnTo>
              </a:path>
            </a:pathLst>
          </a:cu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rnd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8937" name="Freeform 23"/>
          <p:cNvSpPr>
            <a:spLocks/>
          </p:cNvSpPr>
          <p:nvPr/>
        </p:nvSpPr>
        <p:spPr bwMode="auto">
          <a:xfrm>
            <a:off x="1363663" y="3922713"/>
            <a:ext cx="11112" cy="88900"/>
          </a:xfrm>
          <a:custGeom>
            <a:avLst/>
            <a:gdLst>
              <a:gd name="T0" fmla="*/ 0 w 7"/>
              <a:gd name="T1" fmla="*/ 0 h 56"/>
              <a:gd name="T2" fmla="*/ 15120257 w 7"/>
              <a:gd name="T3" fmla="*/ 0 h 56"/>
              <a:gd name="T4" fmla="*/ 15120257 w 7"/>
              <a:gd name="T5" fmla="*/ 138609388 h 56"/>
              <a:gd name="T6" fmla="*/ 0 w 7"/>
              <a:gd name="T7" fmla="*/ 138609388 h 56"/>
              <a:gd name="T8" fmla="*/ 0 w 7"/>
              <a:gd name="T9" fmla="*/ 0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" h="56">
                <a:moveTo>
                  <a:pt x="0" y="0"/>
                </a:moveTo>
                <a:lnTo>
                  <a:pt x="6" y="0"/>
                </a:lnTo>
                <a:lnTo>
                  <a:pt x="6" y="55"/>
                </a:lnTo>
                <a:lnTo>
                  <a:pt x="0" y="55"/>
                </a:lnTo>
                <a:lnTo>
                  <a:pt x="0" y="0"/>
                </a:lnTo>
              </a:path>
            </a:pathLst>
          </a:cu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rnd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8938" name="Freeform 24"/>
          <p:cNvSpPr>
            <a:spLocks/>
          </p:cNvSpPr>
          <p:nvPr/>
        </p:nvSpPr>
        <p:spPr bwMode="auto">
          <a:xfrm>
            <a:off x="1363663" y="4075113"/>
            <a:ext cx="11112" cy="6350"/>
          </a:xfrm>
          <a:custGeom>
            <a:avLst/>
            <a:gdLst>
              <a:gd name="T0" fmla="*/ 0 w 7"/>
              <a:gd name="T1" fmla="*/ 0 h 4"/>
              <a:gd name="T2" fmla="*/ 15120257 w 7"/>
              <a:gd name="T3" fmla="*/ 0 h 4"/>
              <a:gd name="T4" fmla="*/ 15120257 w 7"/>
              <a:gd name="T5" fmla="*/ 7561263 h 4"/>
              <a:gd name="T6" fmla="*/ 0 w 7"/>
              <a:gd name="T7" fmla="*/ 7561263 h 4"/>
              <a:gd name="T8" fmla="*/ 0 w 7"/>
              <a:gd name="T9" fmla="*/ 0 h 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" h="4">
                <a:moveTo>
                  <a:pt x="0" y="0"/>
                </a:moveTo>
                <a:lnTo>
                  <a:pt x="6" y="0"/>
                </a:lnTo>
                <a:lnTo>
                  <a:pt x="6" y="3"/>
                </a:lnTo>
                <a:lnTo>
                  <a:pt x="0" y="3"/>
                </a:lnTo>
                <a:lnTo>
                  <a:pt x="0" y="0"/>
                </a:lnTo>
              </a:path>
            </a:pathLst>
          </a:cu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rnd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8939" name="Arc 25"/>
          <p:cNvSpPr>
            <a:spLocks/>
          </p:cNvSpPr>
          <p:nvPr/>
        </p:nvSpPr>
        <p:spPr bwMode="auto">
          <a:xfrm>
            <a:off x="2322513" y="1524000"/>
            <a:ext cx="773112" cy="587375"/>
          </a:xfrm>
          <a:custGeom>
            <a:avLst/>
            <a:gdLst>
              <a:gd name="T0" fmla="*/ 0 w 21682"/>
              <a:gd name="T1" fmla="*/ 0 h 21600"/>
              <a:gd name="T2" fmla="*/ 27566745 w 21682"/>
              <a:gd name="T3" fmla="*/ 15929039 h 21600"/>
              <a:gd name="T4" fmla="*/ 104261 w 21682"/>
              <a:gd name="T5" fmla="*/ 1597265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82" h="21600" fill="none" extrusionOk="0">
                <a:moveTo>
                  <a:pt x="0" y="0"/>
                </a:moveTo>
                <a:cubicBezTo>
                  <a:pt x="27" y="0"/>
                  <a:pt x="54" y="-1"/>
                  <a:pt x="82" y="0"/>
                </a:cubicBezTo>
                <a:cubicBezTo>
                  <a:pt x="11988" y="0"/>
                  <a:pt x="21649" y="9634"/>
                  <a:pt x="21681" y="21541"/>
                </a:cubicBezTo>
              </a:path>
              <a:path w="21682" h="21600" stroke="0" extrusionOk="0">
                <a:moveTo>
                  <a:pt x="0" y="0"/>
                </a:moveTo>
                <a:cubicBezTo>
                  <a:pt x="27" y="0"/>
                  <a:pt x="54" y="-1"/>
                  <a:pt x="82" y="0"/>
                </a:cubicBezTo>
                <a:cubicBezTo>
                  <a:pt x="11988" y="0"/>
                  <a:pt x="21649" y="9634"/>
                  <a:pt x="21681" y="21541"/>
                </a:cubicBezTo>
                <a:lnTo>
                  <a:pt x="82" y="21600"/>
                </a:lnTo>
                <a:lnTo>
                  <a:pt x="0" y="0"/>
                </a:lnTo>
                <a:close/>
              </a:path>
            </a:pathLst>
          </a:custGeom>
          <a:noFill/>
          <a:ln w="25400" cap="rnd">
            <a:solidFill>
              <a:srgbClr val="FF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38940" name="Rectangle 26"/>
          <p:cNvSpPr>
            <a:spLocks noChangeArrowheads="1"/>
          </p:cNvSpPr>
          <p:nvPr/>
        </p:nvSpPr>
        <p:spPr bwMode="auto">
          <a:xfrm>
            <a:off x="3377359" y="1554163"/>
            <a:ext cx="4500657" cy="705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>
                <a:cs typeface="Arial" panose="020B0604020202020204" pitchFamily="34" charset="0"/>
              </a:rPr>
              <a:t>Увеличение доли кредитов</a:t>
            </a:r>
          </a:p>
          <a:p>
            <a:pPr algn="ctr"/>
            <a:r>
              <a:rPr lang="ru-RU" altLang="ru-RU" sz="2000">
                <a:cs typeface="Arial" panose="020B0604020202020204" pitchFamily="34" charset="0"/>
              </a:rPr>
              <a:t>в структуре долгосрочного капитала</a:t>
            </a:r>
          </a:p>
        </p:txBody>
      </p:sp>
      <p:sp>
        <p:nvSpPr>
          <p:cNvPr id="38941" name="Arc 27"/>
          <p:cNvSpPr>
            <a:spLocks/>
          </p:cNvSpPr>
          <p:nvPr/>
        </p:nvSpPr>
        <p:spPr bwMode="auto">
          <a:xfrm>
            <a:off x="3024188" y="1752600"/>
            <a:ext cx="985837" cy="76200"/>
          </a:xfrm>
          <a:custGeom>
            <a:avLst/>
            <a:gdLst>
              <a:gd name="T0" fmla="*/ 0 w 21600"/>
              <a:gd name="T1" fmla="*/ 268817 h 21600"/>
              <a:gd name="T2" fmla="*/ 44927559 w 21600"/>
              <a:gd name="T3" fmla="*/ 0 h 21600"/>
              <a:gd name="T4" fmla="*/ 44994194 w 21600"/>
              <a:gd name="T5" fmla="*/ 26881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21599"/>
                </a:moveTo>
                <a:cubicBezTo>
                  <a:pt x="0" y="9683"/>
                  <a:pt x="9651" y="17"/>
                  <a:pt x="21568" y="0"/>
                </a:cubicBezTo>
              </a:path>
              <a:path w="21600" h="21600" stroke="0" extrusionOk="0">
                <a:moveTo>
                  <a:pt x="0" y="21599"/>
                </a:moveTo>
                <a:cubicBezTo>
                  <a:pt x="0" y="9683"/>
                  <a:pt x="9651" y="17"/>
                  <a:pt x="21568" y="0"/>
                </a:cubicBezTo>
                <a:lnTo>
                  <a:pt x="21600" y="21600"/>
                </a:lnTo>
                <a:lnTo>
                  <a:pt x="0" y="21599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332886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2163C78-7BDA-4CD3-ACCA-9F7F0F4D0F9F}" type="slidenum">
              <a:rPr lang="ru-RU" altLang="ru-RU" smtClean="0">
                <a:cs typeface="Arial" panose="020B0604020202020204" pitchFamily="34" charset="0"/>
              </a:rPr>
              <a:pPr/>
              <a:t>19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Финансовый рычаг и рентабельность собственного капитала</a:t>
            </a:r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spcBef>
                <a:spcPct val="0"/>
              </a:spcBef>
              <a:buFont typeface="Symbol" panose="05050102010706020507" pitchFamily="18" charset="2"/>
              <a:buChar char="t"/>
            </a:pP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Операция перехода к показателю </a:t>
            </a:r>
            <a:r>
              <a:rPr lang="ru-RU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рентабельности собственных средств</a:t>
            </a: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еще не закончена. Для того, чтобы закончить данный переход, необходимо ввести в формулу поправочный коэффициент, т.к. в числителе показателя рентабельности собственного капитала должна находиться прибыль после налогообложения: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ru-RU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Операцион</a:t>
            </a:r>
            <a:r>
              <a:rPr lang="ru-RU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. прибыль   </a:t>
            </a:r>
            <a:r>
              <a:rPr lang="en-US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</a:t>
            </a:r>
            <a:r>
              <a:rPr lang="ru-RU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(P - I) * (1 - T)    Чистая прибыль</a:t>
            </a: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						                </a:t>
            </a:r>
            <a:r>
              <a:rPr lang="ru-RU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=    </a:t>
            </a: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		  </a:t>
            </a:r>
            <a:r>
              <a:rPr lang="en-US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en-US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Собственный </a:t>
            </a:r>
            <a:r>
              <a:rPr lang="ru-RU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капитал</a:t>
            </a: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	         </a:t>
            </a:r>
            <a:r>
              <a:rPr lang="en-US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	         </a:t>
            </a:r>
            <a:r>
              <a:rPr lang="ru-RU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Собств. капитал ,</a:t>
            </a: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где	</a:t>
            </a:r>
            <a:r>
              <a:rPr lang="ru-RU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- операционная прибыль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ru-RU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- сумма процентов по кредиту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ru-RU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- процентная ставка налога на прибыль</a:t>
            </a:r>
          </a:p>
        </p:txBody>
      </p:sp>
      <p:sp>
        <p:nvSpPr>
          <p:cNvPr id="40966" name="Line 4"/>
          <p:cNvSpPr>
            <a:spLocks noChangeShapeType="1"/>
          </p:cNvSpPr>
          <p:nvPr/>
        </p:nvSpPr>
        <p:spPr bwMode="auto">
          <a:xfrm>
            <a:off x="914400" y="4038600"/>
            <a:ext cx="2743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40967" name="Line 5"/>
          <p:cNvSpPr>
            <a:spLocks noChangeShapeType="1"/>
          </p:cNvSpPr>
          <p:nvPr/>
        </p:nvSpPr>
        <p:spPr bwMode="auto">
          <a:xfrm>
            <a:off x="4079875" y="4038600"/>
            <a:ext cx="17589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40968" name="Line 6"/>
          <p:cNvSpPr>
            <a:spLocks noChangeShapeType="1"/>
          </p:cNvSpPr>
          <p:nvPr/>
        </p:nvSpPr>
        <p:spPr bwMode="auto">
          <a:xfrm>
            <a:off x="6259513" y="4038600"/>
            <a:ext cx="19700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40969" name="Line 7"/>
          <p:cNvSpPr>
            <a:spLocks noChangeShapeType="1"/>
          </p:cNvSpPr>
          <p:nvPr/>
        </p:nvSpPr>
        <p:spPr bwMode="auto">
          <a:xfrm flipH="1">
            <a:off x="3868738" y="3962400"/>
            <a:ext cx="141287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40970" name="Line 8"/>
          <p:cNvSpPr>
            <a:spLocks noChangeShapeType="1"/>
          </p:cNvSpPr>
          <p:nvPr/>
        </p:nvSpPr>
        <p:spPr bwMode="auto">
          <a:xfrm>
            <a:off x="3868738" y="3962400"/>
            <a:ext cx="141287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567008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Номер слайда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4FCD2B4-9E46-4775-BCB1-8733FD6C52BC}" type="slidenum">
              <a:rPr lang="ru-RU" altLang="ru-RU" smtClean="0">
                <a:cs typeface="Arial" panose="020B0604020202020204" pitchFamily="34" charset="0"/>
              </a:rPr>
              <a:pPr/>
              <a:t>20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Рентабельность собственного капитала</a:t>
            </a:r>
          </a:p>
        </p:txBody>
      </p:sp>
      <p:sp>
        <p:nvSpPr>
          <p:cNvPr id="43013" name="Rectangle 3"/>
          <p:cNvSpPr>
            <a:spLocks noChangeArrowheads="1"/>
          </p:cNvSpPr>
          <p:nvPr/>
        </p:nvSpPr>
        <p:spPr bwMode="auto">
          <a:xfrm>
            <a:off x="596636" y="1325563"/>
            <a:ext cx="7388755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>
                <a:cs typeface="Arial" panose="020B0604020202020204" pitchFamily="34" charset="0"/>
              </a:rPr>
              <a:t>Окончательно коэффициент выглядит следующим образом:</a:t>
            </a:r>
          </a:p>
        </p:txBody>
      </p:sp>
      <p:sp>
        <p:nvSpPr>
          <p:cNvPr id="43014" name="Rectangle 4"/>
          <p:cNvSpPr>
            <a:spLocks noChangeArrowheads="1"/>
          </p:cNvSpPr>
          <p:nvPr/>
        </p:nvSpPr>
        <p:spPr bwMode="auto">
          <a:xfrm>
            <a:off x="1006475" y="2890838"/>
            <a:ext cx="2028825" cy="595312"/>
          </a:xfrm>
          <a:prstGeom prst="rect">
            <a:avLst/>
          </a:prstGeom>
          <a:solidFill>
            <a:srgbClr val="000000"/>
          </a:solidFill>
          <a:ln w="508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43015" name="Rectangle 5"/>
          <p:cNvSpPr>
            <a:spLocks noChangeArrowheads="1"/>
          </p:cNvSpPr>
          <p:nvPr/>
        </p:nvSpPr>
        <p:spPr bwMode="auto">
          <a:xfrm>
            <a:off x="936625" y="2847975"/>
            <a:ext cx="2027238" cy="595313"/>
          </a:xfrm>
          <a:prstGeom prst="rect">
            <a:avLst/>
          </a:prstGeom>
          <a:solidFill>
            <a:srgbClr val="E0E0E0"/>
          </a:solidFill>
          <a:ln w="508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43016" name="Rectangle 6"/>
          <p:cNvSpPr>
            <a:spLocks noChangeArrowheads="1"/>
          </p:cNvSpPr>
          <p:nvPr/>
        </p:nvSpPr>
        <p:spPr bwMode="auto">
          <a:xfrm>
            <a:off x="1135063" y="2990850"/>
            <a:ext cx="1816204" cy="289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300" b="1">
                <a:solidFill>
                  <a:srgbClr val="000000"/>
                </a:solidFill>
                <a:cs typeface="Arial" panose="020B0604020202020204" pitchFamily="34" charset="0"/>
              </a:rPr>
              <a:t>Финансовый рычаг</a:t>
            </a:r>
          </a:p>
        </p:txBody>
      </p:sp>
      <p:sp>
        <p:nvSpPr>
          <p:cNvPr id="43017" name="Rectangle 7"/>
          <p:cNvSpPr>
            <a:spLocks noChangeArrowheads="1"/>
          </p:cNvSpPr>
          <p:nvPr/>
        </p:nvSpPr>
        <p:spPr bwMode="auto">
          <a:xfrm>
            <a:off x="1006475" y="4102100"/>
            <a:ext cx="2028825" cy="719138"/>
          </a:xfrm>
          <a:prstGeom prst="rect">
            <a:avLst/>
          </a:prstGeom>
          <a:solidFill>
            <a:srgbClr val="000000"/>
          </a:solidFill>
          <a:ln w="508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43018" name="Rectangle 8"/>
          <p:cNvSpPr>
            <a:spLocks noChangeArrowheads="1"/>
          </p:cNvSpPr>
          <p:nvPr/>
        </p:nvSpPr>
        <p:spPr bwMode="auto">
          <a:xfrm>
            <a:off x="936625" y="4059238"/>
            <a:ext cx="2027238" cy="719137"/>
          </a:xfrm>
          <a:prstGeom prst="rect">
            <a:avLst/>
          </a:prstGeom>
          <a:solidFill>
            <a:srgbClr val="E0E0E0"/>
          </a:solidFill>
          <a:ln w="508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43019" name="Rectangle 9"/>
          <p:cNvSpPr>
            <a:spLocks noChangeArrowheads="1"/>
          </p:cNvSpPr>
          <p:nvPr/>
        </p:nvSpPr>
        <p:spPr bwMode="auto">
          <a:xfrm>
            <a:off x="1057275" y="4202113"/>
            <a:ext cx="1691105" cy="289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300" b="1">
                <a:solidFill>
                  <a:srgbClr val="000000"/>
                </a:solidFill>
                <a:cs typeface="Arial" panose="020B0604020202020204" pitchFamily="34" charset="0"/>
              </a:rPr>
              <a:t>Оборачиваемость</a:t>
            </a:r>
          </a:p>
        </p:txBody>
      </p:sp>
      <p:sp>
        <p:nvSpPr>
          <p:cNvPr id="43020" name="Rectangle 10"/>
          <p:cNvSpPr>
            <a:spLocks noChangeArrowheads="1"/>
          </p:cNvSpPr>
          <p:nvPr/>
        </p:nvSpPr>
        <p:spPr bwMode="auto">
          <a:xfrm>
            <a:off x="1176338" y="4471988"/>
            <a:ext cx="1504644" cy="289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300" b="1">
                <a:solidFill>
                  <a:srgbClr val="000000"/>
                </a:solidFill>
                <a:cs typeface="Arial" panose="020B0604020202020204" pitchFamily="34" charset="0"/>
              </a:rPr>
              <a:t>чистых активов</a:t>
            </a:r>
          </a:p>
        </p:txBody>
      </p:sp>
      <p:sp>
        <p:nvSpPr>
          <p:cNvPr id="43021" name="Rectangle 11"/>
          <p:cNvSpPr>
            <a:spLocks noChangeArrowheads="1"/>
          </p:cNvSpPr>
          <p:nvPr/>
        </p:nvSpPr>
        <p:spPr bwMode="auto">
          <a:xfrm>
            <a:off x="1006475" y="5435600"/>
            <a:ext cx="2028825" cy="717550"/>
          </a:xfrm>
          <a:prstGeom prst="rect">
            <a:avLst/>
          </a:prstGeom>
          <a:solidFill>
            <a:srgbClr val="000000"/>
          </a:solidFill>
          <a:ln w="508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43022" name="Rectangle 12"/>
          <p:cNvSpPr>
            <a:spLocks noChangeArrowheads="1"/>
          </p:cNvSpPr>
          <p:nvPr/>
        </p:nvSpPr>
        <p:spPr bwMode="auto">
          <a:xfrm>
            <a:off x="936625" y="5392738"/>
            <a:ext cx="2027238" cy="717550"/>
          </a:xfrm>
          <a:prstGeom prst="rect">
            <a:avLst/>
          </a:prstGeom>
          <a:solidFill>
            <a:srgbClr val="E0E0E0"/>
          </a:solidFill>
          <a:ln w="508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43023" name="Rectangle 13"/>
          <p:cNvSpPr>
            <a:spLocks noChangeArrowheads="1"/>
          </p:cNvSpPr>
          <p:nvPr/>
        </p:nvSpPr>
        <p:spPr bwMode="auto">
          <a:xfrm>
            <a:off x="1158875" y="5537200"/>
            <a:ext cx="1540551" cy="289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300" b="1">
                <a:solidFill>
                  <a:srgbClr val="000000"/>
                </a:solidFill>
                <a:cs typeface="Arial" panose="020B0604020202020204" pitchFamily="34" charset="0"/>
              </a:rPr>
              <a:t>Рентабельность</a:t>
            </a:r>
          </a:p>
        </p:txBody>
      </p:sp>
      <p:sp>
        <p:nvSpPr>
          <p:cNvPr id="43024" name="Rectangle 14"/>
          <p:cNvSpPr>
            <a:spLocks noChangeArrowheads="1"/>
          </p:cNvSpPr>
          <p:nvPr/>
        </p:nvSpPr>
        <p:spPr bwMode="auto">
          <a:xfrm>
            <a:off x="1570038" y="5730875"/>
            <a:ext cx="804132" cy="289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300" b="1">
                <a:solidFill>
                  <a:srgbClr val="000000"/>
                </a:solidFill>
                <a:cs typeface="Arial" panose="020B0604020202020204" pitchFamily="34" charset="0"/>
              </a:rPr>
              <a:t>продаж</a:t>
            </a:r>
          </a:p>
        </p:txBody>
      </p:sp>
      <p:sp>
        <p:nvSpPr>
          <p:cNvPr id="43025" name="Rectangle 15"/>
          <p:cNvSpPr>
            <a:spLocks noChangeArrowheads="1"/>
          </p:cNvSpPr>
          <p:nvPr/>
        </p:nvSpPr>
        <p:spPr bwMode="auto">
          <a:xfrm>
            <a:off x="3868738" y="4805363"/>
            <a:ext cx="1890712" cy="717550"/>
          </a:xfrm>
          <a:prstGeom prst="rect">
            <a:avLst/>
          </a:prstGeom>
          <a:solidFill>
            <a:srgbClr val="000000"/>
          </a:solidFill>
          <a:ln w="508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43026" name="Rectangle 16"/>
          <p:cNvSpPr>
            <a:spLocks noChangeArrowheads="1"/>
          </p:cNvSpPr>
          <p:nvPr/>
        </p:nvSpPr>
        <p:spPr bwMode="auto">
          <a:xfrm>
            <a:off x="3797300" y="4762500"/>
            <a:ext cx="1890713" cy="717550"/>
          </a:xfrm>
          <a:prstGeom prst="rect">
            <a:avLst/>
          </a:prstGeom>
          <a:solidFill>
            <a:srgbClr val="E0E0E0"/>
          </a:solidFill>
          <a:ln w="508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43027" name="Rectangle 17"/>
          <p:cNvSpPr>
            <a:spLocks noChangeArrowheads="1"/>
          </p:cNvSpPr>
          <p:nvPr/>
        </p:nvSpPr>
        <p:spPr bwMode="auto">
          <a:xfrm>
            <a:off x="3951288" y="4903788"/>
            <a:ext cx="1540551" cy="289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300" b="1">
                <a:solidFill>
                  <a:srgbClr val="000000"/>
                </a:solidFill>
                <a:cs typeface="Arial" panose="020B0604020202020204" pitchFamily="34" charset="0"/>
              </a:rPr>
              <a:t>Рентабельность</a:t>
            </a:r>
          </a:p>
        </p:txBody>
      </p:sp>
      <p:sp>
        <p:nvSpPr>
          <p:cNvPr id="43028" name="Rectangle 18"/>
          <p:cNvSpPr>
            <a:spLocks noChangeArrowheads="1"/>
          </p:cNvSpPr>
          <p:nvPr/>
        </p:nvSpPr>
        <p:spPr bwMode="auto">
          <a:xfrm>
            <a:off x="3970338" y="5175250"/>
            <a:ext cx="1504644" cy="289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300" b="1">
                <a:solidFill>
                  <a:srgbClr val="000000"/>
                </a:solidFill>
                <a:cs typeface="Arial" panose="020B0604020202020204" pitchFamily="34" charset="0"/>
              </a:rPr>
              <a:t>чистых активов</a:t>
            </a:r>
          </a:p>
        </p:txBody>
      </p:sp>
      <p:sp>
        <p:nvSpPr>
          <p:cNvPr id="43029" name="Rectangle 19"/>
          <p:cNvSpPr>
            <a:spLocks noChangeArrowheads="1"/>
          </p:cNvSpPr>
          <p:nvPr/>
        </p:nvSpPr>
        <p:spPr bwMode="auto">
          <a:xfrm>
            <a:off x="6592888" y="3340100"/>
            <a:ext cx="1755775" cy="839788"/>
          </a:xfrm>
          <a:prstGeom prst="rect">
            <a:avLst/>
          </a:prstGeom>
          <a:solidFill>
            <a:srgbClr val="000000"/>
          </a:solidFill>
          <a:ln w="508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43030" name="Rectangle 20"/>
          <p:cNvSpPr>
            <a:spLocks noChangeArrowheads="1"/>
          </p:cNvSpPr>
          <p:nvPr/>
        </p:nvSpPr>
        <p:spPr bwMode="auto">
          <a:xfrm>
            <a:off x="6523038" y="3297238"/>
            <a:ext cx="1754187" cy="839787"/>
          </a:xfrm>
          <a:prstGeom prst="rect">
            <a:avLst/>
          </a:prstGeom>
          <a:solidFill>
            <a:srgbClr val="E0E0E0"/>
          </a:solidFill>
          <a:ln w="508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43031" name="Rectangle 21"/>
          <p:cNvSpPr>
            <a:spLocks noChangeArrowheads="1"/>
          </p:cNvSpPr>
          <p:nvPr/>
        </p:nvSpPr>
        <p:spPr bwMode="auto">
          <a:xfrm>
            <a:off x="6677025" y="3362325"/>
            <a:ext cx="1540551" cy="289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300" b="1">
                <a:solidFill>
                  <a:srgbClr val="000000"/>
                </a:solidFill>
                <a:cs typeface="Arial" panose="020B0604020202020204" pitchFamily="34" charset="0"/>
              </a:rPr>
              <a:t>Рентабельность</a:t>
            </a:r>
          </a:p>
        </p:txBody>
      </p:sp>
      <p:sp>
        <p:nvSpPr>
          <p:cNvPr id="43032" name="Rectangle 22"/>
          <p:cNvSpPr>
            <a:spLocks noChangeArrowheads="1"/>
          </p:cNvSpPr>
          <p:nvPr/>
        </p:nvSpPr>
        <p:spPr bwMode="auto">
          <a:xfrm>
            <a:off x="6792913" y="3557588"/>
            <a:ext cx="1320747" cy="289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300" b="1">
                <a:solidFill>
                  <a:srgbClr val="000000"/>
                </a:solidFill>
                <a:cs typeface="Arial" panose="020B0604020202020204" pitchFamily="34" charset="0"/>
              </a:rPr>
              <a:t>собственного</a:t>
            </a:r>
          </a:p>
        </p:txBody>
      </p:sp>
      <p:sp>
        <p:nvSpPr>
          <p:cNvPr id="43033" name="Rectangle 23"/>
          <p:cNvSpPr>
            <a:spLocks noChangeArrowheads="1"/>
          </p:cNvSpPr>
          <p:nvPr/>
        </p:nvSpPr>
        <p:spPr bwMode="auto">
          <a:xfrm>
            <a:off x="7013575" y="3751263"/>
            <a:ext cx="936155" cy="289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300" b="1">
                <a:solidFill>
                  <a:srgbClr val="000000"/>
                </a:solidFill>
                <a:cs typeface="Arial" panose="020B0604020202020204" pitchFamily="34" charset="0"/>
              </a:rPr>
              <a:t>капитала</a:t>
            </a:r>
          </a:p>
        </p:txBody>
      </p:sp>
      <p:sp>
        <p:nvSpPr>
          <p:cNvPr id="43034" name="Rectangle 24"/>
          <p:cNvSpPr>
            <a:spLocks noChangeArrowheads="1"/>
          </p:cNvSpPr>
          <p:nvPr/>
        </p:nvSpPr>
        <p:spPr bwMode="auto">
          <a:xfrm>
            <a:off x="1006475" y="1895475"/>
            <a:ext cx="2028825" cy="471488"/>
          </a:xfrm>
          <a:prstGeom prst="rect">
            <a:avLst/>
          </a:prstGeom>
          <a:solidFill>
            <a:srgbClr val="000000"/>
          </a:solidFill>
          <a:ln w="508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43035" name="Rectangle 25"/>
          <p:cNvSpPr>
            <a:spLocks noChangeArrowheads="1"/>
          </p:cNvSpPr>
          <p:nvPr/>
        </p:nvSpPr>
        <p:spPr bwMode="auto">
          <a:xfrm>
            <a:off x="936625" y="1852613"/>
            <a:ext cx="2027238" cy="471487"/>
          </a:xfrm>
          <a:prstGeom prst="rect">
            <a:avLst/>
          </a:prstGeom>
          <a:solidFill>
            <a:srgbClr val="E0E0E0"/>
          </a:solidFill>
          <a:ln w="508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43036" name="Rectangle 26"/>
          <p:cNvSpPr>
            <a:spLocks noChangeArrowheads="1"/>
          </p:cNvSpPr>
          <p:nvPr/>
        </p:nvSpPr>
        <p:spPr bwMode="auto">
          <a:xfrm>
            <a:off x="1439863" y="1830388"/>
            <a:ext cx="1038747" cy="30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400" b="1">
                <a:solidFill>
                  <a:srgbClr val="000000"/>
                </a:solidFill>
                <a:cs typeface="Arial" panose="020B0604020202020204" pitchFamily="34" charset="0"/>
              </a:rPr>
              <a:t>Поправка</a:t>
            </a:r>
          </a:p>
        </p:txBody>
      </p:sp>
      <p:sp>
        <p:nvSpPr>
          <p:cNvPr id="43037" name="Rectangle 27"/>
          <p:cNvSpPr>
            <a:spLocks noChangeArrowheads="1"/>
          </p:cNvSpPr>
          <p:nvPr/>
        </p:nvSpPr>
        <p:spPr bwMode="auto">
          <a:xfrm>
            <a:off x="1001713" y="2024063"/>
            <a:ext cx="2030237" cy="30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400" b="1">
                <a:solidFill>
                  <a:srgbClr val="000000"/>
                </a:solidFill>
                <a:cs typeface="Arial" panose="020B0604020202020204" pitchFamily="34" charset="0"/>
              </a:rPr>
              <a:t>на кредиты и налоги</a:t>
            </a:r>
          </a:p>
        </p:txBody>
      </p:sp>
      <p:sp>
        <p:nvSpPr>
          <p:cNvPr id="43038" name="Line 28"/>
          <p:cNvSpPr>
            <a:spLocks noChangeShapeType="1"/>
          </p:cNvSpPr>
          <p:nvPr/>
        </p:nvSpPr>
        <p:spPr bwMode="auto">
          <a:xfrm>
            <a:off x="2976563" y="4406900"/>
            <a:ext cx="271462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43039" name="Line 29"/>
          <p:cNvSpPr>
            <a:spLocks noChangeShapeType="1"/>
          </p:cNvSpPr>
          <p:nvPr/>
        </p:nvSpPr>
        <p:spPr bwMode="auto">
          <a:xfrm>
            <a:off x="2976563" y="5753100"/>
            <a:ext cx="271462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43040" name="Line 30"/>
          <p:cNvSpPr>
            <a:spLocks noChangeShapeType="1"/>
          </p:cNvSpPr>
          <p:nvPr/>
        </p:nvSpPr>
        <p:spPr bwMode="auto">
          <a:xfrm>
            <a:off x="3248025" y="4406900"/>
            <a:ext cx="0" cy="13462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43041" name="Line 31"/>
          <p:cNvSpPr>
            <a:spLocks noChangeShapeType="1"/>
          </p:cNvSpPr>
          <p:nvPr/>
        </p:nvSpPr>
        <p:spPr bwMode="auto">
          <a:xfrm flipV="1">
            <a:off x="3248025" y="5126038"/>
            <a:ext cx="460375" cy="14287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43042" name="Freeform 32"/>
          <p:cNvSpPr>
            <a:spLocks/>
          </p:cNvSpPr>
          <p:nvPr/>
        </p:nvSpPr>
        <p:spPr bwMode="auto">
          <a:xfrm>
            <a:off x="3679825" y="5078413"/>
            <a:ext cx="114300" cy="103187"/>
          </a:xfrm>
          <a:custGeom>
            <a:avLst/>
            <a:gdLst>
              <a:gd name="T0" fmla="*/ 0 w 78"/>
              <a:gd name="T1" fmla="*/ 0 h 65"/>
              <a:gd name="T2" fmla="*/ 4295042 w 78"/>
              <a:gd name="T3" fmla="*/ 161289218 h 65"/>
              <a:gd name="T4" fmla="*/ 165346673 w 78"/>
              <a:gd name="T5" fmla="*/ 73083383 h 65"/>
              <a:gd name="T6" fmla="*/ 0 w 78"/>
              <a:gd name="T7" fmla="*/ 0 h 6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8" h="65">
                <a:moveTo>
                  <a:pt x="0" y="0"/>
                </a:moveTo>
                <a:lnTo>
                  <a:pt x="2" y="64"/>
                </a:lnTo>
                <a:lnTo>
                  <a:pt x="77" y="29"/>
                </a:lnTo>
                <a:lnTo>
                  <a:pt x="0" y="0"/>
                </a:lnTo>
              </a:path>
            </a:pathLst>
          </a:custGeom>
          <a:solidFill>
            <a:srgbClr val="FF0000"/>
          </a:solidFill>
          <a:ln w="12700" cap="rnd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43043" name="Line 33"/>
          <p:cNvSpPr>
            <a:spLocks noChangeShapeType="1"/>
          </p:cNvSpPr>
          <p:nvPr/>
        </p:nvSpPr>
        <p:spPr bwMode="auto">
          <a:xfrm>
            <a:off x="2976563" y="2079625"/>
            <a:ext cx="271462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43044" name="Line 34"/>
          <p:cNvSpPr>
            <a:spLocks noChangeShapeType="1"/>
          </p:cNvSpPr>
          <p:nvPr/>
        </p:nvSpPr>
        <p:spPr bwMode="auto">
          <a:xfrm>
            <a:off x="2976563" y="3181350"/>
            <a:ext cx="271462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43045" name="Line 35"/>
          <p:cNvSpPr>
            <a:spLocks noChangeShapeType="1"/>
          </p:cNvSpPr>
          <p:nvPr/>
        </p:nvSpPr>
        <p:spPr bwMode="auto">
          <a:xfrm>
            <a:off x="3248025" y="2079625"/>
            <a:ext cx="0" cy="1101725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43046" name="Line 36"/>
          <p:cNvSpPr>
            <a:spLocks noChangeShapeType="1"/>
          </p:cNvSpPr>
          <p:nvPr/>
        </p:nvSpPr>
        <p:spPr bwMode="auto">
          <a:xfrm>
            <a:off x="3248025" y="2570163"/>
            <a:ext cx="272415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43047" name="Line 37"/>
          <p:cNvSpPr>
            <a:spLocks noChangeShapeType="1"/>
          </p:cNvSpPr>
          <p:nvPr/>
        </p:nvSpPr>
        <p:spPr bwMode="auto">
          <a:xfrm>
            <a:off x="5700713" y="5124450"/>
            <a:ext cx="271462" cy="15875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43048" name="Line 38"/>
          <p:cNvSpPr>
            <a:spLocks noChangeShapeType="1"/>
          </p:cNvSpPr>
          <p:nvPr/>
        </p:nvSpPr>
        <p:spPr bwMode="auto">
          <a:xfrm>
            <a:off x="5972175" y="2570163"/>
            <a:ext cx="0" cy="2570162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43049" name="Line 39"/>
          <p:cNvSpPr>
            <a:spLocks noChangeShapeType="1"/>
          </p:cNvSpPr>
          <p:nvPr/>
        </p:nvSpPr>
        <p:spPr bwMode="auto">
          <a:xfrm>
            <a:off x="5972175" y="3794125"/>
            <a:ext cx="460375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43050" name="Freeform 40"/>
          <p:cNvSpPr>
            <a:spLocks/>
          </p:cNvSpPr>
          <p:nvPr/>
        </p:nvSpPr>
        <p:spPr bwMode="auto">
          <a:xfrm>
            <a:off x="6403975" y="3743325"/>
            <a:ext cx="115888" cy="103188"/>
          </a:xfrm>
          <a:custGeom>
            <a:avLst/>
            <a:gdLst>
              <a:gd name="T0" fmla="*/ 0 w 79"/>
              <a:gd name="T1" fmla="*/ 0 h 65"/>
              <a:gd name="T2" fmla="*/ 0 w 79"/>
              <a:gd name="T3" fmla="*/ 161290782 h 65"/>
              <a:gd name="T4" fmla="*/ 167848365 w 79"/>
              <a:gd name="T5" fmla="*/ 80645391 h 65"/>
              <a:gd name="T6" fmla="*/ 0 w 79"/>
              <a:gd name="T7" fmla="*/ 0 h 6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9" h="65">
                <a:moveTo>
                  <a:pt x="0" y="0"/>
                </a:moveTo>
                <a:lnTo>
                  <a:pt x="0" y="64"/>
                </a:lnTo>
                <a:lnTo>
                  <a:pt x="78" y="32"/>
                </a:lnTo>
                <a:lnTo>
                  <a:pt x="0" y="0"/>
                </a:lnTo>
              </a:path>
            </a:pathLst>
          </a:custGeom>
          <a:solidFill>
            <a:srgbClr val="FF0000"/>
          </a:solidFill>
          <a:ln w="12700" cap="rnd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43051" name="Line 41"/>
          <p:cNvSpPr>
            <a:spLocks noChangeShapeType="1"/>
          </p:cNvSpPr>
          <p:nvPr/>
        </p:nvSpPr>
        <p:spPr bwMode="auto">
          <a:xfrm flipH="1">
            <a:off x="1885950" y="2570163"/>
            <a:ext cx="136525" cy="122237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43052" name="Line 42"/>
          <p:cNvSpPr>
            <a:spLocks noChangeShapeType="1"/>
          </p:cNvSpPr>
          <p:nvPr/>
        </p:nvSpPr>
        <p:spPr bwMode="auto">
          <a:xfrm>
            <a:off x="1885950" y="2570163"/>
            <a:ext cx="136525" cy="122237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43053" name="Line 43"/>
          <p:cNvSpPr>
            <a:spLocks noChangeShapeType="1"/>
          </p:cNvSpPr>
          <p:nvPr/>
        </p:nvSpPr>
        <p:spPr bwMode="auto">
          <a:xfrm flipH="1">
            <a:off x="1885950" y="3671888"/>
            <a:ext cx="136525" cy="122237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43054" name="Line 44"/>
          <p:cNvSpPr>
            <a:spLocks noChangeShapeType="1"/>
          </p:cNvSpPr>
          <p:nvPr/>
        </p:nvSpPr>
        <p:spPr bwMode="auto">
          <a:xfrm>
            <a:off x="1885950" y="3671888"/>
            <a:ext cx="136525" cy="122237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43055" name="Line 45"/>
          <p:cNvSpPr>
            <a:spLocks noChangeShapeType="1"/>
          </p:cNvSpPr>
          <p:nvPr/>
        </p:nvSpPr>
        <p:spPr bwMode="auto">
          <a:xfrm flipH="1">
            <a:off x="1885950" y="5018088"/>
            <a:ext cx="136525" cy="122237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43056" name="Line 46"/>
          <p:cNvSpPr>
            <a:spLocks noChangeShapeType="1"/>
          </p:cNvSpPr>
          <p:nvPr/>
        </p:nvSpPr>
        <p:spPr bwMode="auto">
          <a:xfrm>
            <a:off x="1885950" y="5018088"/>
            <a:ext cx="136525" cy="122237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642368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559E723-8DA3-49CE-B234-395D338511ED}" type="slidenum">
              <a:rPr lang="ru-RU" altLang="ru-RU" smtClean="0">
                <a:cs typeface="Arial" panose="020B0604020202020204" pitchFamily="34" charset="0"/>
              </a:rPr>
              <a:pPr/>
              <a:t>21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Коэффициент реинвестирования</a:t>
            </a:r>
            <a:r>
              <a:rPr lang="ru-RU" altLang="ru-RU" sz="16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60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sz="160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 typeface="Symbol" panose="05050102010706020507" pitchFamily="18" charset="2"/>
              <a:buChar char="t"/>
            </a:pP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Существует два способа заинтересовать потенциальных акционеров вкладывать деньги в бизнес: обещание высоких дивидендов через короткий промежуток времени или обещание быстрого роста компании и, как следствие, хороших доходов в долгосрочной перспективе </a:t>
            </a:r>
          </a:p>
          <a:p>
            <a:pPr>
              <a:spcBef>
                <a:spcPct val="0"/>
              </a:spcBef>
              <a:buFontTx/>
              <a:buNone/>
            </a:pP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 typeface="Symbol" panose="05050102010706020507" pitchFamily="18" charset="2"/>
              <a:buChar char="t"/>
            </a:pPr>
            <a:r>
              <a:rPr lang="ru-RU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Коэффициент реинвестирования, </a:t>
            </a: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 сути, характеризует дивидендную политику предприятия, т.е. показывает, какую часть чистой прибыли после налогообложения фирма изымает из обращения в виде выплачиваемых дивидендов, а какую реинвестирует в производство</a:t>
            </a:r>
          </a:p>
          <a:p>
            <a:pPr>
              <a:buFontTx/>
              <a:buNone/>
            </a:pP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675803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Номер слайда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5A85D69-171B-4301-8401-A7103DE0C990}" type="slidenum">
              <a:rPr lang="ru-RU" altLang="ru-RU" smtClean="0">
                <a:cs typeface="Arial" panose="020B0604020202020204" pitchFamily="34" charset="0"/>
              </a:rPr>
              <a:pPr/>
              <a:t>22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Матрица Бостонской консалтинговой группы</a:t>
            </a:r>
          </a:p>
        </p:txBody>
      </p:sp>
      <p:sp>
        <p:nvSpPr>
          <p:cNvPr id="47109" name="Rectangle 3"/>
          <p:cNvSpPr>
            <a:spLocks noChangeArrowheads="1"/>
          </p:cNvSpPr>
          <p:nvPr/>
        </p:nvSpPr>
        <p:spPr bwMode="auto">
          <a:xfrm>
            <a:off x="308581" y="1584325"/>
            <a:ext cx="367089" cy="3844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400">
                <a:cs typeface="Arial" panose="020B0604020202020204" pitchFamily="34" charset="0"/>
              </a:rPr>
              <a:t>п</a:t>
            </a:r>
            <a:endParaRPr lang="ru-RU" altLang="ru-RU" sz="2000">
              <a:cs typeface="Arial" panose="020B0604020202020204" pitchFamily="34" charset="0"/>
            </a:endParaRPr>
          </a:p>
          <a:p>
            <a:pPr algn="ctr"/>
            <a:r>
              <a:rPr lang="ru-RU" altLang="ru-RU" sz="2000">
                <a:cs typeface="Arial" panose="020B0604020202020204" pitchFamily="34" charset="0"/>
              </a:rPr>
              <a:t>р</a:t>
            </a:r>
            <a:endParaRPr lang="ru-RU" altLang="ru-RU" sz="2400">
              <a:cs typeface="Arial" panose="020B0604020202020204" pitchFamily="34" charset="0"/>
            </a:endParaRPr>
          </a:p>
          <a:p>
            <a:pPr algn="ctr"/>
            <a:r>
              <a:rPr lang="ru-RU" altLang="ru-RU" sz="2000">
                <a:cs typeface="Arial" panose="020B0604020202020204" pitchFamily="34" charset="0"/>
              </a:rPr>
              <a:t>и</a:t>
            </a:r>
          </a:p>
          <a:p>
            <a:pPr algn="ctr"/>
            <a:r>
              <a:rPr lang="ru-RU" altLang="ru-RU" sz="2000">
                <a:cs typeface="Arial" panose="020B0604020202020204" pitchFamily="34" charset="0"/>
              </a:rPr>
              <a:t>б</a:t>
            </a:r>
          </a:p>
          <a:p>
            <a:pPr algn="ctr"/>
            <a:r>
              <a:rPr lang="ru-RU" altLang="ru-RU" sz="2000">
                <a:cs typeface="Arial" panose="020B0604020202020204" pitchFamily="34" charset="0"/>
              </a:rPr>
              <a:t>ы</a:t>
            </a:r>
          </a:p>
          <a:p>
            <a:pPr algn="ctr"/>
            <a:r>
              <a:rPr lang="ru-RU" altLang="ru-RU" sz="2000">
                <a:cs typeface="Arial" panose="020B0604020202020204" pitchFamily="34" charset="0"/>
              </a:rPr>
              <a:t>л</a:t>
            </a:r>
          </a:p>
          <a:p>
            <a:pPr algn="ctr"/>
            <a:r>
              <a:rPr lang="ru-RU" altLang="ru-RU" sz="2000">
                <a:cs typeface="Arial" panose="020B0604020202020204" pitchFamily="34" charset="0"/>
              </a:rPr>
              <a:t>ь</a:t>
            </a:r>
          </a:p>
          <a:p>
            <a:pPr algn="ctr"/>
            <a:r>
              <a:rPr lang="ru-RU" altLang="ru-RU" sz="2000">
                <a:cs typeface="Arial" panose="020B0604020202020204" pitchFamily="34" charset="0"/>
              </a:rPr>
              <a:t>н</a:t>
            </a:r>
          </a:p>
          <a:p>
            <a:pPr algn="ctr"/>
            <a:r>
              <a:rPr lang="ru-RU" altLang="ru-RU" sz="2000">
                <a:cs typeface="Arial" panose="020B0604020202020204" pitchFamily="34" charset="0"/>
              </a:rPr>
              <a:t>о</a:t>
            </a:r>
          </a:p>
          <a:p>
            <a:pPr algn="ctr"/>
            <a:r>
              <a:rPr lang="ru-RU" altLang="ru-RU" sz="2000">
                <a:cs typeface="Arial" panose="020B0604020202020204" pitchFamily="34" charset="0"/>
              </a:rPr>
              <a:t>с</a:t>
            </a:r>
          </a:p>
          <a:p>
            <a:pPr algn="ctr"/>
            <a:r>
              <a:rPr lang="ru-RU" altLang="ru-RU" sz="2000">
                <a:cs typeface="Arial" panose="020B0604020202020204" pitchFamily="34" charset="0"/>
              </a:rPr>
              <a:t>т</a:t>
            </a:r>
          </a:p>
          <a:p>
            <a:pPr algn="ctr"/>
            <a:r>
              <a:rPr lang="ru-RU" altLang="ru-RU" sz="2000">
                <a:cs typeface="Arial" panose="020B0604020202020204" pitchFamily="34" charset="0"/>
              </a:rPr>
              <a:t>ь</a:t>
            </a:r>
          </a:p>
        </p:txBody>
      </p:sp>
      <p:sp>
        <p:nvSpPr>
          <p:cNvPr id="47110" name="Rectangle 4"/>
          <p:cNvSpPr>
            <a:spLocks noChangeArrowheads="1"/>
          </p:cNvSpPr>
          <p:nvPr/>
        </p:nvSpPr>
        <p:spPr bwMode="auto">
          <a:xfrm>
            <a:off x="3512754" y="6126163"/>
            <a:ext cx="1556517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>
                <a:cs typeface="Arial" panose="020B0604020202020204" pitchFamily="34" charset="0"/>
              </a:rPr>
              <a:t>доля рынка</a:t>
            </a:r>
          </a:p>
        </p:txBody>
      </p:sp>
      <p:sp>
        <p:nvSpPr>
          <p:cNvPr id="47111" name="Rectangle 5"/>
          <p:cNvSpPr>
            <a:spLocks noChangeArrowheads="1"/>
          </p:cNvSpPr>
          <p:nvPr/>
        </p:nvSpPr>
        <p:spPr bwMode="auto">
          <a:xfrm>
            <a:off x="1733160" y="5973763"/>
            <a:ext cx="1177118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>
                <a:cs typeface="Arial" panose="020B0604020202020204" pitchFamily="34" charset="0"/>
              </a:rPr>
              <a:t>высокая</a:t>
            </a:r>
          </a:p>
        </p:txBody>
      </p:sp>
      <p:sp>
        <p:nvSpPr>
          <p:cNvPr id="47112" name="Rectangle 6"/>
          <p:cNvSpPr>
            <a:spLocks noChangeArrowheads="1"/>
          </p:cNvSpPr>
          <p:nvPr/>
        </p:nvSpPr>
        <p:spPr bwMode="auto">
          <a:xfrm>
            <a:off x="6049556" y="5973763"/>
            <a:ext cx="983476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>
                <a:cs typeface="Arial" panose="020B0604020202020204" pitchFamily="34" charset="0"/>
              </a:rPr>
              <a:t>низкая</a:t>
            </a:r>
          </a:p>
        </p:txBody>
      </p:sp>
      <p:sp>
        <p:nvSpPr>
          <p:cNvPr id="47113" name="Rectangle 7"/>
          <p:cNvSpPr>
            <a:spLocks noChangeArrowheads="1"/>
          </p:cNvSpPr>
          <p:nvPr/>
        </p:nvSpPr>
        <p:spPr bwMode="auto">
          <a:xfrm>
            <a:off x="960438" y="1550988"/>
            <a:ext cx="7531100" cy="4179887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47114" name="Rectangle 8"/>
          <p:cNvSpPr>
            <a:spLocks noChangeArrowheads="1"/>
          </p:cNvSpPr>
          <p:nvPr/>
        </p:nvSpPr>
        <p:spPr bwMode="auto">
          <a:xfrm>
            <a:off x="1116013" y="1549400"/>
            <a:ext cx="2392964" cy="33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 b="1">
                <a:solidFill>
                  <a:srgbClr val="000000"/>
                </a:solidFill>
                <a:cs typeface="Arial" panose="020B0604020202020204" pitchFamily="34" charset="0"/>
              </a:rPr>
              <a:t>Высокая доля рынка,</a:t>
            </a:r>
          </a:p>
        </p:txBody>
      </p:sp>
      <p:sp>
        <p:nvSpPr>
          <p:cNvPr id="47115" name="Rectangle 9"/>
          <p:cNvSpPr>
            <a:spLocks noChangeArrowheads="1"/>
          </p:cNvSpPr>
          <p:nvPr/>
        </p:nvSpPr>
        <p:spPr bwMode="auto">
          <a:xfrm>
            <a:off x="4743450" y="1549400"/>
            <a:ext cx="2208619" cy="33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 b="1">
                <a:solidFill>
                  <a:srgbClr val="000000"/>
                </a:solidFill>
                <a:cs typeface="Arial" panose="020B0604020202020204" pitchFamily="34" charset="0"/>
              </a:rPr>
              <a:t>Низкая доля рынка,</a:t>
            </a:r>
          </a:p>
        </p:txBody>
      </p:sp>
      <p:sp>
        <p:nvSpPr>
          <p:cNvPr id="47116" name="Rectangle 10"/>
          <p:cNvSpPr>
            <a:spLocks noChangeArrowheads="1"/>
          </p:cNvSpPr>
          <p:nvPr/>
        </p:nvSpPr>
        <p:spPr bwMode="auto">
          <a:xfrm>
            <a:off x="1046163" y="1785938"/>
            <a:ext cx="2637454" cy="33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 b="1">
                <a:solidFill>
                  <a:srgbClr val="000000"/>
                </a:solidFill>
                <a:cs typeface="Arial" panose="020B0604020202020204" pitchFamily="34" charset="0"/>
              </a:rPr>
              <a:t>высокая прибыльность</a:t>
            </a:r>
          </a:p>
        </p:txBody>
      </p:sp>
      <p:sp>
        <p:nvSpPr>
          <p:cNvPr id="47117" name="Rectangle 11"/>
          <p:cNvSpPr>
            <a:spLocks noChangeArrowheads="1"/>
          </p:cNvSpPr>
          <p:nvPr/>
        </p:nvSpPr>
        <p:spPr bwMode="auto">
          <a:xfrm>
            <a:off x="4743450" y="1785938"/>
            <a:ext cx="2637454" cy="33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 b="1">
                <a:solidFill>
                  <a:srgbClr val="000000"/>
                </a:solidFill>
                <a:cs typeface="Arial" panose="020B0604020202020204" pitchFamily="34" charset="0"/>
              </a:rPr>
              <a:t>высокая прибыльность</a:t>
            </a:r>
          </a:p>
        </p:txBody>
      </p:sp>
      <p:sp>
        <p:nvSpPr>
          <p:cNvPr id="47118" name="Rectangle 12"/>
          <p:cNvSpPr>
            <a:spLocks noChangeArrowheads="1"/>
          </p:cNvSpPr>
          <p:nvPr/>
        </p:nvSpPr>
        <p:spPr bwMode="auto">
          <a:xfrm>
            <a:off x="1546225" y="2260600"/>
            <a:ext cx="2156040" cy="33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 b="1">
                <a:solidFill>
                  <a:srgbClr val="000000"/>
                </a:solidFill>
                <a:cs typeface="Arial" panose="020B0604020202020204" pitchFamily="34" charset="0"/>
              </a:rPr>
              <a:t>ПОЗИЦИЯ ЗВЕЗДЫ</a:t>
            </a:r>
          </a:p>
        </p:txBody>
      </p:sp>
      <p:sp>
        <p:nvSpPr>
          <p:cNvPr id="47119" name="Rectangle 13"/>
          <p:cNvSpPr>
            <a:spLocks noChangeArrowheads="1"/>
          </p:cNvSpPr>
          <p:nvPr/>
        </p:nvSpPr>
        <p:spPr bwMode="auto">
          <a:xfrm>
            <a:off x="4743450" y="2260600"/>
            <a:ext cx="3024547" cy="33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 b="1">
                <a:solidFill>
                  <a:srgbClr val="000000"/>
                </a:solidFill>
                <a:cs typeface="Arial" panose="020B0604020202020204" pitchFamily="34" charset="0"/>
              </a:rPr>
              <a:t>ПОЗИЦИЯ ТРУДНЫХ ДЕТЕЙ</a:t>
            </a:r>
          </a:p>
        </p:txBody>
      </p:sp>
      <p:sp>
        <p:nvSpPr>
          <p:cNvPr id="47120" name="Rectangle 14"/>
          <p:cNvSpPr>
            <a:spLocks noChangeArrowheads="1"/>
          </p:cNvSpPr>
          <p:nvPr/>
        </p:nvSpPr>
        <p:spPr bwMode="auto">
          <a:xfrm>
            <a:off x="1546225" y="2973388"/>
            <a:ext cx="2721387" cy="33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>
                <a:solidFill>
                  <a:srgbClr val="000000"/>
                </a:solidFill>
                <a:cs typeface="Arial" panose="020B0604020202020204" pitchFamily="34" charset="0"/>
              </a:rPr>
              <a:t>Реинвестировать прибыль</a:t>
            </a:r>
          </a:p>
        </p:txBody>
      </p:sp>
      <p:sp>
        <p:nvSpPr>
          <p:cNvPr id="47121" name="Rectangle 15"/>
          <p:cNvSpPr>
            <a:spLocks noChangeArrowheads="1"/>
          </p:cNvSpPr>
          <p:nvPr/>
        </p:nvSpPr>
        <p:spPr bwMode="auto">
          <a:xfrm>
            <a:off x="4743450" y="2973388"/>
            <a:ext cx="3826177" cy="33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>
                <a:solidFill>
                  <a:srgbClr val="000000"/>
                </a:solidFill>
                <a:cs typeface="Arial" panose="020B0604020202020204" pitchFamily="34" charset="0"/>
              </a:rPr>
              <a:t>Найти способы достичь конкурентных</a:t>
            </a:r>
          </a:p>
        </p:txBody>
      </p:sp>
      <p:sp>
        <p:nvSpPr>
          <p:cNvPr id="47122" name="Rectangle 16"/>
          <p:cNvSpPr>
            <a:spLocks noChangeArrowheads="1"/>
          </p:cNvSpPr>
          <p:nvPr/>
        </p:nvSpPr>
        <p:spPr bwMode="auto">
          <a:xfrm>
            <a:off x="4743450" y="3209925"/>
            <a:ext cx="1468352" cy="33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>
                <a:solidFill>
                  <a:srgbClr val="000000"/>
                </a:solidFill>
                <a:cs typeface="Arial" panose="020B0604020202020204" pitchFamily="34" charset="0"/>
              </a:rPr>
              <a:t>преимуществ</a:t>
            </a:r>
          </a:p>
        </p:txBody>
      </p:sp>
      <p:sp>
        <p:nvSpPr>
          <p:cNvPr id="47123" name="Rectangle 17"/>
          <p:cNvSpPr>
            <a:spLocks noChangeArrowheads="1"/>
          </p:cNvSpPr>
          <p:nvPr/>
        </p:nvSpPr>
        <p:spPr bwMode="auto">
          <a:xfrm>
            <a:off x="904875" y="3922713"/>
            <a:ext cx="2392964" cy="33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 b="1">
                <a:solidFill>
                  <a:srgbClr val="000000"/>
                </a:solidFill>
                <a:cs typeface="Arial" panose="020B0604020202020204" pitchFamily="34" charset="0"/>
              </a:rPr>
              <a:t>Высокая доля рынка,</a:t>
            </a:r>
          </a:p>
        </p:txBody>
      </p:sp>
      <p:sp>
        <p:nvSpPr>
          <p:cNvPr id="47124" name="Rectangle 18"/>
          <p:cNvSpPr>
            <a:spLocks noChangeArrowheads="1"/>
          </p:cNvSpPr>
          <p:nvPr/>
        </p:nvSpPr>
        <p:spPr bwMode="auto">
          <a:xfrm>
            <a:off x="4743450" y="3922713"/>
            <a:ext cx="2208619" cy="33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 b="1">
                <a:solidFill>
                  <a:srgbClr val="000000"/>
                </a:solidFill>
                <a:cs typeface="Arial" panose="020B0604020202020204" pitchFamily="34" charset="0"/>
              </a:rPr>
              <a:t>Низкая доля рынка,</a:t>
            </a:r>
          </a:p>
        </p:txBody>
      </p:sp>
      <p:sp>
        <p:nvSpPr>
          <p:cNvPr id="47125" name="Rectangle 19"/>
          <p:cNvSpPr>
            <a:spLocks noChangeArrowheads="1"/>
          </p:cNvSpPr>
          <p:nvPr/>
        </p:nvSpPr>
        <p:spPr bwMode="auto">
          <a:xfrm>
            <a:off x="904875" y="4159250"/>
            <a:ext cx="2449902" cy="33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 b="1">
                <a:solidFill>
                  <a:srgbClr val="000000"/>
                </a:solidFill>
                <a:cs typeface="Arial" panose="020B0604020202020204" pitchFamily="34" charset="0"/>
              </a:rPr>
              <a:t>низкая прибыльность</a:t>
            </a:r>
          </a:p>
        </p:txBody>
      </p:sp>
      <p:sp>
        <p:nvSpPr>
          <p:cNvPr id="47126" name="Rectangle 20"/>
          <p:cNvSpPr>
            <a:spLocks noChangeArrowheads="1"/>
          </p:cNvSpPr>
          <p:nvPr/>
        </p:nvSpPr>
        <p:spPr bwMode="auto">
          <a:xfrm>
            <a:off x="4743450" y="4159250"/>
            <a:ext cx="2449902" cy="33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 b="1">
                <a:solidFill>
                  <a:srgbClr val="000000"/>
                </a:solidFill>
                <a:cs typeface="Arial" panose="020B0604020202020204" pitchFamily="34" charset="0"/>
              </a:rPr>
              <a:t>низкая прибыльность</a:t>
            </a:r>
          </a:p>
        </p:txBody>
      </p:sp>
      <p:sp>
        <p:nvSpPr>
          <p:cNvPr id="47127" name="Rectangle 21"/>
          <p:cNvSpPr>
            <a:spLocks noChangeArrowheads="1"/>
          </p:cNvSpPr>
          <p:nvPr/>
        </p:nvSpPr>
        <p:spPr bwMode="auto">
          <a:xfrm>
            <a:off x="904875" y="4633913"/>
            <a:ext cx="3163239" cy="33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 b="1">
                <a:solidFill>
                  <a:srgbClr val="000000"/>
                </a:solidFill>
                <a:cs typeface="Arial" panose="020B0604020202020204" pitchFamily="34" charset="0"/>
              </a:rPr>
              <a:t>ПОЗИЦИЯ ДОЙНОЙ КОРОВЫ</a:t>
            </a:r>
          </a:p>
        </p:txBody>
      </p:sp>
      <p:sp>
        <p:nvSpPr>
          <p:cNvPr id="47128" name="Rectangle 22"/>
          <p:cNvSpPr>
            <a:spLocks noChangeArrowheads="1"/>
          </p:cNvSpPr>
          <p:nvPr/>
        </p:nvSpPr>
        <p:spPr bwMode="auto">
          <a:xfrm>
            <a:off x="4743450" y="4633913"/>
            <a:ext cx="2189575" cy="33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 b="1">
                <a:solidFill>
                  <a:srgbClr val="000000"/>
                </a:solidFill>
                <a:cs typeface="Arial" panose="020B0604020202020204" pitchFamily="34" charset="0"/>
              </a:rPr>
              <a:t>ПОЗИЦИЯ СОБАКИ </a:t>
            </a:r>
          </a:p>
        </p:txBody>
      </p:sp>
      <p:sp>
        <p:nvSpPr>
          <p:cNvPr id="47129" name="Rectangle 23"/>
          <p:cNvSpPr>
            <a:spLocks noChangeArrowheads="1"/>
          </p:cNvSpPr>
          <p:nvPr/>
        </p:nvSpPr>
        <p:spPr bwMode="auto">
          <a:xfrm>
            <a:off x="4743450" y="5032375"/>
            <a:ext cx="3275128" cy="33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>
                <a:solidFill>
                  <a:srgbClr val="000000"/>
                </a:solidFill>
                <a:cs typeface="Arial" panose="020B0604020202020204" pitchFamily="34" charset="0"/>
              </a:rPr>
              <a:t>Уходить с рынка, инвестировать</a:t>
            </a:r>
          </a:p>
        </p:txBody>
      </p:sp>
      <p:sp>
        <p:nvSpPr>
          <p:cNvPr id="47130" name="Rectangle 24"/>
          <p:cNvSpPr>
            <a:spLocks noChangeArrowheads="1"/>
          </p:cNvSpPr>
          <p:nvPr/>
        </p:nvSpPr>
        <p:spPr bwMode="auto">
          <a:xfrm>
            <a:off x="1476375" y="5194300"/>
            <a:ext cx="2580772" cy="33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>
                <a:solidFill>
                  <a:srgbClr val="000000"/>
                </a:solidFill>
                <a:cs typeface="Arial" panose="020B0604020202020204" pitchFamily="34" charset="0"/>
              </a:rPr>
              <a:t>Выплачивать дивиденды</a:t>
            </a:r>
          </a:p>
        </p:txBody>
      </p:sp>
      <p:sp>
        <p:nvSpPr>
          <p:cNvPr id="47131" name="Rectangle 25"/>
          <p:cNvSpPr>
            <a:spLocks noChangeArrowheads="1"/>
          </p:cNvSpPr>
          <p:nvPr/>
        </p:nvSpPr>
        <p:spPr bwMode="auto">
          <a:xfrm>
            <a:off x="4743450" y="5270500"/>
            <a:ext cx="1698799" cy="33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600">
                <a:solidFill>
                  <a:srgbClr val="000000"/>
                </a:solidFill>
                <a:cs typeface="Arial" panose="020B0604020202020204" pitchFamily="34" charset="0"/>
              </a:rPr>
              <a:t>в другой бизнес</a:t>
            </a:r>
          </a:p>
        </p:txBody>
      </p:sp>
      <p:sp>
        <p:nvSpPr>
          <p:cNvPr id="47132" name="Line 26"/>
          <p:cNvSpPr>
            <a:spLocks noChangeShapeType="1"/>
          </p:cNvSpPr>
          <p:nvPr/>
        </p:nvSpPr>
        <p:spPr bwMode="auto">
          <a:xfrm>
            <a:off x="4410075" y="1546225"/>
            <a:ext cx="0" cy="419735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47133" name="Line 27"/>
          <p:cNvSpPr>
            <a:spLocks noChangeShapeType="1"/>
          </p:cNvSpPr>
          <p:nvPr/>
        </p:nvSpPr>
        <p:spPr bwMode="auto">
          <a:xfrm>
            <a:off x="955675" y="3794125"/>
            <a:ext cx="7546975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47134" name="Line 28"/>
          <p:cNvSpPr>
            <a:spLocks noChangeShapeType="1"/>
          </p:cNvSpPr>
          <p:nvPr/>
        </p:nvSpPr>
        <p:spPr bwMode="auto">
          <a:xfrm>
            <a:off x="827088" y="1908175"/>
            <a:ext cx="0" cy="3386138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47135" name="Freeform 29"/>
          <p:cNvSpPr>
            <a:spLocks/>
          </p:cNvSpPr>
          <p:nvPr/>
        </p:nvSpPr>
        <p:spPr bwMode="auto">
          <a:xfrm>
            <a:off x="784225" y="1846263"/>
            <a:ext cx="88900" cy="84137"/>
          </a:xfrm>
          <a:custGeom>
            <a:avLst/>
            <a:gdLst>
              <a:gd name="T0" fmla="*/ 0 w 61"/>
              <a:gd name="T1" fmla="*/ 131047346 h 53"/>
              <a:gd name="T2" fmla="*/ 127437421 w 61"/>
              <a:gd name="T3" fmla="*/ 131047346 h 53"/>
              <a:gd name="T4" fmla="*/ 61594584 w 61"/>
              <a:gd name="T5" fmla="*/ 0 h 53"/>
              <a:gd name="T6" fmla="*/ 0 w 61"/>
              <a:gd name="T7" fmla="*/ 131047346 h 5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1" h="53">
                <a:moveTo>
                  <a:pt x="0" y="52"/>
                </a:moveTo>
                <a:lnTo>
                  <a:pt x="60" y="52"/>
                </a:lnTo>
                <a:lnTo>
                  <a:pt x="29" y="0"/>
                </a:lnTo>
                <a:lnTo>
                  <a:pt x="0" y="52"/>
                </a:lnTo>
              </a:path>
            </a:pathLst>
          </a:custGeom>
          <a:solidFill>
            <a:srgbClr val="0000FF"/>
          </a:solidFill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47136" name="Line 30"/>
          <p:cNvSpPr>
            <a:spLocks noChangeShapeType="1"/>
          </p:cNvSpPr>
          <p:nvPr/>
        </p:nvSpPr>
        <p:spPr bwMode="auto">
          <a:xfrm flipH="1">
            <a:off x="1135063" y="5892800"/>
            <a:ext cx="72390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47137" name="Freeform 31"/>
          <p:cNvSpPr>
            <a:spLocks/>
          </p:cNvSpPr>
          <p:nvPr/>
        </p:nvSpPr>
        <p:spPr bwMode="auto">
          <a:xfrm>
            <a:off x="1082675" y="5840413"/>
            <a:ext cx="73025" cy="104775"/>
          </a:xfrm>
          <a:custGeom>
            <a:avLst/>
            <a:gdLst>
              <a:gd name="T0" fmla="*/ 104520683 w 50"/>
              <a:gd name="T1" fmla="*/ 163810950 h 66"/>
              <a:gd name="T2" fmla="*/ 104520683 w 50"/>
              <a:gd name="T3" fmla="*/ 0 h 66"/>
              <a:gd name="T4" fmla="*/ 0 w 50"/>
              <a:gd name="T5" fmla="*/ 83165950 h 66"/>
              <a:gd name="T6" fmla="*/ 104520683 w 50"/>
              <a:gd name="T7" fmla="*/ 163810950 h 6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0" h="66">
                <a:moveTo>
                  <a:pt x="49" y="65"/>
                </a:moveTo>
                <a:lnTo>
                  <a:pt x="49" y="0"/>
                </a:lnTo>
                <a:lnTo>
                  <a:pt x="0" y="33"/>
                </a:lnTo>
                <a:lnTo>
                  <a:pt x="49" y="65"/>
                </a:lnTo>
              </a:path>
            </a:pathLst>
          </a:custGeom>
          <a:solidFill>
            <a:srgbClr val="0000FF"/>
          </a:solidFill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47138" name="Oval 32"/>
          <p:cNvSpPr>
            <a:spLocks noChangeArrowheads="1"/>
          </p:cNvSpPr>
          <p:nvPr/>
        </p:nvSpPr>
        <p:spPr bwMode="auto">
          <a:xfrm>
            <a:off x="1347788" y="2832100"/>
            <a:ext cx="2930525" cy="660400"/>
          </a:xfrm>
          <a:prstGeom prst="ellips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47139" name="Oval 33"/>
          <p:cNvSpPr>
            <a:spLocks noChangeArrowheads="1"/>
          </p:cNvSpPr>
          <p:nvPr/>
        </p:nvSpPr>
        <p:spPr bwMode="auto">
          <a:xfrm>
            <a:off x="4443413" y="2755900"/>
            <a:ext cx="4056062" cy="889000"/>
          </a:xfrm>
          <a:prstGeom prst="ellips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47140" name="Oval 34"/>
          <p:cNvSpPr>
            <a:spLocks noChangeArrowheads="1"/>
          </p:cNvSpPr>
          <p:nvPr/>
        </p:nvSpPr>
        <p:spPr bwMode="auto">
          <a:xfrm>
            <a:off x="4513263" y="4889500"/>
            <a:ext cx="3494087" cy="812800"/>
          </a:xfrm>
          <a:prstGeom prst="ellips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47141" name="Oval 35"/>
          <p:cNvSpPr>
            <a:spLocks noChangeArrowheads="1"/>
          </p:cNvSpPr>
          <p:nvPr/>
        </p:nvSpPr>
        <p:spPr bwMode="auto">
          <a:xfrm>
            <a:off x="1277938" y="5041900"/>
            <a:ext cx="2719387" cy="584200"/>
          </a:xfrm>
          <a:prstGeom prst="ellips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988339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7237F46-681B-4096-88B1-4C76DE59D46A}" type="slidenum">
              <a:rPr lang="ru-RU" altLang="ru-RU" smtClean="0">
                <a:cs typeface="Arial" panose="020B0604020202020204" pitchFamily="34" charset="0"/>
              </a:rPr>
              <a:pPr/>
              <a:t>23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4915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Коэффициент реинвестирования</a:t>
            </a:r>
          </a:p>
        </p:txBody>
      </p:sp>
      <p:sp>
        <p:nvSpPr>
          <p:cNvPr id="4915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endParaRPr lang="ru-RU" altLang="ru-RU" b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					Реинвестированная прибыль</a:t>
            </a: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b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Коэф</a:t>
            </a:r>
            <a:r>
              <a:rPr lang="ru-RU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altLang="ru-RU" b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реинвест</a:t>
            </a:r>
            <a:r>
              <a:rPr lang="ru-RU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-я =</a:t>
            </a: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				    </a:t>
            </a:r>
            <a:r>
              <a:rPr lang="ru-RU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Чистая прибыль после налогообложения</a:t>
            </a: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 typeface="Symbol" panose="05050102010706020507" pitchFamily="18" charset="2"/>
              <a:buChar char="t"/>
            </a:pP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Если теперь данный коэффициент умножить на показатель рентабельности собственных средств, то мы получим следующую формулу: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altLang="ru-RU" sz="1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Чистая </a:t>
            </a:r>
            <a:r>
              <a:rPr lang="ru-RU" altLang="ru-RU" sz="1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прибыль        </a:t>
            </a:r>
            <a:r>
              <a:rPr lang="en-US" altLang="ru-RU" sz="1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ru-RU" altLang="ru-RU" sz="1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Реинвестированная прибыль	</a:t>
            </a:r>
            <a:endParaRPr lang="ru-RU" alt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	     	         				      </a:t>
            </a:r>
            <a:r>
              <a:rPr lang="ru-RU" altLang="ru-RU" sz="1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altLang="ru-RU" sz="1400" b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Собствен</a:t>
            </a:r>
            <a:r>
              <a:rPr lang="ru-RU" altLang="ru-RU" sz="1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. капитал	      </a:t>
            </a:r>
            <a:r>
              <a:rPr lang="en-US" altLang="ru-RU" sz="1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</a:t>
            </a:r>
            <a:r>
              <a:rPr lang="ru-RU" altLang="ru-RU" sz="1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Чистая </a:t>
            </a:r>
            <a:r>
              <a:rPr lang="ru-RU" altLang="ru-RU" sz="1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прибыль</a:t>
            </a:r>
            <a:r>
              <a:rPr lang="ru-RU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		 </a:t>
            </a: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58" name="Line 4"/>
          <p:cNvSpPr>
            <a:spLocks noChangeShapeType="1"/>
          </p:cNvSpPr>
          <p:nvPr/>
        </p:nvSpPr>
        <p:spPr bwMode="auto">
          <a:xfrm>
            <a:off x="3305175" y="1916832"/>
            <a:ext cx="47132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49159" name="Line 5"/>
          <p:cNvSpPr>
            <a:spLocks noChangeShapeType="1"/>
          </p:cNvSpPr>
          <p:nvPr/>
        </p:nvSpPr>
        <p:spPr bwMode="auto">
          <a:xfrm>
            <a:off x="422275" y="4648200"/>
            <a:ext cx="20399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49160" name="Line 6"/>
          <p:cNvSpPr>
            <a:spLocks noChangeShapeType="1"/>
          </p:cNvSpPr>
          <p:nvPr/>
        </p:nvSpPr>
        <p:spPr bwMode="auto">
          <a:xfrm>
            <a:off x="2813050" y="4648200"/>
            <a:ext cx="29543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49161" name="Line 7"/>
          <p:cNvSpPr>
            <a:spLocks noChangeShapeType="1"/>
          </p:cNvSpPr>
          <p:nvPr/>
        </p:nvSpPr>
        <p:spPr bwMode="auto">
          <a:xfrm>
            <a:off x="6330950" y="4648200"/>
            <a:ext cx="21796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49162" name="Line 8"/>
          <p:cNvSpPr>
            <a:spLocks noChangeShapeType="1"/>
          </p:cNvSpPr>
          <p:nvPr/>
        </p:nvSpPr>
        <p:spPr bwMode="auto">
          <a:xfrm flipH="1">
            <a:off x="2601913" y="4572000"/>
            <a:ext cx="141287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49163" name="Line 9"/>
          <p:cNvSpPr>
            <a:spLocks noChangeShapeType="1"/>
          </p:cNvSpPr>
          <p:nvPr/>
        </p:nvSpPr>
        <p:spPr bwMode="auto">
          <a:xfrm>
            <a:off x="2601913" y="4572000"/>
            <a:ext cx="141287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49164" name="Line 10"/>
          <p:cNvSpPr>
            <a:spLocks noChangeShapeType="1"/>
          </p:cNvSpPr>
          <p:nvPr/>
        </p:nvSpPr>
        <p:spPr bwMode="auto">
          <a:xfrm flipV="1">
            <a:off x="422275" y="4114800"/>
            <a:ext cx="2179638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49165" name="Line 11"/>
          <p:cNvSpPr>
            <a:spLocks noChangeShapeType="1"/>
          </p:cNvSpPr>
          <p:nvPr/>
        </p:nvSpPr>
        <p:spPr bwMode="auto">
          <a:xfrm flipV="1">
            <a:off x="3305175" y="4724400"/>
            <a:ext cx="1970088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49166" name="Rectangle 12"/>
          <p:cNvSpPr>
            <a:spLocks noChangeArrowheads="1"/>
          </p:cNvSpPr>
          <p:nvPr/>
        </p:nvSpPr>
        <p:spPr bwMode="auto">
          <a:xfrm>
            <a:off x="6214360" y="4014788"/>
            <a:ext cx="2482668" cy="643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b="1">
                <a:cs typeface="Arial" panose="020B0604020202020204" pitchFamily="34" charset="0"/>
              </a:rPr>
              <a:t>Реинвестированная</a:t>
            </a:r>
          </a:p>
          <a:p>
            <a:pPr algn="ctr"/>
            <a:r>
              <a:rPr lang="ru-RU" altLang="ru-RU" b="1">
                <a:cs typeface="Arial" panose="020B0604020202020204" pitchFamily="34" charset="0"/>
              </a:rPr>
              <a:t> прибыль</a:t>
            </a:r>
          </a:p>
        </p:txBody>
      </p:sp>
      <p:sp>
        <p:nvSpPr>
          <p:cNvPr id="49167" name="Rectangle 13"/>
          <p:cNvSpPr>
            <a:spLocks noChangeArrowheads="1"/>
          </p:cNvSpPr>
          <p:nvPr/>
        </p:nvSpPr>
        <p:spPr bwMode="auto">
          <a:xfrm>
            <a:off x="6575460" y="4624388"/>
            <a:ext cx="1758880" cy="643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b="1">
                <a:cs typeface="Arial" panose="020B0604020202020204" pitchFamily="34" charset="0"/>
              </a:rPr>
              <a:t>Собственный</a:t>
            </a:r>
          </a:p>
          <a:p>
            <a:pPr algn="ctr"/>
            <a:r>
              <a:rPr lang="ru-RU" altLang="ru-RU" b="1">
                <a:cs typeface="Arial" panose="020B0604020202020204" pitchFamily="34" charset="0"/>
              </a:rPr>
              <a:t>капитал</a:t>
            </a:r>
          </a:p>
        </p:txBody>
      </p:sp>
    </p:spTree>
    <p:extLst>
      <p:ext uri="{BB962C8B-B14F-4D97-AF65-F5344CB8AC3E}">
        <p14:creationId xmlns:p14="http://schemas.microsoft.com/office/powerpoint/2010/main" val="209373390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ED1F381-B045-445B-8D53-4EC816066E0B}" type="slidenum">
              <a:rPr lang="ru-RU" altLang="ru-RU" smtClean="0">
                <a:latin typeface="Verdana" panose="020B0604030504040204" pitchFamily="34" charset="0"/>
              </a:rPr>
              <a:pPr/>
              <a:t>24</a:t>
            </a:fld>
            <a:endParaRPr lang="ru-RU" altLang="ru-RU" smtClean="0">
              <a:latin typeface="Verdana" panose="020B0604030504040204" pitchFamily="34" charset="0"/>
            </a:endParaRPr>
          </a:p>
        </p:txBody>
      </p:sp>
      <p:sp>
        <p:nvSpPr>
          <p:cNvPr id="5120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/>
              <a:t>Модель Du Pont</a:t>
            </a:r>
          </a:p>
        </p:txBody>
      </p:sp>
      <p:sp>
        <p:nvSpPr>
          <p:cNvPr id="5120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Tx/>
              <a:buNone/>
            </a:pPr>
            <a:endParaRPr lang="ru-RU" altLang="ru-RU" dirty="0" smtClean="0"/>
          </a:p>
          <a:p>
            <a:pPr>
              <a:buFont typeface="Symbol" panose="05050102010706020507" pitchFamily="18" charset="2"/>
              <a:buChar char="t"/>
            </a:pPr>
            <a:r>
              <a:rPr lang="ru-RU" altLang="ru-RU" dirty="0" smtClean="0"/>
              <a:t>Если полученный коэффициент, чтобы быть технически аккуратным, умножить на поправочный коэффициент соотношения собственного капитала на конец года к собственному капиталу на начало года, то получим окончательную формулу </a:t>
            </a:r>
            <a:r>
              <a:rPr lang="ru-RU" altLang="ru-RU" b="0" dirty="0" smtClean="0"/>
              <a:t>модели </a:t>
            </a:r>
            <a:r>
              <a:rPr lang="ru-RU" altLang="ru-RU" b="0" dirty="0" err="1" smtClean="0"/>
              <a:t>Du</a:t>
            </a:r>
            <a:r>
              <a:rPr lang="ru-RU" altLang="ru-RU" b="0" dirty="0" smtClean="0"/>
              <a:t> </a:t>
            </a:r>
            <a:r>
              <a:rPr lang="ru-RU" altLang="ru-RU" b="0" dirty="0" err="1" smtClean="0"/>
              <a:t>Pont</a:t>
            </a:r>
            <a:r>
              <a:rPr lang="ru-RU" altLang="ru-RU" b="0" dirty="0" smtClean="0"/>
              <a:t>:</a:t>
            </a:r>
          </a:p>
          <a:p>
            <a:pPr>
              <a:buFontTx/>
              <a:buNone/>
            </a:pPr>
            <a:endParaRPr lang="ru-RU" altLang="ru-RU" dirty="0" smtClean="0"/>
          </a:p>
          <a:p>
            <a:pPr>
              <a:buFontTx/>
              <a:buNone/>
            </a:pPr>
            <a:endParaRPr lang="ru-RU" altLang="ru-RU" dirty="0" smtClean="0"/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b="0" dirty="0" smtClean="0"/>
              <a:t>						Реинвестированная прибыль</a:t>
            </a:r>
            <a:endParaRPr lang="ru-RU" altLang="ru-RU" dirty="0" smtClean="0"/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b="0" dirty="0" smtClean="0"/>
              <a:t>Экономический рост компании = </a:t>
            </a:r>
            <a:endParaRPr lang="ru-RU" altLang="ru-RU" dirty="0" smtClean="0"/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b="0" dirty="0" smtClean="0"/>
              <a:t>                                                   </a:t>
            </a:r>
            <a:r>
              <a:rPr lang="en-US" altLang="ru-RU" b="0" dirty="0" smtClean="0"/>
              <a:t>                       </a:t>
            </a:r>
            <a:r>
              <a:rPr lang="ru-RU" altLang="ru-RU" b="0" dirty="0" smtClean="0"/>
              <a:t>Собственный </a:t>
            </a:r>
            <a:r>
              <a:rPr lang="ru-RU" altLang="ru-RU" b="0" dirty="0" smtClean="0"/>
              <a:t>капитал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b="0" dirty="0" smtClean="0"/>
              <a:t>                                                      </a:t>
            </a:r>
            <a:r>
              <a:rPr lang="en-US" altLang="ru-RU" b="0" dirty="0" smtClean="0"/>
              <a:t>                         </a:t>
            </a:r>
            <a:r>
              <a:rPr lang="ru-RU" altLang="ru-RU" b="0" dirty="0" smtClean="0"/>
              <a:t>на </a:t>
            </a:r>
            <a:r>
              <a:rPr lang="ru-RU" altLang="ru-RU" b="0" dirty="0" smtClean="0"/>
              <a:t>начало периода</a:t>
            </a:r>
            <a:endParaRPr lang="ru-RU" altLang="ru-RU" dirty="0" smtClean="0"/>
          </a:p>
          <a:p>
            <a:pPr>
              <a:spcBef>
                <a:spcPct val="0"/>
              </a:spcBef>
              <a:buFontTx/>
              <a:buNone/>
            </a:pPr>
            <a:endParaRPr lang="ru-RU" altLang="ru-RU" dirty="0" smtClean="0"/>
          </a:p>
          <a:p>
            <a:pPr>
              <a:buFontTx/>
              <a:buNone/>
            </a:pPr>
            <a:endParaRPr lang="ru-RU" altLang="ru-RU" dirty="0" smtClean="0"/>
          </a:p>
        </p:txBody>
      </p:sp>
      <p:sp>
        <p:nvSpPr>
          <p:cNvPr id="51206" name="Line 4"/>
          <p:cNvSpPr>
            <a:spLocks noChangeShapeType="1"/>
          </p:cNvSpPr>
          <p:nvPr/>
        </p:nvSpPr>
        <p:spPr bwMode="auto">
          <a:xfrm>
            <a:off x="4783138" y="3933056"/>
            <a:ext cx="35877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005645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AD2F6C4-E5B5-49DA-A9F7-F4CCEF37483D}" type="slidenum">
              <a:rPr lang="ru-RU" altLang="ru-RU" smtClean="0">
                <a:cs typeface="Arial" panose="020B0604020202020204" pitchFamily="34" charset="0"/>
              </a:rPr>
              <a:pPr/>
              <a:t>25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5325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Экономический рост компании</a:t>
            </a:r>
            <a:b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60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sz="160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25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ru-RU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Экономический рост компании =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ru-RU" altLang="ru-RU" b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ru-RU" b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ru-RU" b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ru-RU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endParaRPr lang="en-US" altLang="ru-RU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</a:t>
            </a:r>
            <a:r>
              <a:rPr lang="en-US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</a:t>
            </a:r>
            <a:r>
              <a:rPr lang="ru-RU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P - I)*(1 - T)/P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ru-RU" b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en-US" altLang="ru-RU" b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ru-RU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Экономический </a:t>
            </a:r>
            <a:r>
              <a:rPr lang="ru-RU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рост компании </a:t>
            </a: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 это показатель того максимума роста в продажах, которого может достичь компания, не изменяя прочие оперативные показатели</a:t>
            </a:r>
          </a:p>
          <a:p>
            <a:pPr>
              <a:spcBef>
                <a:spcPct val="0"/>
              </a:spcBef>
              <a:buFontTx/>
              <a:buNone/>
            </a:pP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 typeface="Symbol" panose="05050102010706020507" pitchFamily="18" charset="2"/>
              <a:buChar char="t"/>
            </a:pP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Суть данного показателя отражается в количестве прибыли, которую реинвестирует предприятие в течение одного календарного года как процент к собственному капиталу, который был у предприятия на начало года</a:t>
            </a:r>
          </a:p>
        </p:txBody>
      </p:sp>
      <p:sp>
        <p:nvSpPr>
          <p:cNvPr id="53254" name="Rectangle 4"/>
          <p:cNvSpPr>
            <a:spLocks noChangeArrowheads="1"/>
          </p:cNvSpPr>
          <p:nvPr/>
        </p:nvSpPr>
        <p:spPr bwMode="auto">
          <a:xfrm>
            <a:off x="800785" y="1935163"/>
            <a:ext cx="2340193" cy="705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 dirty="0">
                <a:cs typeface="Arial" panose="020B0604020202020204" pitchFamily="34" charset="0"/>
              </a:rPr>
              <a:t>Рентабельность </a:t>
            </a:r>
          </a:p>
          <a:p>
            <a:pPr algn="ctr"/>
            <a:r>
              <a:rPr lang="ru-RU" altLang="ru-RU" sz="2000" b="1" dirty="0">
                <a:cs typeface="Arial" panose="020B0604020202020204" pitchFamily="34" charset="0"/>
              </a:rPr>
              <a:t>продаж</a:t>
            </a:r>
          </a:p>
        </p:txBody>
      </p:sp>
      <p:sp>
        <p:nvSpPr>
          <p:cNvPr id="53255" name="Rectangle 5"/>
          <p:cNvSpPr>
            <a:spLocks noChangeArrowheads="1"/>
          </p:cNvSpPr>
          <p:nvPr/>
        </p:nvSpPr>
        <p:spPr bwMode="auto">
          <a:xfrm>
            <a:off x="3192354" y="1935163"/>
            <a:ext cx="2340193" cy="705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>
                <a:cs typeface="Arial" panose="020B0604020202020204" pitchFamily="34" charset="0"/>
              </a:rPr>
              <a:t>Рентабельность </a:t>
            </a:r>
          </a:p>
          <a:p>
            <a:pPr algn="ctr"/>
            <a:r>
              <a:rPr lang="ru-RU" altLang="ru-RU" sz="2000" b="1">
                <a:cs typeface="Arial" panose="020B0604020202020204" pitchFamily="34" charset="0"/>
              </a:rPr>
              <a:t>чистых активов</a:t>
            </a:r>
          </a:p>
        </p:txBody>
      </p:sp>
      <p:sp>
        <p:nvSpPr>
          <p:cNvPr id="53256" name="Rectangle 6"/>
          <p:cNvSpPr>
            <a:spLocks noChangeArrowheads="1"/>
          </p:cNvSpPr>
          <p:nvPr/>
        </p:nvSpPr>
        <p:spPr bwMode="auto">
          <a:xfrm>
            <a:off x="5760045" y="1935163"/>
            <a:ext cx="1846661" cy="705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>
                <a:cs typeface="Arial" panose="020B0604020202020204" pitchFamily="34" charset="0"/>
              </a:rPr>
              <a:t>Финансовый</a:t>
            </a:r>
          </a:p>
          <a:p>
            <a:pPr algn="ctr"/>
            <a:r>
              <a:rPr lang="ru-RU" altLang="ru-RU" sz="2000" b="1">
                <a:cs typeface="Arial" panose="020B0604020202020204" pitchFamily="34" charset="0"/>
              </a:rPr>
              <a:t>рычаг</a:t>
            </a:r>
          </a:p>
        </p:txBody>
      </p:sp>
      <p:sp>
        <p:nvSpPr>
          <p:cNvPr id="53257" name="Rectangle 7"/>
          <p:cNvSpPr>
            <a:spLocks noChangeArrowheads="1"/>
          </p:cNvSpPr>
          <p:nvPr/>
        </p:nvSpPr>
        <p:spPr bwMode="auto">
          <a:xfrm>
            <a:off x="5436922" y="2087563"/>
            <a:ext cx="383118" cy="705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4000" b="1">
                <a:cs typeface="Arial" panose="020B0604020202020204" pitchFamily="34" charset="0"/>
              </a:rPr>
              <a:t>*</a:t>
            </a:r>
          </a:p>
        </p:txBody>
      </p:sp>
      <p:sp>
        <p:nvSpPr>
          <p:cNvPr id="53258" name="Rectangle 8"/>
          <p:cNvSpPr>
            <a:spLocks noChangeArrowheads="1"/>
          </p:cNvSpPr>
          <p:nvPr/>
        </p:nvSpPr>
        <p:spPr bwMode="auto">
          <a:xfrm>
            <a:off x="7757847" y="2087563"/>
            <a:ext cx="383118" cy="705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4000" b="1">
                <a:cs typeface="Arial" panose="020B0604020202020204" pitchFamily="34" charset="0"/>
              </a:rPr>
              <a:t>*</a:t>
            </a:r>
          </a:p>
        </p:txBody>
      </p:sp>
      <p:sp>
        <p:nvSpPr>
          <p:cNvPr id="53259" name="Rectangle 9"/>
          <p:cNvSpPr>
            <a:spLocks noChangeArrowheads="1"/>
          </p:cNvSpPr>
          <p:nvPr/>
        </p:nvSpPr>
        <p:spPr bwMode="auto">
          <a:xfrm>
            <a:off x="2904860" y="2087563"/>
            <a:ext cx="383118" cy="705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4000" b="1" dirty="0">
                <a:cs typeface="Arial" panose="020B0604020202020204" pitchFamily="34" charset="0"/>
              </a:rPr>
              <a:t>*</a:t>
            </a:r>
          </a:p>
        </p:txBody>
      </p:sp>
      <p:sp>
        <p:nvSpPr>
          <p:cNvPr id="53260" name="Rectangle 10"/>
          <p:cNvSpPr>
            <a:spLocks noChangeArrowheads="1"/>
          </p:cNvSpPr>
          <p:nvPr/>
        </p:nvSpPr>
        <p:spPr bwMode="auto">
          <a:xfrm>
            <a:off x="1568185" y="2849563"/>
            <a:ext cx="383118" cy="705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4000" b="1">
                <a:cs typeface="Arial" panose="020B0604020202020204" pitchFamily="34" charset="0"/>
              </a:rPr>
              <a:t>*</a:t>
            </a:r>
          </a:p>
        </p:txBody>
      </p:sp>
      <p:sp>
        <p:nvSpPr>
          <p:cNvPr id="53261" name="Rectangle 11"/>
          <p:cNvSpPr>
            <a:spLocks noChangeArrowheads="1"/>
          </p:cNvSpPr>
          <p:nvPr/>
        </p:nvSpPr>
        <p:spPr bwMode="auto">
          <a:xfrm>
            <a:off x="1891295" y="2773363"/>
            <a:ext cx="2689648" cy="705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 dirty="0">
                <a:cs typeface="Arial" panose="020B0604020202020204" pitchFamily="34" charset="0"/>
              </a:rPr>
              <a:t>Коэффициент</a:t>
            </a:r>
          </a:p>
          <a:p>
            <a:pPr algn="ctr"/>
            <a:r>
              <a:rPr lang="ru-RU" altLang="ru-RU" sz="2000" b="1" dirty="0">
                <a:cs typeface="Arial" panose="020B0604020202020204" pitchFamily="34" charset="0"/>
              </a:rPr>
              <a:t>рефинансирования</a:t>
            </a:r>
          </a:p>
        </p:txBody>
      </p:sp>
      <p:sp>
        <p:nvSpPr>
          <p:cNvPr id="53262" name="Rectangle 12"/>
          <p:cNvSpPr>
            <a:spLocks noChangeArrowheads="1"/>
          </p:cNvSpPr>
          <p:nvPr/>
        </p:nvSpPr>
        <p:spPr bwMode="auto">
          <a:xfrm>
            <a:off x="4381235" y="2849563"/>
            <a:ext cx="383118" cy="705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4000" b="1">
                <a:cs typeface="Arial" panose="020B0604020202020204" pitchFamily="34" charset="0"/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4117062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Номер слайда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60E53CC-3A79-414A-9904-0C8FA0288A5E}" type="slidenum">
              <a:rPr lang="ru-RU" altLang="ru-RU" smtClean="0">
                <a:cs typeface="Arial" panose="020B0604020202020204" pitchFamily="34" charset="0"/>
              </a:rPr>
              <a:pPr/>
              <a:t>26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5530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Экономический рост компании</a:t>
            </a:r>
            <a:b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smtClean="0">
                <a:latin typeface="Arial" panose="020B0604020202020204" pitchFamily="34" charset="0"/>
                <a:cs typeface="Arial" panose="020B0604020202020204" pitchFamily="34" charset="0"/>
              </a:rPr>
              <a:t>АО "Альтаир"</a:t>
            </a:r>
          </a:p>
        </p:txBody>
      </p:sp>
      <p:grpSp>
        <p:nvGrpSpPr>
          <p:cNvPr id="55301" name="Group 3"/>
          <p:cNvGrpSpPr>
            <a:grpSpLocks/>
          </p:cNvGrpSpPr>
          <p:nvPr/>
        </p:nvGrpSpPr>
        <p:grpSpPr bwMode="auto">
          <a:xfrm>
            <a:off x="508000" y="1520825"/>
            <a:ext cx="8126665" cy="4803775"/>
            <a:chOff x="347" y="958"/>
            <a:chExt cx="5545" cy="3026"/>
          </a:xfrm>
        </p:grpSpPr>
        <p:sp>
          <p:nvSpPr>
            <p:cNvPr id="55302" name="Rectangle 4"/>
            <p:cNvSpPr>
              <a:spLocks noChangeArrowheads="1"/>
            </p:cNvSpPr>
            <p:nvPr/>
          </p:nvSpPr>
          <p:spPr bwMode="auto">
            <a:xfrm>
              <a:off x="637" y="1100"/>
              <a:ext cx="760" cy="81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03" name="Rectangle 5"/>
            <p:cNvSpPr>
              <a:spLocks noChangeArrowheads="1"/>
            </p:cNvSpPr>
            <p:nvPr/>
          </p:nvSpPr>
          <p:spPr bwMode="auto">
            <a:xfrm>
              <a:off x="1904" y="1100"/>
              <a:ext cx="672" cy="81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04" name="Rectangle 6"/>
            <p:cNvSpPr>
              <a:spLocks noChangeArrowheads="1"/>
            </p:cNvSpPr>
            <p:nvPr/>
          </p:nvSpPr>
          <p:spPr bwMode="auto">
            <a:xfrm>
              <a:off x="637" y="1438"/>
              <a:ext cx="760" cy="165"/>
            </a:xfrm>
            <a:prstGeom prst="rect">
              <a:avLst/>
            </a:prstGeom>
            <a:solidFill>
              <a:srgbClr val="FFFF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05" name="Rectangle 7"/>
            <p:cNvSpPr>
              <a:spLocks noChangeArrowheads="1"/>
            </p:cNvSpPr>
            <p:nvPr/>
          </p:nvSpPr>
          <p:spPr bwMode="auto">
            <a:xfrm>
              <a:off x="1904" y="1438"/>
              <a:ext cx="672" cy="165"/>
            </a:xfrm>
            <a:prstGeom prst="rect">
              <a:avLst/>
            </a:prstGeom>
            <a:solidFill>
              <a:srgbClr val="FFFF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06" name="Rectangle 8"/>
            <p:cNvSpPr>
              <a:spLocks noChangeArrowheads="1"/>
            </p:cNvSpPr>
            <p:nvPr/>
          </p:nvSpPr>
          <p:spPr bwMode="auto">
            <a:xfrm>
              <a:off x="2974" y="1438"/>
              <a:ext cx="825" cy="165"/>
            </a:xfrm>
            <a:prstGeom prst="rect">
              <a:avLst/>
            </a:prstGeom>
            <a:solidFill>
              <a:srgbClr val="FFFF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07" name="Rectangle 9"/>
            <p:cNvSpPr>
              <a:spLocks noChangeArrowheads="1"/>
            </p:cNvSpPr>
            <p:nvPr/>
          </p:nvSpPr>
          <p:spPr bwMode="auto">
            <a:xfrm>
              <a:off x="4197" y="1438"/>
              <a:ext cx="966" cy="165"/>
            </a:xfrm>
            <a:prstGeom prst="rect">
              <a:avLst/>
            </a:prstGeom>
            <a:solidFill>
              <a:srgbClr val="FFFF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08" name="Rectangle 10"/>
            <p:cNvSpPr>
              <a:spLocks noChangeArrowheads="1"/>
            </p:cNvSpPr>
            <p:nvPr/>
          </p:nvSpPr>
          <p:spPr bwMode="auto">
            <a:xfrm>
              <a:off x="2974" y="1861"/>
              <a:ext cx="825" cy="80"/>
            </a:xfrm>
            <a:prstGeom prst="rect">
              <a:avLst/>
            </a:prstGeom>
            <a:solidFill>
              <a:srgbClr val="FFFF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09" name="Rectangle 11"/>
            <p:cNvSpPr>
              <a:spLocks noChangeArrowheads="1"/>
            </p:cNvSpPr>
            <p:nvPr/>
          </p:nvSpPr>
          <p:spPr bwMode="auto">
            <a:xfrm>
              <a:off x="4197" y="1861"/>
              <a:ext cx="966" cy="8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10" name="Rectangle 12"/>
            <p:cNvSpPr>
              <a:spLocks noChangeArrowheads="1"/>
            </p:cNvSpPr>
            <p:nvPr/>
          </p:nvSpPr>
          <p:spPr bwMode="auto">
            <a:xfrm>
              <a:off x="637" y="1947"/>
              <a:ext cx="760" cy="79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11" name="Rectangle 13"/>
            <p:cNvSpPr>
              <a:spLocks noChangeArrowheads="1"/>
            </p:cNvSpPr>
            <p:nvPr/>
          </p:nvSpPr>
          <p:spPr bwMode="auto">
            <a:xfrm>
              <a:off x="4197" y="1947"/>
              <a:ext cx="966" cy="79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12" name="Rectangle 14"/>
            <p:cNvSpPr>
              <a:spLocks noChangeArrowheads="1"/>
            </p:cNvSpPr>
            <p:nvPr/>
          </p:nvSpPr>
          <p:spPr bwMode="auto">
            <a:xfrm>
              <a:off x="1904" y="2199"/>
              <a:ext cx="672" cy="10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13" name="Rectangle 15"/>
            <p:cNvSpPr>
              <a:spLocks noChangeArrowheads="1"/>
            </p:cNvSpPr>
            <p:nvPr/>
          </p:nvSpPr>
          <p:spPr bwMode="auto">
            <a:xfrm>
              <a:off x="2974" y="2199"/>
              <a:ext cx="825" cy="10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14" name="Rectangle 16"/>
            <p:cNvSpPr>
              <a:spLocks noChangeArrowheads="1"/>
            </p:cNvSpPr>
            <p:nvPr/>
          </p:nvSpPr>
          <p:spPr bwMode="auto">
            <a:xfrm>
              <a:off x="4197" y="2199"/>
              <a:ext cx="966" cy="100"/>
            </a:xfrm>
            <a:prstGeom prst="rect">
              <a:avLst/>
            </a:prstGeom>
            <a:solidFill>
              <a:srgbClr val="DD9CB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15" name="Rectangle 17"/>
            <p:cNvSpPr>
              <a:spLocks noChangeArrowheads="1"/>
            </p:cNvSpPr>
            <p:nvPr/>
          </p:nvSpPr>
          <p:spPr bwMode="auto">
            <a:xfrm>
              <a:off x="1904" y="2304"/>
              <a:ext cx="672" cy="99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16" name="Rectangle 18"/>
            <p:cNvSpPr>
              <a:spLocks noChangeArrowheads="1"/>
            </p:cNvSpPr>
            <p:nvPr/>
          </p:nvSpPr>
          <p:spPr bwMode="auto">
            <a:xfrm>
              <a:off x="2974" y="2304"/>
              <a:ext cx="825" cy="99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17" name="Rectangle 19"/>
            <p:cNvSpPr>
              <a:spLocks noChangeArrowheads="1"/>
            </p:cNvSpPr>
            <p:nvPr/>
          </p:nvSpPr>
          <p:spPr bwMode="auto">
            <a:xfrm>
              <a:off x="4197" y="2304"/>
              <a:ext cx="966" cy="99"/>
            </a:xfrm>
            <a:prstGeom prst="rect">
              <a:avLst/>
            </a:prstGeom>
            <a:solidFill>
              <a:srgbClr val="DD9CB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18" name="Rectangle 20"/>
            <p:cNvSpPr>
              <a:spLocks noChangeArrowheads="1"/>
            </p:cNvSpPr>
            <p:nvPr/>
          </p:nvSpPr>
          <p:spPr bwMode="auto">
            <a:xfrm>
              <a:off x="637" y="2681"/>
              <a:ext cx="760" cy="79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19" name="Rectangle 21"/>
            <p:cNvSpPr>
              <a:spLocks noChangeArrowheads="1"/>
            </p:cNvSpPr>
            <p:nvPr/>
          </p:nvSpPr>
          <p:spPr bwMode="auto">
            <a:xfrm>
              <a:off x="4197" y="2681"/>
              <a:ext cx="966" cy="79"/>
            </a:xfrm>
            <a:prstGeom prst="rect">
              <a:avLst/>
            </a:prstGeom>
            <a:solidFill>
              <a:srgbClr val="FFFF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20" name="Rectangle 22"/>
            <p:cNvSpPr>
              <a:spLocks noChangeArrowheads="1"/>
            </p:cNvSpPr>
            <p:nvPr/>
          </p:nvSpPr>
          <p:spPr bwMode="auto">
            <a:xfrm>
              <a:off x="1904" y="2850"/>
              <a:ext cx="672" cy="8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21" name="Rectangle 23"/>
            <p:cNvSpPr>
              <a:spLocks noChangeArrowheads="1"/>
            </p:cNvSpPr>
            <p:nvPr/>
          </p:nvSpPr>
          <p:spPr bwMode="auto">
            <a:xfrm>
              <a:off x="2974" y="2850"/>
              <a:ext cx="825" cy="80"/>
            </a:xfrm>
            <a:prstGeom prst="rect">
              <a:avLst/>
            </a:prstGeom>
            <a:solidFill>
              <a:srgbClr val="FFFF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22" name="Rectangle 24"/>
            <p:cNvSpPr>
              <a:spLocks noChangeArrowheads="1"/>
            </p:cNvSpPr>
            <p:nvPr/>
          </p:nvSpPr>
          <p:spPr bwMode="auto">
            <a:xfrm>
              <a:off x="1904" y="2934"/>
              <a:ext cx="672" cy="8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23" name="Rectangle 25"/>
            <p:cNvSpPr>
              <a:spLocks noChangeArrowheads="1"/>
            </p:cNvSpPr>
            <p:nvPr/>
          </p:nvSpPr>
          <p:spPr bwMode="auto">
            <a:xfrm>
              <a:off x="2974" y="2934"/>
              <a:ext cx="825" cy="80"/>
            </a:xfrm>
            <a:prstGeom prst="rect">
              <a:avLst/>
            </a:prstGeom>
            <a:solidFill>
              <a:srgbClr val="FFFF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24" name="Rectangle 26"/>
            <p:cNvSpPr>
              <a:spLocks noChangeArrowheads="1"/>
            </p:cNvSpPr>
            <p:nvPr/>
          </p:nvSpPr>
          <p:spPr bwMode="auto">
            <a:xfrm>
              <a:off x="637" y="3103"/>
              <a:ext cx="760" cy="8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25" name="Rectangle 27"/>
            <p:cNvSpPr>
              <a:spLocks noChangeArrowheads="1"/>
            </p:cNvSpPr>
            <p:nvPr/>
          </p:nvSpPr>
          <p:spPr bwMode="auto">
            <a:xfrm>
              <a:off x="1904" y="3103"/>
              <a:ext cx="672" cy="80"/>
            </a:xfrm>
            <a:prstGeom prst="rect">
              <a:avLst/>
            </a:prstGeom>
            <a:solidFill>
              <a:srgbClr val="FFFF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26" name="Rectangle 28"/>
            <p:cNvSpPr>
              <a:spLocks noChangeArrowheads="1"/>
            </p:cNvSpPr>
            <p:nvPr/>
          </p:nvSpPr>
          <p:spPr bwMode="auto">
            <a:xfrm>
              <a:off x="4197" y="3103"/>
              <a:ext cx="966" cy="8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27" name="Rectangle 29"/>
            <p:cNvSpPr>
              <a:spLocks noChangeArrowheads="1"/>
            </p:cNvSpPr>
            <p:nvPr/>
          </p:nvSpPr>
          <p:spPr bwMode="auto">
            <a:xfrm>
              <a:off x="2974" y="3272"/>
              <a:ext cx="825" cy="8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28" name="Rectangle 30"/>
            <p:cNvSpPr>
              <a:spLocks noChangeArrowheads="1"/>
            </p:cNvSpPr>
            <p:nvPr/>
          </p:nvSpPr>
          <p:spPr bwMode="auto">
            <a:xfrm>
              <a:off x="637" y="3526"/>
              <a:ext cx="760" cy="79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29" name="Rectangle 31"/>
            <p:cNvSpPr>
              <a:spLocks noChangeArrowheads="1"/>
            </p:cNvSpPr>
            <p:nvPr/>
          </p:nvSpPr>
          <p:spPr bwMode="auto">
            <a:xfrm>
              <a:off x="4197" y="3526"/>
              <a:ext cx="966" cy="79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30" name="Rectangle 32"/>
            <p:cNvSpPr>
              <a:spLocks noChangeArrowheads="1"/>
            </p:cNvSpPr>
            <p:nvPr/>
          </p:nvSpPr>
          <p:spPr bwMode="auto">
            <a:xfrm>
              <a:off x="2974" y="3779"/>
              <a:ext cx="825" cy="8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31" name="Line 33"/>
            <p:cNvSpPr>
              <a:spLocks noChangeShapeType="1"/>
            </p:cNvSpPr>
            <p:nvPr/>
          </p:nvSpPr>
          <p:spPr bwMode="auto">
            <a:xfrm>
              <a:off x="637" y="1182"/>
              <a:ext cx="76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332" name="Rectangle 34"/>
            <p:cNvSpPr>
              <a:spLocks noChangeArrowheads="1"/>
            </p:cNvSpPr>
            <p:nvPr/>
          </p:nvSpPr>
          <p:spPr bwMode="auto">
            <a:xfrm>
              <a:off x="637" y="1182"/>
              <a:ext cx="760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33" name="Line 35"/>
            <p:cNvSpPr>
              <a:spLocks noChangeShapeType="1"/>
            </p:cNvSpPr>
            <p:nvPr/>
          </p:nvSpPr>
          <p:spPr bwMode="auto">
            <a:xfrm>
              <a:off x="637" y="1605"/>
              <a:ext cx="76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334" name="Rectangle 36"/>
            <p:cNvSpPr>
              <a:spLocks noChangeArrowheads="1"/>
            </p:cNvSpPr>
            <p:nvPr/>
          </p:nvSpPr>
          <p:spPr bwMode="auto">
            <a:xfrm>
              <a:off x="637" y="1605"/>
              <a:ext cx="760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35" name="Line 37"/>
            <p:cNvSpPr>
              <a:spLocks noChangeShapeType="1"/>
            </p:cNvSpPr>
            <p:nvPr/>
          </p:nvSpPr>
          <p:spPr bwMode="auto">
            <a:xfrm>
              <a:off x="1904" y="1605"/>
              <a:ext cx="67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336" name="Rectangle 38"/>
            <p:cNvSpPr>
              <a:spLocks noChangeArrowheads="1"/>
            </p:cNvSpPr>
            <p:nvPr/>
          </p:nvSpPr>
          <p:spPr bwMode="auto">
            <a:xfrm>
              <a:off x="1904" y="1605"/>
              <a:ext cx="672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37" name="Line 39"/>
            <p:cNvSpPr>
              <a:spLocks noChangeShapeType="1"/>
            </p:cNvSpPr>
            <p:nvPr/>
          </p:nvSpPr>
          <p:spPr bwMode="auto">
            <a:xfrm>
              <a:off x="2974" y="1605"/>
              <a:ext cx="831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338" name="Rectangle 40"/>
            <p:cNvSpPr>
              <a:spLocks noChangeArrowheads="1"/>
            </p:cNvSpPr>
            <p:nvPr/>
          </p:nvSpPr>
          <p:spPr bwMode="auto">
            <a:xfrm>
              <a:off x="2974" y="1605"/>
              <a:ext cx="825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39" name="Line 41"/>
            <p:cNvSpPr>
              <a:spLocks noChangeShapeType="1"/>
            </p:cNvSpPr>
            <p:nvPr/>
          </p:nvSpPr>
          <p:spPr bwMode="auto">
            <a:xfrm>
              <a:off x="637" y="2027"/>
              <a:ext cx="76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340" name="Rectangle 42"/>
            <p:cNvSpPr>
              <a:spLocks noChangeArrowheads="1"/>
            </p:cNvSpPr>
            <p:nvPr/>
          </p:nvSpPr>
          <p:spPr bwMode="auto">
            <a:xfrm>
              <a:off x="637" y="2027"/>
              <a:ext cx="760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41" name="Line 43"/>
            <p:cNvSpPr>
              <a:spLocks noChangeShapeType="1"/>
            </p:cNvSpPr>
            <p:nvPr/>
          </p:nvSpPr>
          <p:spPr bwMode="auto">
            <a:xfrm>
              <a:off x="1904" y="2404"/>
              <a:ext cx="67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342" name="Rectangle 44"/>
            <p:cNvSpPr>
              <a:spLocks noChangeArrowheads="1"/>
            </p:cNvSpPr>
            <p:nvPr/>
          </p:nvSpPr>
          <p:spPr bwMode="auto">
            <a:xfrm>
              <a:off x="1904" y="2404"/>
              <a:ext cx="672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43" name="Line 45"/>
            <p:cNvSpPr>
              <a:spLocks noChangeShapeType="1"/>
            </p:cNvSpPr>
            <p:nvPr/>
          </p:nvSpPr>
          <p:spPr bwMode="auto">
            <a:xfrm>
              <a:off x="2974" y="2404"/>
              <a:ext cx="831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344" name="Rectangle 46"/>
            <p:cNvSpPr>
              <a:spLocks noChangeArrowheads="1"/>
            </p:cNvSpPr>
            <p:nvPr/>
          </p:nvSpPr>
          <p:spPr bwMode="auto">
            <a:xfrm>
              <a:off x="2974" y="2404"/>
              <a:ext cx="825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45" name="Line 47"/>
            <p:cNvSpPr>
              <a:spLocks noChangeShapeType="1"/>
            </p:cNvSpPr>
            <p:nvPr/>
          </p:nvSpPr>
          <p:spPr bwMode="auto">
            <a:xfrm>
              <a:off x="637" y="2762"/>
              <a:ext cx="76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346" name="Rectangle 48"/>
            <p:cNvSpPr>
              <a:spLocks noChangeArrowheads="1"/>
            </p:cNvSpPr>
            <p:nvPr/>
          </p:nvSpPr>
          <p:spPr bwMode="auto">
            <a:xfrm>
              <a:off x="637" y="2762"/>
              <a:ext cx="760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47" name="Line 49"/>
            <p:cNvSpPr>
              <a:spLocks noChangeShapeType="1"/>
            </p:cNvSpPr>
            <p:nvPr/>
          </p:nvSpPr>
          <p:spPr bwMode="auto">
            <a:xfrm>
              <a:off x="1904" y="3015"/>
              <a:ext cx="67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348" name="Rectangle 50"/>
            <p:cNvSpPr>
              <a:spLocks noChangeArrowheads="1"/>
            </p:cNvSpPr>
            <p:nvPr/>
          </p:nvSpPr>
          <p:spPr bwMode="auto">
            <a:xfrm>
              <a:off x="1904" y="3015"/>
              <a:ext cx="672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49" name="Line 51"/>
            <p:cNvSpPr>
              <a:spLocks noChangeShapeType="1"/>
            </p:cNvSpPr>
            <p:nvPr/>
          </p:nvSpPr>
          <p:spPr bwMode="auto">
            <a:xfrm>
              <a:off x="637" y="3185"/>
              <a:ext cx="76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350" name="Rectangle 52"/>
            <p:cNvSpPr>
              <a:spLocks noChangeArrowheads="1"/>
            </p:cNvSpPr>
            <p:nvPr/>
          </p:nvSpPr>
          <p:spPr bwMode="auto">
            <a:xfrm>
              <a:off x="637" y="3185"/>
              <a:ext cx="760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51" name="Line 53"/>
            <p:cNvSpPr>
              <a:spLocks noChangeShapeType="1"/>
            </p:cNvSpPr>
            <p:nvPr/>
          </p:nvSpPr>
          <p:spPr bwMode="auto">
            <a:xfrm>
              <a:off x="1904" y="3185"/>
              <a:ext cx="67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352" name="Rectangle 54"/>
            <p:cNvSpPr>
              <a:spLocks noChangeArrowheads="1"/>
            </p:cNvSpPr>
            <p:nvPr/>
          </p:nvSpPr>
          <p:spPr bwMode="auto">
            <a:xfrm>
              <a:off x="1904" y="3185"/>
              <a:ext cx="672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53" name="Line 55"/>
            <p:cNvSpPr>
              <a:spLocks noChangeShapeType="1"/>
            </p:cNvSpPr>
            <p:nvPr/>
          </p:nvSpPr>
          <p:spPr bwMode="auto">
            <a:xfrm>
              <a:off x="637" y="3607"/>
              <a:ext cx="76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354" name="Rectangle 56"/>
            <p:cNvSpPr>
              <a:spLocks noChangeArrowheads="1"/>
            </p:cNvSpPr>
            <p:nvPr/>
          </p:nvSpPr>
          <p:spPr bwMode="auto">
            <a:xfrm>
              <a:off x="637" y="3607"/>
              <a:ext cx="760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55" name="Line 57"/>
            <p:cNvSpPr>
              <a:spLocks noChangeShapeType="1"/>
            </p:cNvSpPr>
            <p:nvPr/>
          </p:nvSpPr>
          <p:spPr bwMode="auto">
            <a:xfrm>
              <a:off x="1904" y="1182"/>
              <a:ext cx="67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356" name="Rectangle 58"/>
            <p:cNvSpPr>
              <a:spLocks noChangeArrowheads="1"/>
            </p:cNvSpPr>
            <p:nvPr/>
          </p:nvSpPr>
          <p:spPr bwMode="auto">
            <a:xfrm>
              <a:off x="1904" y="1182"/>
              <a:ext cx="672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57" name="Line 59"/>
            <p:cNvSpPr>
              <a:spLocks noChangeShapeType="1"/>
            </p:cNvSpPr>
            <p:nvPr/>
          </p:nvSpPr>
          <p:spPr bwMode="auto">
            <a:xfrm>
              <a:off x="4197" y="1605"/>
              <a:ext cx="9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358" name="Rectangle 60"/>
            <p:cNvSpPr>
              <a:spLocks noChangeArrowheads="1"/>
            </p:cNvSpPr>
            <p:nvPr/>
          </p:nvSpPr>
          <p:spPr bwMode="auto">
            <a:xfrm>
              <a:off x="4197" y="1605"/>
              <a:ext cx="966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59" name="Line 61"/>
            <p:cNvSpPr>
              <a:spLocks noChangeShapeType="1"/>
            </p:cNvSpPr>
            <p:nvPr/>
          </p:nvSpPr>
          <p:spPr bwMode="auto">
            <a:xfrm>
              <a:off x="2974" y="1943"/>
              <a:ext cx="831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360" name="Rectangle 62"/>
            <p:cNvSpPr>
              <a:spLocks noChangeArrowheads="1"/>
            </p:cNvSpPr>
            <p:nvPr/>
          </p:nvSpPr>
          <p:spPr bwMode="auto">
            <a:xfrm>
              <a:off x="2974" y="1943"/>
              <a:ext cx="825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61" name="Line 63"/>
            <p:cNvSpPr>
              <a:spLocks noChangeShapeType="1"/>
            </p:cNvSpPr>
            <p:nvPr/>
          </p:nvSpPr>
          <p:spPr bwMode="auto">
            <a:xfrm>
              <a:off x="4197" y="2027"/>
              <a:ext cx="9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362" name="Rectangle 64"/>
            <p:cNvSpPr>
              <a:spLocks noChangeArrowheads="1"/>
            </p:cNvSpPr>
            <p:nvPr/>
          </p:nvSpPr>
          <p:spPr bwMode="auto">
            <a:xfrm>
              <a:off x="4197" y="2027"/>
              <a:ext cx="966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63" name="Line 65"/>
            <p:cNvSpPr>
              <a:spLocks noChangeShapeType="1"/>
            </p:cNvSpPr>
            <p:nvPr/>
          </p:nvSpPr>
          <p:spPr bwMode="auto">
            <a:xfrm>
              <a:off x="4197" y="2404"/>
              <a:ext cx="9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364" name="Rectangle 66"/>
            <p:cNvSpPr>
              <a:spLocks noChangeArrowheads="1"/>
            </p:cNvSpPr>
            <p:nvPr/>
          </p:nvSpPr>
          <p:spPr bwMode="auto">
            <a:xfrm>
              <a:off x="4197" y="2404"/>
              <a:ext cx="966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65" name="Line 67"/>
            <p:cNvSpPr>
              <a:spLocks noChangeShapeType="1"/>
            </p:cNvSpPr>
            <p:nvPr/>
          </p:nvSpPr>
          <p:spPr bwMode="auto">
            <a:xfrm>
              <a:off x="4197" y="2762"/>
              <a:ext cx="9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366" name="Rectangle 68"/>
            <p:cNvSpPr>
              <a:spLocks noChangeArrowheads="1"/>
            </p:cNvSpPr>
            <p:nvPr/>
          </p:nvSpPr>
          <p:spPr bwMode="auto">
            <a:xfrm>
              <a:off x="4197" y="2762"/>
              <a:ext cx="966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67" name="Line 69"/>
            <p:cNvSpPr>
              <a:spLocks noChangeShapeType="1"/>
            </p:cNvSpPr>
            <p:nvPr/>
          </p:nvSpPr>
          <p:spPr bwMode="auto">
            <a:xfrm>
              <a:off x="2974" y="3015"/>
              <a:ext cx="831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368" name="Rectangle 70"/>
            <p:cNvSpPr>
              <a:spLocks noChangeArrowheads="1"/>
            </p:cNvSpPr>
            <p:nvPr/>
          </p:nvSpPr>
          <p:spPr bwMode="auto">
            <a:xfrm>
              <a:off x="2974" y="3015"/>
              <a:ext cx="825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69" name="Line 71"/>
            <p:cNvSpPr>
              <a:spLocks noChangeShapeType="1"/>
            </p:cNvSpPr>
            <p:nvPr/>
          </p:nvSpPr>
          <p:spPr bwMode="auto">
            <a:xfrm>
              <a:off x="1904" y="3101"/>
              <a:ext cx="67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370" name="Rectangle 72"/>
            <p:cNvSpPr>
              <a:spLocks noChangeArrowheads="1"/>
            </p:cNvSpPr>
            <p:nvPr/>
          </p:nvSpPr>
          <p:spPr bwMode="auto">
            <a:xfrm>
              <a:off x="1904" y="3101"/>
              <a:ext cx="672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71" name="Line 73"/>
            <p:cNvSpPr>
              <a:spLocks noChangeShapeType="1"/>
            </p:cNvSpPr>
            <p:nvPr/>
          </p:nvSpPr>
          <p:spPr bwMode="auto">
            <a:xfrm>
              <a:off x="4197" y="3185"/>
              <a:ext cx="9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372" name="Rectangle 74"/>
            <p:cNvSpPr>
              <a:spLocks noChangeArrowheads="1"/>
            </p:cNvSpPr>
            <p:nvPr/>
          </p:nvSpPr>
          <p:spPr bwMode="auto">
            <a:xfrm>
              <a:off x="4197" y="3185"/>
              <a:ext cx="966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73" name="Line 75"/>
            <p:cNvSpPr>
              <a:spLocks noChangeShapeType="1"/>
            </p:cNvSpPr>
            <p:nvPr/>
          </p:nvSpPr>
          <p:spPr bwMode="auto">
            <a:xfrm>
              <a:off x="2974" y="3354"/>
              <a:ext cx="831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374" name="Rectangle 76"/>
            <p:cNvSpPr>
              <a:spLocks noChangeArrowheads="1"/>
            </p:cNvSpPr>
            <p:nvPr/>
          </p:nvSpPr>
          <p:spPr bwMode="auto">
            <a:xfrm>
              <a:off x="2974" y="3354"/>
              <a:ext cx="825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75" name="Line 77"/>
            <p:cNvSpPr>
              <a:spLocks noChangeShapeType="1"/>
            </p:cNvSpPr>
            <p:nvPr/>
          </p:nvSpPr>
          <p:spPr bwMode="auto">
            <a:xfrm>
              <a:off x="4197" y="3607"/>
              <a:ext cx="9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376" name="Rectangle 78"/>
            <p:cNvSpPr>
              <a:spLocks noChangeArrowheads="1"/>
            </p:cNvSpPr>
            <p:nvPr/>
          </p:nvSpPr>
          <p:spPr bwMode="auto">
            <a:xfrm>
              <a:off x="4197" y="3607"/>
              <a:ext cx="966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77" name="Line 79"/>
            <p:cNvSpPr>
              <a:spLocks noChangeShapeType="1"/>
            </p:cNvSpPr>
            <p:nvPr/>
          </p:nvSpPr>
          <p:spPr bwMode="auto">
            <a:xfrm>
              <a:off x="2974" y="3861"/>
              <a:ext cx="831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378" name="Rectangle 80"/>
            <p:cNvSpPr>
              <a:spLocks noChangeArrowheads="1"/>
            </p:cNvSpPr>
            <p:nvPr/>
          </p:nvSpPr>
          <p:spPr bwMode="auto">
            <a:xfrm>
              <a:off x="2974" y="3861"/>
              <a:ext cx="825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379" name="Rectangle 81"/>
            <p:cNvSpPr>
              <a:spLocks noChangeArrowheads="1"/>
            </p:cNvSpPr>
            <p:nvPr/>
          </p:nvSpPr>
          <p:spPr bwMode="auto">
            <a:xfrm>
              <a:off x="620" y="985"/>
              <a:ext cx="824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Сумма процентов</a:t>
              </a:r>
            </a:p>
          </p:txBody>
        </p:sp>
        <p:sp>
          <p:nvSpPr>
            <p:cNvPr id="55380" name="Rectangle 82"/>
            <p:cNvSpPr>
              <a:spLocks noChangeArrowheads="1"/>
            </p:cNvSpPr>
            <p:nvPr/>
          </p:nvSpPr>
          <p:spPr bwMode="auto">
            <a:xfrm>
              <a:off x="2017" y="985"/>
              <a:ext cx="469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Налог на</a:t>
              </a:r>
            </a:p>
          </p:txBody>
        </p:sp>
        <p:sp>
          <p:nvSpPr>
            <p:cNvPr id="55381" name="Rectangle 83"/>
            <p:cNvSpPr>
              <a:spLocks noChangeArrowheads="1"/>
            </p:cNvSpPr>
            <p:nvPr/>
          </p:nvSpPr>
          <p:spPr bwMode="auto">
            <a:xfrm>
              <a:off x="2545" y="985"/>
              <a:ext cx="467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(1-налог)</a:t>
              </a:r>
            </a:p>
          </p:txBody>
        </p:sp>
        <p:sp>
          <p:nvSpPr>
            <p:cNvPr id="55382" name="Rectangle 84"/>
            <p:cNvSpPr>
              <a:spLocks noChangeArrowheads="1"/>
            </p:cNvSpPr>
            <p:nvPr/>
          </p:nvSpPr>
          <p:spPr bwMode="auto">
            <a:xfrm>
              <a:off x="5109" y="958"/>
              <a:ext cx="478" cy="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ru-RU" sz="1300" b="1" dirty="0" smtClean="0">
                  <a:solidFill>
                    <a:srgbClr val="000000"/>
                  </a:solidFill>
                  <a:cs typeface="Arial" panose="020B0604020202020204" pitchFamily="34" charset="0"/>
                </a:rPr>
                <a:t>200</a:t>
              </a:r>
              <a:r>
                <a:rPr lang="ru-RU" altLang="ru-RU" sz="1300" b="1" dirty="0" smtClean="0">
                  <a:solidFill>
                    <a:srgbClr val="000000"/>
                  </a:solidFill>
                  <a:cs typeface="Arial" panose="020B0604020202020204" pitchFamily="34" charset="0"/>
                </a:rPr>
                <a:t>5 </a:t>
              </a:r>
              <a:r>
                <a:rPr lang="ru-RU" altLang="ru-RU" sz="1300" b="1" dirty="0">
                  <a:solidFill>
                    <a:srgbClr val="000000"/>
                  </a:solidFill>
                  <a:cs typeface="Arial" panose="020B0604020202020204" pitchFamily="34" charset="0"/>
                </a:rPr>
                <a:t>г.</a:t>
              </a:r>
            </a:p>
          </p:txBody>
        </p:sp>
        <p:sp>
          <p:nvSpPr>
            <p:cNvPr id="55383" name="Rectangle 85"/>
            <p:cNvSpPr>
              <a:spLocks noChangeArrowheads="1"/>
            </p:cNvSpPr>
            <p:nvPr/>
          </p:nvSpPr>
          <p:spPr bwMode="auto">
            <a:xfrm>
              <a:off x="750" y="1076"/>
              <a:ext cx="553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по кредиту</a:t>
              </a:r>
            </a:p>
          </p:txBody>
        </p:sp>
        <p:sp>
          <p:nvSpPr>
            <p:cNvPr id="55384" name="Rectangle 86"/>
            <p:cNvSpPr>
              <a:spLocks noChangeArrowheads="1"/>
            </p:cNvSpPr>
            <p:nvPr/>
          </p:nvSpPr>
          <p:spPr bwMode="auto">
            <a:xfrm>
              <a:off x="2022" y="1076"/>
              <a:ext cx="481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прибыль</a:t>
              </a:r>
            </a:p>
          </p:txBody>
        </p:sp>
        <p:sp>
          <p:nvSpPr>
            <p:cNvPr id="55385" name="Rectangle 87"/>
            <p:cNvSpPr>
              <a:spLocks noChangeArrowheads="1"/>
            </p:cNvSpPr>
            <p:nvPr/>
          </p:nvSpPr>
          <p:spPr bwMode="auto">
            <a:xfrm>
              <a:off x="4864" y="1076"/>
              <a:ext cx="100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(прогноз, тыс. рублей)</a:t>
              </a:r>
            </a:p>
          </p:txBody>
        </p:sp>
        <p:sp>
          <p:nvSpPr>
            <p:cNvPr id="55386" name="Rectangle 88"/>
            <p:cNvSpPr>
              <a:spLocks noChangeArrowheads="1"/>
            </p:cNvSpPr>
            <p:nvPr/>
          </p:nvSpPr>
          <p:spPr bwMode="auto">
            <a:xfrm>
              <a:off x="768" y="1161"/>
              <a:ext cx="475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1,560,000</a:t>
              </a:r>
            </a:p>
          </p:txBody>
        </p:sp>
        <p:sp>
          <p:nvSpPr>
            <p:cNvPr id="55387" name="Rectangle 89"/>
            <p:cNvSpPr>
              <a:spLocks noChangeArrowheads="1"/>
            </p:cNvSpPr>
            <p:nvPr/>
          </p:nvSpPr>
          <p:spPr bwMode="auto">
            <a:xfrm>
              <a:off x="2105" y="1161"/>
              <a:ext cx="280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35%</a:t>
              </a:r>
            </a:p>
          </p:txBody>
        </p:sp>
        <p:sp>
          <p:nvSpPr>
            <p:cNvPr id="55388" name="Rectangle 90"/>
            <p:cNvSpPr>
              <a:spLocks noChangeArrowheads="1"/>
            </p:cNvSpPr>
            <p:nvPr/>
          </p:nvSpPr>
          <p:spPr bwMode="auto">
            <a:xfrm>
              <a:off x="3761" y="1161"/>
              <a:ext cx="549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>
                  <a:solidFill>
                    <a:srgbClr val="000000"/>
                  </a:solidFill>
                  <a:cs typeface="Arial" panose="020B0604020202020204" pitchFamily="34" charset="0"/>
                </a:rPr>
                <a:t>(- выплаты)</a:t>
              </a:r>
            </a:p>
          </p:txBody>
        </p:sp>
        <p:sp>
          <p:nvSpPr>
            <p:cNvPr id="55389" name="Rectangle 91"/>
            <p:cNvSpPr>
              <a:spLocks noChangeArrowheads="1"/>
            </p:cNvSpPr>
            <p:nvPr/>
          </p:nvSpPr>
          <p:spPr bwMode="auto">
            <a:xfrm>
              <a:off x="4803" y="1161"/>
              <a:ext cx="1089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оптимистичный вариант</a:t>
              </a:r>
            </a:p>
          </p:txBody>
        </p:sp>
        <p:sp>
          <p:nvSpPr>
            <p:cNvPr id="55390" name="Rectangle 92"/>
            <p:cNvSpPr>
              <a:spLocks noChangeArrowheads="1"/>
            </p:cNvSpPr>
            <p:nvPr/>
          </p:nvSpPr>
          <p:spPr bwMode="auto">
            <a:xfrm>
              <a:off x="732" y="1414"/>
              <a:ext cx="611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 dirty="0">
                  <a:solidFill>
                    <a:srgbClr val="000000"/>
                  </a:solidFill>
                  <a:cs typeface="Arial" panose="020B0604020202020204" pitchFamily="34" charset="0"/>
                </a:rPr>
                <a:t>Прибыль до</a:t>
              </a:r>
            </a:p>
          </p:txBody>
        </p:sp>
        <p:sp>
          <p:nvSpPr>
            <p:cNvPr id="55391" name="Rectangle 93"/>
            <p:cNvSpPr>
              <a:spLocks noChangeArrowheads="1"/>
            </p:cNvSpPr>
            <p:nvPr/>
          </p:nvSpPr>
          <p:spPr bwMode="auto">
            <a:xfrm>
              <a:off x="1890" y="1414"/>
              <a:ext cx="74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Прибыль после</a:t>
              </a:r>
            </a:p>
          </p:txBody>
        </p:sp>
        <p:sp>
          <p:nvSpPr>
            <p:cNvPr id="55392" name="Rectangle 94"/>
            <p:cNvSpPr>
              <a:spLocks noChangeArrowheads="1"/>
            </p:cNvSpPr>
            <p:nvPr/>
          </p:nvSpPr>
          <p:spPr bwMode="auto">
            <a:xfrm>
              <a:off x="3037" y="1414"/>
              <a:ext cx="74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Прибыль после</a:t>
              </a:r>
            </a:p>
          </p:txBody>
        </p:sp>
        <p:sp>
          <p:nvSpPr>
            <p:cNvPr id="55393" name="Rectangle 95"/>
            <p:cNvSpPr>
              <a:spLocks noChangeArrowheads="1"/>
            </p:cNvSpPr>
            <p:nvPr/>
          </p:nvSpPr>
          <p:spPr bwMode="auto">
            <a:xfrm>
              <a:off x="4247" y="1414"/>
              <a:ext cx="910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Реинвестированная</a:t>
              </a:r>
            </a:p>
          </p:txBody>
        </p:sp>
        <p:sp>
          <p:nvSpPr>
            <p:cNvPr id="55394" name="Rectangle 96"/>
            <p:cNvSpPr>
              <a:spLocks noChangeArrowheads="1"/>
            </p:cNvSpPr>
            <p:nvPr/>
          </p:nvSpPr>
          <p:spPr bwMode="auto">
            <a:xfrm>
              <a:off x="622" y="1499"/>
              <a:ext cx="830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налогообложения</a:t>
              </a:r>
            </a:p>
          </p:txBody>
        </p:sp>
        <p:sp>
          <p:nvSpPr>
            <p:cNvPr id="55395" name="Rectangle 97"/>
            <p:cNvSpPr>
              <a:spLocks noChangeArrowheads="1"/>
            </p:cNvSpPr>
            <p:nvPr/>
          </p:nvSpPr>
          <p:spPr bwMode="auto">
            <a:xfrm>
              <a:off x="1972" y="1499"/>
              <a:ext cx="57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выплаты %</a:t>
              </a:r>
            </a:p>
          </p:txBody>
        </p:sp>
        <p:sp>
          <p:nvSpPr>
            <p:cNvPr id="55396" name="Rectangle 98"/>
            <p:cNvSpPr>
              <a:spLocks noChangeArrowheads="1"/>
            </p:cNvSpPr>
            <p:nvPr/>
          </p:nvSpPr>
          <p:spPr bwMode="auto">
            <a:xfrm>
              <a:off x="3024" y="1499"/>
              <a:ext cx="773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выплаты налога</a:t>
              </a:r>
            </a:p>
          </p:txBody>
        </p:sp>
        <p:sp>
          <p:nvSpPr>
            <p:cNvPr id="55397" name="Rectangle 99"/>
            <p:cNvSpPr>
              <a:spLocks noChangeArrowheads="1"/>
            </p:cNvSpPr>
            <p:nvPr/>
          </p:nvSpPr>
          <p:spPr bwMode="auto">
            <a:xfrm>
              <a:off x="4462" y="1499"/>
              <a:ext cx="481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прибыль</a:t>
              </a:r>
            </a:p>
          </p:txBody>
        </p:sp>
        <p:sp>
          <p:nvSpPr>
            <p:cNvPr id="55398" name="Rectangle 100"/>
            <p:cNvSpPr>
              <a:spLocks noChangeArrowheads="1"/>
            </p:cNvSpPr>
            <p:nvPr/>
          </p:nvSpPr>
          <p:spPr bwMode="auto">
            <a:xfrm>
              <a:off x="743" y="1583"/>
              <a:ext cx="51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22,177,465</a:t>
              </a:r>
            </a:p>
          </p:txBody>
        </p:sp>
        <p:sp>
          <p:nvSpPr>
            <p:cNvPr id="55399" name="Rectangle 101"/>
            <p:cNvSpPr>
              <a:spLocks noChangeArrowheads="1"/>
            </p:cNvSpPr>
            <p:nvPr/>
          </p:nvSpPr>
          <p:spPr bwMode="auto">
            <a:xfrm>
              <a:off x="1967" y="1583"/>
              <a:ext cx="51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20,617,465</a:t>
              </a:r>
            </a:p>
          </p:txBody>
        </p:sp>
        <p:sp>
          <p:nvSpPr>
            <p:cNvPr id="55400" name="Rectangle 102"/>
            <p:cNvSpPr>
              <a:spLocks noChangeArrowheads="1"/>
            </p:cNvSpPr>
            <p:nvPr/>
          </p:nvSpPr>
          <p:spPr bwMode="auto">
            <a:xfrm>
              <a:off x="3113" y="1583"/>
              <a:ext cx="51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13,401,352</a:t>
              </a:r>
            </a:p>
          </p:txBody>
        </p:sp>
        <p:sp>
          <p:nvSpPr>
            <p:cNvPr id="55401" name="Rectangle 103"/>
            <p:cNvSpPr>
              <a:spLocks noChangeArrowheads="1"/>
            </p:cNvSpPr>
            <p:nvPr/>
          </p:nvSpPr>
          <p:spPr bwMode="auto">
            <a:xfrm>
              <a:off x="4406" y="1583"/>
              <a:ext cx="51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10,923,617</a:t>
              </a:r>
            </a:p>
          </p:txBody>
        </p:sp>
        <p:sp>
          <p:nvSpPr>
            <p:cNvPr id="55402" name="Rectangle 104"/>
            <p:cNvSpPr>
              <a:spLocks noChangeArrowheads="1"/>
            </p:cNvSpPr>
            <p:nvPr/>
          </p:nvSpPr>
          <p:spPr bwMode="auto">
            <a:xfrm>
              <a:off x="657" y="1836"/>
              <a:ext cx="76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Рентабельность</a:t>
              </a:r>
            </a:p>
          </p:txBody>
        </p:sp>
        <p:sp>
          <p:nvSpPr>
            <p:cNvPr id="55403" name="Rectangle 105"/>
            <p:cNvSpPr>
              <a:spLocks noChangeArrowheads="1"/>
            </p:cNvSpPr>
            <p:nvPr/>
          </p:nvSpPr>
          <p:spPr bwMode="auto">
            <a:xfrm>
              <a:off x="2957" y="1836"/>
              <a:ext cx="870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Корректир. коэфф.</a:t>
              </a:r>
            </a:p>
          </p:txBody>
        </p:sp>
        <p:sp>
          <p:nvSpPr>
            <p:cNvPr id="55404" name="Rectangle 106"/>
            <p:cNvSpPr>
              <a:spLocks noChangeArrowheads="1"/>
            </p:cNvSpPr>
            <p:nvPr/>
          </p:nvSpPr>
          <p:spPr bwMode="auto">
            <a:xfrm>
              <a:off x="4359" y="1836"/>
              <a:ext cx="67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Коэффициент</a:t>
              </a:r>
            </a:p>
          </p:txBody>
        </p:sp>
        <p:sp>
          <p:nvSpPr>
            <p:cNvPr id="55405" name="Rectangle 107"/>
            <p:cNvSpPr>
              <a:spLocks noChangeArrowheads="1"/>
            </p:cNvSpPr>
            <p:nvPr/>
          </p:nvSpPr>
          <p:spPr bwMode="auto">
            <a:xfrm>
              <a:off x="818" y="1921"/>
              <a:ext cx="41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продаж</a:t>
              </a:r>
            </a:p>
          </p:txBody>
        </p:sp>
        <p:sp>
          <p:nvSpPr>
            <p:cNvPr id="55406" name="Rectangle 108"/>
            <p:cNvSpPr>
              <a:spLocks noChangeArrowheads="1"/>
            </p:cNvSpPr>
            <p:nvPr/>
          </p:nvSpPr>
          <p:spPr bwMode="auto">
            <a:xfrm>
              <a:off x="3248" y="1921"/>
              <a:ext cx="285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0.60</a:t>
              </a:r>
            </a:p>
          </p:txBody>
        </p:sp>
        <p:sp>
          <p:nvSpPr>
            <p:cNvPr id="55407" name="Rectangle 109"/>
            <p:cNvSpPr>
              <a:spLocks noChangeArrowheads="1"/>
            </p:cNvSpPr>
            <p:nvPr/>
          </p:nvSpPr>
          <p:spPr bwMode="auto">
            <a:xfrm>
              <a:off x="4269" y="1921"/>
              <a:ext cx="863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реинвестирования</a:t>
              </a:r>
            </a:p>
          </p:txBody>
        </p:sp>
        <p:sp>
          <p:nvSpPr>
            <p:cNvPr id="55408" name="Rectangle 110"/>
            <p:cNvSpPr>
              <a:spLocks noChangeArrowheads="1"/>
            </p:cNvSpPr>
            <p:nvPr/>
          </p:nvSpPr>
          <p:spPr bwMode="auto">
            <a:xfrm>
              <a:off x="817" y="2005"/>
              <a:ext cx="401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20.14%</a:t>
              </a:r>
            </a:p>
          </p:txBody>
        </p:sp>
        <p:sp>
          <p:nvSpPr>
            <p:cNvPr id="55409" name="Rectangle 111"/>
            <p:cNvSpPr>
              <a:spLocks noChangeArrowheads="1"/>
            </p:cNvSpPr>
            <p:nvPr/>
          </p:nvSpPr>
          <p:spPr bwMode="auto">
            <a:xfrm>
              <a:off x="4541" y="2005"/>
              <a:ext cx="285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0.82</a:t>
              </a:r>
            </a:p>
          </p:txBody>
        </p:sp>
        <p:sp>
          <p:nvSpPr>
            <p:cNvPr id="55410" name="Rectangle 112"/>
            <p:cNvSpPr>
              <a:spLocks noChangeArrowheads="1"/>
            </p:cNvSpPr>
            <p:nvPr/>
          </p:nvSpPr>
          <p:spPr bwMode="auto">
            <a:xfrm>
              <a:off x="1881" y="2188"/>
              <a:ext cx="76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Рентабельность</a:t>
              </a:r>
            </a:p>
          </p:txBody>
        </p:sp>
        <p:sp>
          <p:nvSpPr>
            <p:cNvPr id="55411" name="Rectangle 113"/>
            <p:cNvSpPr>
              <a:spLocks noChangeArrowheads="1"/>
            </p:cNvSpPr>
            <p:nvPr/>
          </p:nvSpPr>
          <p:spPr bwMode="auto">
            <a:xfrm>
              <a:off x="3028" y="2188"/>
              <a:ext cx="76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Рентабельность</a:t>
              </a:r>
            </a:p>
          </p:txBody>
        </p:sp>
        <p:sp>
          <p:nvSpPr>
            <p:cNvPr id="55412" name="Rectangle 114"/>
            <p:cNvSpPr>
              <a:spLocks noChangeArrowheads="1"/>
            </p:cNvSpPr>
            <p:nvPr/>
          </p:nvSpPr>
          <p:spPr bwMode="auto">
            <a:xfrm>
              <a:off x="4257" y="2174"/>
              <a:ext cx="877" cy="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100" b="1">
                  <a:solidFill>
                    <a:srgbClr val="000000"/>
                  </a:solidFill>
                  <a:cs typeface="Arial" panose="020B0604020202020204" pitchFamily="34" charset="0"/>
                </a:rPr>
                <a:t>Экономический</a:t>
              </a:r>
            </a:p>
          </p:txBody>
        </p:sp>
        <p:sp>
          <p:nvSpPr>
            <p:cNvPr id="55413" name="Rectangle 115"/>
            <p:cNvSpPr>
              <a:spLocks noChangeArrowheads="1"/>
            </p:cNvSpPr>
            <p:nvPr/>
          </p:nvSpPr>
          <p:spPr bwMode="auto">
            <a:xfrm>
              <a:off x="1889" y="2293"/>
              <a:ext cx="747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чистых активов</a:t>
              </a:r>
            </a:p>
          </p:txBody>
        </p:sp>
        <p:sp>
          <p:nvSpPr>
            <p:cNvPr id="55414" name="Rectangle 116"/>
            <p:cNvSpPr>
              <a:spLocks noChangeArrowheads="1"/>
            </p:cNvSpPr>
            <p:nvPr/>
          </p:nvSpPr>
          <p:spPr bwMode="auto">
            <a:xfrm>
              <a:off x="2999" y="2293"/>
              <a:ext cx="793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собств. капитала</a:t>
              </a:r>
            </a:p>
          </p:txBody>
        </p:sp>
        <p:sp>
          <p:nvSpPr>
            <p:cNvPr id="55415" name="Rectangle 117"/>
            <p:cNvSpPr>
              <a:spLocks noChangeArrowheads="1"/>
            </p:cNvSpPr>
            <p:nvPr/>
          </p:nvSpPr>
          <p:spPr bwMode="auto">
            <a:xfrm>
              <a:off x="4274" y="2278"/>
              <a:ext cx="836" cy="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100" b="1">
                  <a:solidFill>
                    <a:srgbClr val="000000"/>
                  </a:solidFill>
                  <a:cs typeface="Arial" panose="020B0604020202020204" pitchFamily="34" charset="0"/>
                </a:rPr>
                <a:t>рост компании</a:t>
              </a:r>
            </a:p>
          </p:txBody>
        </p:sp>
        <p:sp>
          <p:nvSpPr>
            <p:cNvPr id="55416" name="Rectangle 118"/>
            <p:cNvSpPr>
              <a:spLocks noChangeArrowheads="1"/>
            </p:cNvSpPr>
            <p:nvPr/>
          </p:nvSpPr>
          <p:spPr bwMode="auto">
            <a:xfrm>
              <a:off x="2041" y="2397"/>
              <a:ext cx="402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13.64%</a:t>
              </a:r>
            </a:p>
          </p:txBody>
        </p:sp>
        <p:sp>
          <p:nvSpPr>
            <p:cNvPr id="55417" name="Rectangle 119"/>
            <p:cNvSpPr>
              <a:spLocks noChangeArrowheads="1"/>
            </p:cNvSpPr>
            <p:nvPr/>
          </p:nvSpPr>
          <p:spPr bwMode="auto">
            <a:xfrm>
              <a:off x="3212" y="2397"/>
              <a:ext cx="354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8.29%</a:t>
              </a:r>
            </a:p>
          </p:txBody>
        </p:sp>
        <p:sp>
          <p:nvSpPr>
            <p:cNvPr id="55418" name="Rectangle 120"/>
            <p:cNvSpPr>
              <a:spLocks noChangeArrowheads="1"/>
            </p:cNvSpPr>
            <p:nvPr/>
          </p:nvSpPr>
          <p:spPr bwMode="auto">
            <a:xfrm>
              <a:off x="4481" y="2383"/>
              <a:ext cx="406" cy="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100" b="1">
                  <a:solidFill>
                    <a:srgbClr val="000000"/>
                  </a:solidFill>
                  <a:cs typeface="Arial" panose="020B0604020202020204" pitchFamily="34" charset="0"/>
                </a:rPr>
                <a:t>7.25%</a:t>
              </a:r>
            </a:p>
          </p:txBody>
        </p:sp>
        <p:sp>
          <p:nvSpPr>
            <p:cNvPr id="55419" name="Rectangle 121"/>
            <p:cNvSpPr>
              <a:spLocks noChangeArrowheads="1"/>
            </p:cNvSpPr>
            <p:nvPr/>
          </p:nvSpPr>
          <p:spPr bwMode="auto">
            <a:xfrm>
              <a:off x="618" y="2571"/>
              <a:ext cx="840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Оборачиваемость</a:t>
              </a:r>
            </a:p>
          </p:txBody>
        </p:sp>
        <p:sp>
          <p:nvSpPr>
            <p:cNvPr id="55420" name="Rectangle 122"/>
            <p:cNvSpPr>
              <a:spLocks noChangeArrowheads="1"/>
            </p:cNvSpPr>
            <p:nvPr/>
          </p:nvSpPr>
          <p:spPr bwMode="auto">
            <a:xfrm>
              <a:off x="4235" y="2571"/>
              <a:ext cx="920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Коэффициент роста</a:t>
              </a:r>
            </a:p>
          </p:txBody>
        </p:sp>
        <p:sp>
          <p:nvSpPr>
            <p:cNvPr id="55421" name="Rectangle 123"/>
            <p:cNvSpPr>
              <a:spLocks noChangeArrowheads="1"/>
            </p:cNvSpPr>
            <p:nvPr/>
          </p:nvSpPr>
          <p:spPr bwMode="auto">
            <a:xfrm>
              <a:off x="665" y="2657"/>
              <a:ext cx="747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чистых активов</a:t>
              </a:r>
            </a:p>
          </p:txBody>
        </p:sp>
        <p:sp>
          <p:nvSpPr>
            <p:cNvPr id="55422" name="Rectangle 124"/>
            <p:cNvSpPr>
              <a:spLocks noChangeArrowheads="1"/>
            </p:cNvSpPr>
            <p:nvPr/>
          </p:nvSpPr>
          <p:spPr bwMode="auto">
            <a:xfrm>
              <a:off x="4177" y="2657"/>
              <a:ext cx="103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собственного капитала</a:t>
              </a:r>
            </a:p>
          </p:txBody>
        </p:sp>
        <p:sp>
          <p:nvSpPr>
            <p:cNvPr id="55423" name="Rectangle 125"/>
            <p:cNvSpPr>
              <a:spLocks noChangeArrowheads="1"/>
            </p:cNvSpPr>
            <p:nvPr/>
          </p:nvSpPr>
          <p:spPr bwMode="auto">
            <a:xfrm>
              <a:off x="878" y="2741"/>
              <a:ext cx="285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0.68</a:t>
              </a:r>
            </a:p>
          </p:txBody>
        </p:sp>
        <p:sp>
          <p:nvSpPr>
            <p:cNvPr id="55424" name="Rectangle 126"/>
            <p:cNvSpPr>
              <a:spLocks noChangeArrowheads="1"/>
            </p:cNvSpPr>
            <p:nvPr/>
          </p:nvSpPr>
          <p:spPr bwMode="auto">
            <a:xfrm>
              <a:off x="4541" y="2741"/>
              <a:ext cx="285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1.07</a:t>
              </a:r>
            </a:p>
          </p:txBody>
        </p:sp>
        <p:sp>
          <p:nvSpPr>
            <p:cNvPr id="55425" name="Rectangle 127"/>
            <p:cNvSpPr>
              <a:spLocks noChangeArrowheads="1"/>
            </p:cNvSpPr>
            <p:nvPr/>
          </p:nvSpPr>
          <p:spPr bwMode="auto">
            <a:xfrm>
              <a:off x="1943" y="2825"/>
              <a:ext cx="632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Финансовый</a:t>
              </a:r>
            </a:p>
          </p:txBody>
        </p:sp>
        <p:sp>
          <p:nvSpPr>
            <p:cNvPr id="55426" name="Rectangle 128"/>
            <p:cNvSpPr>
              <a:spLocks noChangeArrowheads="1"/>
            </p:cNvSpPr>
            <p:nvPr/>
          </p:nvSpPr>
          <p:spPr bwMode="auto">
            <a:xfrm>
              <a:off x="2988" y="2825"/>
              <a:ext cx="84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Инвестированный</a:t>
              </a:r>
            </a:p>
          </p:txBody>
        </p:sp>
        <p:sp>
          <p:nvSpPr>
            <p:cNvPr id="55427" name="Rectangle 129"/>
            <p:cNvSpPr>
              <a:spLocks noChangeArrowheads="1"/>
            </p:cNvSpPr>
            <p:nvPr/>
          </p:nvSpPr>
          <p:spPr bwMode="auto">
            <a:xfrm>
              <a:off x="2076" y="2909"/>
              <a:ext cx="362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рычаг</a:t>
              </a:r>
            </a:p>
          </p:txBody>
        </p:sp>
        <p:sp>
          <p:nvSpPr>
            <p:cNvPr id="55428" name="Rectangle 130"/>
            <p:cNvSpPr>
              <a:spLocks noChangeArrowheads="1"/>
            </p:cNvSpPr>
            <p:nvPr/>
          </p:nvSpPr>
          <p:spPr bwMode="auto">
            <a:xfrm>
              <a:off x="3182" y="2909"/>
              <a:ext cx="435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капитал</a:t>
              </a:r>
            </a:p>
          </p:txBody>
        </p:sp>
        <p:sp>
          <p:nvSpPr>
            <p:cNvPr id="55429" name="Rectangle 131"/>
            <p:cNvSpPr>
              <a:spLocks noChangeArrowheads="1"/>
            </p:cNvSpPr>
            <p:nvPr/>
          </p:nvSpPr>
          <p:spPr bwMode="auto">
            <a:xfrm>
              <a:off x="760" y="2993"/>
              <a:ext cx="53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Кредитная</a:t>
              </a:r>
            </a:p>
          </p:txBody>
        </p:sp>
        <p:sp>
          <p:nvSpPr>
            <p:cNvPr id="55430" name="Rectangle 132"/>
            <p:cNvSpPr>
              <a:spLocks noChangeArrowheads="1"/>
            </p:cNvSpPr>
            <p:nvPr/>
          </p:nvSpPr>
          <p:spPr bwMode="auto">
            <a:xfrm>
              <a:off x="2100" y="2993"/>
              <a:ext cx="28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1.01</a:t>
              </a:r>
            </a:p>
          </p:txBody>
        </p:sp>
        <p:sp>
          <p:nvSpPr>
            <p:cNvPr id="55431" name="Rectangle 133"/>
            <p:cNvSpPr>
              <a:spLocks noChangeArrowheads="1"/>
            </p:cNvSpPr>
            <p:nvPr/>
          </p:nvSpPr>
          <p:spPr bwMode="auto">
            <a:xfrm>
              <a:off x="3090" y="2993"/>
              <a:ext cx="562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162,576,075</a:t>
              </a:r>
            </a:p>
          </p:txBody>
        </p:sp>
        <p:sp>
          <p:nvSpPr>
            <p:cNvPr id="55432" name="Rectangle 134"/>
            <p:cNvSpPr>
              <a:spLocks noChangeArrowheads="1"/>
            </p:cNvSpPr>
            <p:nvPr/>
          </p:nvSpPr>
          <p:spPr bwMode="auto">
            <a:xfrm>
              <a:off x="4205" y="2993"/>
              <a:ext cx="993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Собственный капитал</a:t>
              </a:r>
            </a:p>
          </p:txBody>
        </p:sp>
        <p:sp>
          <p:nvSpPr>
            <p:cNvPr id="55433" name="Rectangle 135"/>
            <p:cNvSpPr>
              <a:spLocks noChangeArrowheads="1"/>
            </p:cNvSpPr>
            <p:nvPr/>
          </p:nvSpPr>
          <p:spPr bwMode="auto">
            <a:xfrm>
              <a:off x="837" y="3079"/>
              <a:ext cx="382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ставка</a:t>
              </a:r>
            </a:p>
          </p:txBody>
        </p:sp>
        <p:sp>
          <p:nvSpPr>
            <p:cNvPr id="55434" name="Rectangle 136"/>
            <p:cNvSpPr>
              <a:spLocks noChangeArrowheads="1"/>
            </p:cNvSpPr>
            <p:nvPr/>
          </p:nvSpPr>
          <p:spPr bwMode="auto">
            <a:xfrm>
              <a:off x="2034" y="3079"/>
              <a:ext cx="440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Эффект</a:t>
              </a:r>
            </a:p>
          </p:txBody>
        </p:sp>
        <p:sp>
          <p:nvSpPr>
            <p:cNvPr id="55435" name="Rectangle 137"/>
            <p:cNvSpPr>
              <a:spLocks noChangeArrowheads="1"/>
            </p:cNvSpPr>
            <p:nvPr/>
          </p:nvSpPr>
          <p:spPr bwMode="auto">
            <a:xfrm>
              <a:off x="4334" y="3079"/>
              <a:ext cx="713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на начало года</a:t>
              </a:r>
            </a:p>
          </p:txBody>
        </p:sp>
        <p:sp>
          <p:nvSpPr>
            <p:cNvPr id="55436" name="Rectangle 138"/>
            <p:cNvSpPr>
              <a:spLocks noChangeArrowheads="1"/>
            </p:cNvSpPr>
            <p:nvPr/>
          </p:nvSpPr>
          <p:spPr bwMode="auto">
            <a:xfrm>
              <a:off x="793" y="3163"/>
              <a:ext cx="44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175.22%</a:t>
              </a:r>
            </a:p>
          </p:txBody>
        </p:sp>
        <p:sp>
          <p:nvSpPr>
            <p:cNvPr id="55437" name="Rectangle 139"/>
            <p:cNvSpPr>
              <a:spLocks noChangeArrowheads="1"/>
            </p:cNvSpPr>
            <p:nvPr/>
          </p:nvSpPr>
          <p:spPr bwMode="auto">
            <a:xfrm>
              <a:off x="2164" y="3163"/>
              <a:ext cx="16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55438" name="Rectangle 140"/>
            <p:cNvSpPr>
              <a:spLocks noChangeArrowheads="1"/>
            </p:cNvSpPr>
            <p:nvPr/>
          </p:nvSpPr>
          <p:spPr bwMode="auto">
            <a:xfrm>
              <a:off x="3078" y="3163"/>
              <a:ext cx="661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Собственный</a:t>
              </a:r>
            </a:p>
          </p:txBody>
        </p:sp>
        <p:sp>
          <p:nvSpPr>
            <p:cNvPr id="55439" name="Rectangle 141"/>
            <p:cNvSpPr>
              <a:spLocks noChangeArrowheads="1"/>
            </p:cNvSpPr>
            <p:nvPr/>
          </p:nvSpPr>
          <p:spPr bwMode="auto">
            <a:xfrm>
              <a:off x="4383" y="3163"/>
              <a:ext cx="562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150,762,143</a:t>
              </a:r>
            </a:p>
          </p:txBody>
        </p:sp>
        <p:sp>
          <p:nvSpPr>
            <p:cNvPr id="55440" name="Rectangle 142"/>
            <p:cNvSpPr>
              <a:spLocks noChangeArrowheads="1"/>
            </p:cNvSpPr>
            <p:nvPr/>
          </p:nvSpPr>
          <p:spPr bwMode="auto">
            <a:xfrm>
              <a:off x="1358" y="3247"/>
              <a:ext cx="564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>
                  <a:solidFill>
                    <a:srgbClr val="000000"/>
                  </a:solidFill>
                  <a:cs typeface="Arial" panose="020B0604020202020204" pitchFamily="34" charset="0"/>
                </a:rPr>
                <a:t>(сравнение)</a:t>
              </a:r>
            </a:p>
          </p:txBody>
        </p:sp>
        <p:sp>
          <p:nvSpPr>
            <p:cNvPr id="55441" name="Rectangle 143"/>
            <p:cNvSpPr>
              <a:spLocks noChangeArrowheads="1"/>
            </p:cNvSpPr>
            <p:nvPr/>
          </p:nvSpPr>
          <p:spPr bwMode="auto">
            <a:xfrm>
              <a:off x="1887" y="3247"/>
              <a:ext cx="755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Отрицательный</a:t>
              </a:r>
            </a:p>
          </p:txBody>
        </p:sp>
        <p:sp>
          <p:nvSpPr>
            <p:cNvPr id="55442" name="Rectangle 144"/>
            <p:cNvSpPr>
              <a:spLocks noChangeArrowheads="1"/>
            </p:cNvSpPr>
            <p:nvPr/>
          </p:nvSpPr>
          <p:spPr bwMode="auto">
            <a:xfrm>
              <a:off x="3182" y="3247"/>
              <a:ext cx="435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капитал</a:t>
              </a:r>
            </a:p>
          </p:txBody>
        </p:sp>
        <p:sp>
          <p:nvSpPr>
            <p:cNvPr id="55443" name="Rectangle 145"/>
            <p:cNvSpPr>
              <a:spLocks noChangeArrowheads="1"/>
            </p:cNvSpPr>
            <p:nvPr/>
          </p:nvSpPr>
          <p:spPr bwMode="auto">
            <a:xfrm>
              <a:off x="2164" y="3331"/>
              <a:ext cx="16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55444" name="Rectangle 146"/>
            <p:cNvSpPr>
              <a:spLocks noChangeArrowheads="1"/>
            </p:cNvSpPr>
            <p:nvPr/>
          </p:nvSpPr>
          <p:spPr bwMode="auto">
            <a:xfrm>
              <a:off x="3090" y="3331"/>
              <a:ext cx="562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161,685,760</a:t>
              </a:r>
            </a:p>
          </p:txBody>
        </p:sp>
        <p:sp>
          <p:nvSpPr>
            <p:cNvPr id="55445" name="Rectangle 147"/>
            <p:cNvSpPr>
              <a:spLocks noChangeArrowheads="1"/>
            </p:cNvSpPr>
            <p:nvPr/>
          </p:nvSpPr>
          <p:spPr bwMode="auto">
            <a:xfrm>
              <a:off x="836" y="3416"/>
              <a:ext cx="385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Сумма</a:t>
              </a:r>
            </a:p>
          </p:txBody>
        </p:sp>
        <p:sp>
          <p:nvSpPr>
            <p:cNvPr id="55446" name="Rectangle 148"/>
            <p:cNvSpPr>
              <a:spLocks noChangeArrowheads="1"/>
            </p:cNvSpPr>
            <p:nvPr/>
          </p:nvSpPr>
          <p:spPr bwMode="auto">
            <a:xfrm>
              <a:off x="4500" y="3416"/>
              <a:ext cx="385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Сумма</a:t>
              </a:r>
            </a:p>
          </p:txBody>
        </p:sp>
        <p:sp>
          <p:nvSpPr>
            <p:cNvPr id="55447" name="Rectangle 149"/>
            <p:cNvSpPr>
              <a:spLocks noChangeArrowheads="1"/>
            </p:cNvSpPr>
            <p:nvPr/>
          </p:nvSpPr>
          <p:spPr bwMode="auto">
            <a:xfrm>
              <a:off x="785" y="3501"/>
              <a:ext cx="489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кредитов</a:t>
              </a:r>
            </a:p>
          </p:txBody>
        </p:sp>
        <p:sp>
          <p:nvSpPr>
            <p:cNvPr id="55448" name="Rectangle 150"/>
            <p:cNvSpPr>
              <a:spLocks noChangeArrowheads="1"/>
            </p:cNvSpPr>
            <p:nvPr/>
          </p:nvSpPr>
          <p:spPr bwMode="auto">
            <a:xfrm>
              <a:off x="4395" y="3501"/>
              <a:ext cx="607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дивидендов</a:t>
              </a:r>
            </a:p>
          </p:txBody>
        </p:sp>
        <p:sp>
          <p:nvSpPr>
            <p:cNvPr id="55449" name="Rectangle 151"/>
            <p:cNvSpPr>
              <a:spLocks noChangeArrowheads="1"/>
            </p:cNvSpPr>
            <p:nvPr/>
          </p:nvSpPr>
          <p:spPr bwMode="auto">
            <a:xfrm>
              <a:off x="807" y="3585"/>
              <a:ext cx="409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890,315</a:t>
              </a:r>
            </a:p>
          </p:txBody>
        </p:sp>
        <p:sp>
          <p:nvSpPr>
            <p:cNvPr id="55450" name="Rectangle 152"/>
            <p:cNvSpPr>
              <a:spLocks noChangeArrowheads="1"/>
            </p:cNvSpPr>
            <p:nvPr/>
          </p:nvSpPr>
          <p:spPr bwMode="auto">
            <a:xfrm>
              <a:off x="4431" y="3585"/>
              <a:ext cx="475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1,213,735</a:t>
              </a:r>
            </a:p>
          </p:txBody>
        </p:sp>
        <p:sp>
          <p:nvSpPr>
            <p:cNvPr id="55451" name="Rectangle 153"/>
            <p:cNvSpPr>
              <a:spLocks noChangeArrowheads="1"/>
            </p:cNvSpPr>
            <p:nvPr/>
          </p:nvSpPr>
          <p:spPr bwMode="auto">
            <a:xfrm>
              <a:off x="3172" y="3669"/>
              <a:ext cx="455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Процент</a:t>
              </a:r>
            </a:p>
          </p:txBody>
        </p:sp>
        <p:sp>
          <p:nvSpPr>
            <p:cNvPr id="55452" name="Rectangle 154"/>
            <p:cNvSpPr>
              <a:spLocks noChangeArrowheads="1"/>
            </p:cNvSpPr>
            <p:nvPr/>
          </p:nvSpPr>
          <p:spPr bwMode="auto">
            <a:xfrm>
              <a:off x="3102" y="3754"/>
              <a:ext cx="607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дивидендов</a:t>
              </a:r>
            </a:p>
          </p:txBody>
        </p:sp>
        <p:sp>
          <p:nvSpPr>
            <p:cNvPr id="55453" name="Rectangle 155"/>
            <p:cNvSpPr>
              <a:spLocks noChangeArrowheads="1"/>
            </p:cNvSpPr>
            <p:nvPr/>
          </p:nvSpPr>
          <p:spPr bwMode="auto">
            <a:xfrm>
              <a:off x="3213" y="3840"/>
              <a:ext cx="354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900" b="1">
                  <a:solidFill>
                    <a:srgbClr val="000000"/>
                  </a:solidFill>
                  <a:cs typeface="Arial" panose="020B0604020202020204" pitchFamily="34" charset="0"/>
                </a:rPr>
                <a:t>0.75%</a:t>
              </a:r>
            </a:p>
          </p:txBody>
        </p:sp>
        <p:sp>
          <p:nvSpPr>
            <p:cNvPr id="55454" name="AutoShape 156"/>
            <p:cNvSpPr>
              <a:spLocks noChangeArrowheads="1"/>
            </p:cNvSpPr>
            <p:nvPr/>
          </p:nvSpPr>
          <p:spPr bwMode="auto">
            <a:xfrm>
              <a:off x="638" y="1862"/>
              <a:ext cx="757" cy="247"/>
            </a:xfrm>
            <a:prstGeom prst="roundRect">
              <a:avLst>
                <a:gd name="adj" fmla="val 26833"/>
              </a:avLst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455" name="AutoShape 157"/>
            <p:cNvSpPr>
              <a:spLocks noChangeArrowheads="1"/>
            </p:cNvSpPr>
            <p:nvPr/>
          </p:nvSpPr>
          <p:spPr bwMode="auto">
            <a:xfrm>
              <a:off x="643" y="2597"/>
              <a:ext cx="752" cy="252"/>
            </a:xfrm>
            <a:prstGeom prst="roundRect">
              <a:avLst>
                <a:gd name="adj" fmla="val 26347"/>
              </a:avLst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456" name="Line 158"/>
            <p:cNvSpPr>
              <a:spLocks noChangeShapeType="1"/>
            </p:cNvSpPr>
            <p:nvPr/>
          </p:nvSpPr>
          <p:spPr bwMode="auto">
            <a:xfrm>
              <a:off x="997" y="2304"/>
              <a:ext cx="0" cy="79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457" name="Line 159"/>
            <p:cNvSpPr>
              <a:spLocks noChangeShapeType="1"/>
            </p:cNvSpPr>
            <p:nvPr/>
          </p:nvSpPr>
          <p:spPr bwMode="auto">
            <a:xfrm>
              <a:off x="948" y="2349"/>
              <a:ext cx="9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458" name="Line 160"/>
            <p:cNvSpPr>
              <a:spLocks noChangeShapeType="1"/>
            </p:cNvSpPr>
            <p:nvPr/>
          </p:nvSpPr>
          <p:spPr bwMode="auto">
            <a:xfrm>
              <a:off x="958" y="2309"/>
              <a:ext cx="82" cy="7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459" name="Line 161"/>
            <p:cNvSpPr>
              <a:spLocks noChangeShapeType="1"/>
            </p:cNvSpPr>
            <p:nvPr/>
          </p:nvSpPr>
          <p:spPr bwMode="auto">
            <a:xfrm flipH="1">
              <a:off x="953" y="2314"/>
              <a:ext cx="77" cy="69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460" name="Rectangle 162"/>
            <p:cNvSpPr>
              <a:spLocks noChangeArrowheads="1"/>
            </p:cNvSpPr>
            <p:nvPr/>
          </p:nvSpPr>
          <p:spPr bwMode="auto">
            <a:xfrm>
              <a:off x="2576" y="2211"/>
              <a:ext cx="8" cy="30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461" name="Rectangle 163"/>
            <p:cNvSpPr>
              <a:spLocks noChangeArrowheads="1"/>
            </p:cNvSpPr>
            <p:nvPr/>
          </p:nvSpPr>
          <p:spPr bwMode="auto">
            <a:xfrm>
              <a:off x="1917" y="2513"/>
              <a:ext cx="667" cy="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462" name="Rectangle 164"/>
            <p:cNvSpPr>
              <a:spLocks noChangeArrowheads="1"/>
            </p:cNvSpPr>
            <p:nvPr/>
          </p:nvSpPr>
          <p:spPr bwMode="auto">
            <a:xfrm>
              <a:off x="1905" y="2200"/>
              <a:ext cx="664" cy="306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463" name="Line 165"/>
            <p:cNvSpPr>
              <a:spLocks noChangeShapeType="1"/>
            </p:cNvSpPr>
            <p:nvPr/>
          </p:nvSpPr>
          <p:spPr bwMode="auto">
            <a:xfrm>
              <a:off x="1401" y="1986"/>
              <a:ext cx="99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464" name="Freeform 166"/>
            <p:cNvSpPr>
              <a:spLocks/>
            </p:cNvSpPr>
            <p:nvPr/>
          </p:nvSpPr>
          <p:spPr bwMode="auto">
            <a:xfrm>
              <a:off x="1471" y="1945"/>
              <a:ext cx="90" cy="82"/>
            </a:xfrm>
            <a:custGeom>
              <a:avLst/>
              <a:gdLst>
                <a:gd name="T0" fmla="*/ 89 w 90"/>
                <a:gd name="T1" fmla="*/ 41 h 82"/>
                <a:gd name="T2" fmla="*/ 0 w 90"/>
                <a:gd name="T3" fmla="*/ 0 h 82"/>
                <a:gd name="T4" fmla="*/ 0 w 90"/>
                <a:gd name="T5" fmla="*/ 81 h 82"/>
                <a:gd name="T6" fmla="*/ 89 w 90"/>
                <a:gd name="T7" fmla="*/ 41 h 8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0" h="82">
                  <a:moveTo>
                    <a:pt x="89" y="41"/>
                  </a:moveTo>
                  <a:lnTo>
                    <a:pt x="0" y="0"/>
                  </a:lnTo>
                  <a:lnTo>
                    <a:pt x="0" y="81"/>
                  </a:lnTo>
                  <a:lnTo>
                    <a:pt x="89" y="41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465" name="Line 167"/>
            <p:cNvSpPr>
              <a:spLocks noChangeShapeType="1"/>
            </p:cNvSpPr>
            <p:nvPr/>
          </p:nvSpPr>
          <p:spPr bwMode="auto">
            <a:xfrm>
              <a:off x="1401" y="2720"/>
              <a:ext cx="9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466" name="Freeform 168"/>
            <p:cNvSpPr>
              <a:spLocks/>
            </p:cNvSpPr>
            <p:nvPr/>
          </p:nvSpPr>
          <p:spPr bwMode="auto">
            <a:xfrm>
              <a:off x="1465" y="2680"/>
              <a:ext cx="91" cy="82"/>
            </a:xfrm>
            <a:custGeom>
              <a:avLst/>
              <a:gdLst>
                <a:gd name="T0" fmla="*/ 90 w 91"/>
                <a:gd name="T1" fmla="*/ 40 h 82"/>
                <a:gd name="T2" fmla="*/ 0 w 91"/>
                <a:gd name="T3" fmla="*/ 0 h 82"/>
                <a:gd name="T4" fmla="*/ 0 w 91"/>
                <a:gd name="T5" fmla="*/ 81 h 82"/>
                <a:gd name="T6" fmla="*/ 90 w 91"/>
                <a:gd name="T7" fmla="*/ 40 h 8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1" h="82">
                  <a:moveTo>
                    <a:pt x="90" y="40"/>
                  </a:moveTo>
                  <a:lnTo>
                    <a:pt x="0" y="0"/>
                  </a:lnTo>
                  <a:lnTo>
                    <a:pt x="0" y="81"/>
                  </a:lnTo>
                  <a:lnTo>
                    <a:pt x="90" y="4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467" name="Line 169"/>
            <p:cNvSpPr>
              <a:spLocks noChangeShapeType="1"/>
            </p:cNvSpPr>
            <p:nvPr/>
          </p:nvSpPr>
          <p:spPr bwMode="auto">
            <a:xfrm>
              <a:off x="1565" y="1980"/>
              <a:ext cx="0" cy="747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468" name="Line 170"/>
            <p:cNvSpPr>
              <a:spLocks noChangeShapeType="1"/>
            </p:cNvSpPr>
            <p:nvPr/>
          </p:nvSpPr>
          <p:spPr bwMode="auto">
            <a:xfrm>
              <a:off x="1565" y="2338"/>
              <a:ext cx="25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469" name="Freeform 171"/>
            <p:cNvSpPr>
              <a:spLocks/>
            </p:cNvSpPr>
            <p:nvPr/>
          </p:nvSpPr>
          <p:spPr bwMode="auto">
            <a:xfrm>
              <a:off x="1792" y="2297"/>
              <a:ext cx="91" cy="83"/>
            </a:xfrm>
            <a:custGeom>
              <a:avLst/>
              <a:gdLst>
                <a:gd name="T0" fmla="*/ 90 w 91"/>
                <a:gd name="T1" fmla="*/ 41 h 83"/>
                <a:gd name="T2" fmla="*/ 0 w 91"/>
                <a:gd name="T3" fmla="*/ 0 h 83"/>
                <a:gd name="T4" fmla="*/ 0 w 91"/>
                <a:gd name="T5" fmla="*/ 82 h 83"/>
                <a:gd name="T6" fmla="*/ 90 w 91"/>
                <a:gd name="T7" fmla="*/ 41 h 8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1" h="83">
                  <a:moveTo>
                    <a:pt x="90" y="41"/>
                  </a:moveTo>
                  <a:lnTo>
                    <a:pt x="0" y="0"/>
                  </a:lnTo>
                  <a:lnTo>
                    <a:pt x="0" y="82"/>
                  </a:lnTo>
                  <a:lnTo>
                    <a:pt x="90" y="41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470" name="AutoShape 172"/>
            <p:cNvSpPr>
              <a:spLocks noChangeArrowheads="1"/>
            </p:cNvSpPr>
            <p:nvPr/>
          </p:nvSpPr>
          <p:spPr bwMode="auto">
            <a:xfrm>
              <a:off x="646" y="3022"/>
              <a:ext cx="746" cy="242"/>
            </a:xfrm>
            <a:prstGeom prst="roundRect">
              <a:avLst>
                <a:gd name="adj" fmla="val 26833"/>
              </a:avLst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471" name="Rectangle 173"/>
            <p:cNvSpPr>
              <a:spLocks noChangeArrowheads="1"/>
            </p:cNvSpPr>
            <p:nvPr/>
          </p:nvSpPr>
          <p:spPr bwMode="auto">
            <a:xfrm>
              <a:off x="2582" y="2862"/>
              <a:ext cx="8" cy="58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472" name="Rectangle 174"/>
            <p:cNvSpPr>
              <a:spLocks noChangeArrowheads="1"/>
            </p:cNvSpPr>
            <p:nvPr/>
          </p:nvSpPr>
          <p:spPr bwMode="auto">
            <a:xfrm>
              <a:off x="1923" y="3438"/>
              <a:ext cx="668" cy="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473" name="Rectangle 175"/>
            <p:cNvSpPr>
              <a:spLocks noChangeArrowheads="1"/>
            </p:cNvSpPr>
            <p:nvPr/>
          </p:nvSpPr>
          <p:spPr bwMode="auto">
            <a:xfrm>
              <a:off x="1910" y="2852"/>
              <a:ext cx="665" cy="579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474" name="Line 176"/>
            <p:cNvSpPr>
              <a:spLocks noChangeShapeType="1"/>
            </p:cNvSpPr>
            <p:nvPr/>
          </p:nvSpPr>
          <p:spPr bwMode="auto">
            <a:xfrm>
              <a:off x="1379" y="3228"/>
              <a:ext cx="46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475" name="Freeform 177"/>
            <p:cNvSpPr>
              <a:spLocks/>
            </p:cNvSpPr>
            <p:nvPr/>
          </p:nvSpPr>
          <p:spPr bwMode="auto">
            <a:xfrm>
              <a:off x="1815" y="3187"/>
              <a:ext cx="90" cy="82"/>
            </a:xfrm>
            <a:custGeom>
              <a:avLst/>
              <a:gdLst>
                <a:gd name="T0" fmla="*/ 89 w 90"/>
                <a:gd name="T1" fmla="*/ 41 h 82"/>
                <a:gd name="T2" fmla="*/ 0 w 90"/>
                <a:gd name="T3" fmla="*/ 0 h 82"/>
                <a:gd name="T4" fmla="*/ 0 w 90"/>
                <a:gd name="T5" fmla="*/ 81 h 82"/>
                <a:gd name="T6" fmla="*/ 89 w 90"/>
                <a:gd name="T7" fmla="*/ 41 h 8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0" h="82">
                  <a:moveTo>
                    <a:pt x="89" y="41"/>
                  </a:moveTo>
                  <a:lnTo>
                    <a:pt x="0" y="0"/>
                  </a:lnTo>
                  <a:lnTo>
                    <a:pt x="0" y="81"/>
                  </a:lnTo>
                  <a:lnTo>
                    <a:pt x="89" y="41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476" name="Line 178"/>
            <p:cNvSpPr>
              <a:spLocks noChangeShapeType="1"/>
            </p:cNvSpPr>
            <p:nvPr/>
          </p:nvSpPr>
          <p:spPr bwMode="auto">
            <a:xfrm flipH="1">
              <a:off x="1674" y="2453"/>
              <a:ext cx="21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477" name="Line 179"/>
            <p:cNvSpPr>
              <a:spLocks noChangeShapeType="1"/>
            </p:cNvSpPr>
            <p:nvPr/>
          </p:nvSpPr>
          <p:spPr bwMode="auto">
            <a:xfrm>
              <a:off x="1674" y="2453"/>
              <a:ext cx="0" cy="6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478" name="Line 180"/>
            <p:cNvSpPr>
              <a:spLocks noChangeShapeType="1"/>
            </p:cNvSpPr>
            <p:nvPr/>
          </p:nvSpPr>
          <p:spPr bwMode="auto">
            <a:xfrm>
              <a:off x="1669" y="3123"/>
              <a:ext cx="169" cy="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479" name="Freeform 181"/>
            <p:cNvSpPr>
              <a:spLocks/>
            </p:cNvSpPr>
            <p:nvPr/>
          </p:nvSpPr>
          <p:spPr bwMode="auto">
            <a:xfrm>
              <a:off x="1808" y="3086"/>
              <a:ext cx="91" cy="82"/>
            </a:xfrm>
            <a:custGeom>
              <a:avLst/>
              <a:gdLst>
                <a:gd name="T0" fmla="*/ 90 w 91"/>
                <a:gd name="T1" fmla="*/ 43 h 82"/>
                <a:gd name="T2" fmla="*/ 1 w 91"/>
                <a:gd name="T3" fmla="*/ 0 h 82"/>
                <a:gd name="T4" fmla="*/ 0 w 91"/>
                <a:gd name="T5" fmla="*/ 81 h 82"/>
                <a:gd name="T6" fmla="*/ 90 w 91"/>
                <a:gd name="T7" fmla="*/ 43 h 8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1" h="82">
                  <a:moveTo>
                    <a:pt x="90" y="43"/>
                  </a:moveTo>
                  <a:lnTo>
                    <a:pt x="1" y="0"/>
                  </a:lnTo>
                  <a:lnTo>
                    <a:pt x="0" y="81"/>
                  </a:lnTo>
                  <a:lnTo>
                    <a:pt x="90" y="43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480" name="AutoShape 182"/>
            <p:cNvSpPr>
              <a:spLocks noChangeArrowheads="1"/>
            </p:cNvSpPr>
            <p:nvPr/>
          </p:nvSpPr>
          <p:spPr bwMode="auto">
            <a:xfrm>
              <a:off x="2984" y="3187"/>
              <a:ext cx="811" cy="246"/>
            </a:xfrm>
            <a:prstGeom prst="roundRect">
              <a:avLst>
                <a:gd name="adj" fmla="val 26347"/>
              </a:avLst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481" name="Rectangle 183"/>
            <p:cNvSpPr>
              <a:spLocks noChangeArrowheads="1"/>
            </p:cNvSpPr>
            <p:nvPr/>
          </p:nvSpPr>
          <p:spPr bwMode="auto">
            <a:xfrm>
              <a:off x="3805" y="2862"/>
              <a:ext cx="8" cy="2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482" name="Rectangle 184"/>
            <p:cNvSpPr>
              <a:spLocks noChangeArrowheads="1"/>
            </p:cNvSpPr>
            <p:nvPr/>
          </p:nvSpPr>
          <p:spPr bwMode="auto">
            <a:xfrm>
              <a:off x="2988" y="3104"/>
              <a:ext cx="825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483" name="Rectangle 185"/>
            <p:cNvSpPr>
              <a:spLocks noChangeArrowheads="1"/>
            </p:cNvSpPr>
            <p:nvPr/>
          </p:nvSpPr>
          <p:spPr bwMode="auto">
            <a:xfrm>
              <a:off x="2975" y="2852"/>
              <a:ext cx="823" cy="245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484" name="Line 186"/>
            <p:cNvSpPr>
              <a:spLocks noChangeShapeType="1"/>
            </p:cNvSpPr>
            <p:nvPr/>
          </p:nvSpPr>
          <p:spPr bwMode="auto">
            <a:xfrm flipH="1">
              <a:off x="2858" y="3054"/>
              <a:ext cx="111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485" name="Freeform 187"/>
            <p:cNvSpPr>
              <a:spLocks/>
            </p:cNvSpPr>
            <p:nvPr/>
          </p:nvSpPr>
          <p:spPr bwMode="auto">
            <a:xfrm>
              <a:off x="2800" y="3012"/>
              <a:ext cx="90" cy="84"/>
            </a:xfrm>
            <a:custGeom>
              <a:avLst/>
              <a:gdLst>
                <a:gd name="T0" fmla="*/ 0 w 90"/>
                <a:gd name="T1" fmla="*/ 42 h 84"/>
                <a:gd name="T2" fmla="*/ 89 w 90"/>
                <a:gd name="T3" fmla="*/ 83 h 84"/>
                <a:gd name="T4" fmla="*/ 89 w 90"/>
                <a:gd name="T5" fmla="*/ 0 h 84"/>
                <a:gd name="T6" fmla="*/ 0 w 90"/>
                <a:gd name="T7" fmla="*/ 42 h 8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0" h="84">
                  <a:moveTo>
                    <a:pt x="0" y="42"/>
                  </a:moveTo>
                  <a:lnTo>
                    <a:pt x="89" y="83"/>
                  </a:lnTo>
                  <a:lnTo>
                    <a:pt x="89" y="0"/>
                  </a:lnTo>
                  <a:lnTo>
                    <a:pt x="0" y="42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486" name="Line 188"/>
            <p:cNvSpPr>
              <a:spLocks noChangeShapeType="1"/>
            </p:cNvSpPr>
            <p:nvPr/>
          </p:nvSpPr>
          <p:spPr bwMode="auto">
            <a:xfrm flipH="1">
              <a:off x="2800" y="3307"/>
              <a:ext cx="169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487" name="Line 189"/>
            <p:cNvSpPr>
              <a:spLocks noChangeShapeType="1"/>
            </p:cNvSpPr>
            <p:nvPr/>
          </p:nvSpPr>
          <p:spPr bwMode="auto">
            <a:xfrm flipV="1">
              <a:off x="2800" y="3103"/>
              <a:ext cx="0" cy="19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488" name="Freeform 190"/>
            <p:cNvSpPr>
              <a:spLocks/>
            </p:cNvSpPr>
            <p:nvPr/>
          </p:nvSpPr>
          <p:spPr bwMode="auto">
            <a:xfrm>
              <a:off x="2755" y="3049"/>
              <a:ext cx="90" cy="82"/>
            </a:xfrm>
            <a:custGeom>
              <a:avLst/>
              <a:gdLst>
                <a:gd name="T0" fmla="*/ 45 w 90"/>
                <a:gd name="T1" fmla="*/ 0 h 82"/>
                <a:gd name="T2" fmla="*/ 0 w 90"/>
                <a:gd name="T3" fmla="*/ 81 h 82"/>
                <a:gd name="T4" fmla="*/ 89 w 90"/>
                <a:gd name="T5" fmla="*/ 81 h 82"/>
                <a:gd name="T6" fmla="*/ 45 w 90"/>
                <a:gd name="T7" fmla="*/ 0 h 8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0" h="82">
                  <a:moveTo>
                    <a:pt x="45" y="0"/>
                  </a:moveTo>
                  <a:lnTo>
                    <a:pt x="0" y="81"/>
                  </a:lnTo>
                  <a:lnTo>
                    <a:pt x="89" y="81"/>
                  </a:lnTo>
                  <a:lnTo>
                    <a:pt x="45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489" name="Line 191"/>
            <p:cNvSpPr>
              <a:spLocks noChangeShapeType="1"/>
            </p:cNvSpPr>
            <p:nvPr/>
          </p:nvSpPr>
          <p:spPr bwMode="auto">
            <a:xfrm flipH="1">
              <a:off x="2645" y="3049"/>
              <a:ext cx="14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490" name="Freeform 192"/>
            <p:cNvSpPr>
              <a:spLocks/>
            </p:cNvSpPr>
            <p:nvPr/>
          </p:nvSpPr>
          <p:spPr bwMode="auto">
            <a:xfrm>
              <a:off x="2587" y="3007"/>
              <a:ext cx="90" cy="84"/>
            </a:xfrm>
            <a:custGeom>
              <a:avLst/>
              <a:gdLst>
                <a:gd name="T0" fmla="*/ 0 w 90"/>
                <a:gd name="T1" fmla="*/ 42 h 84"/>
                <a:gd name="T2" fmla="*/ 89 w 90"/>
                <a:gd name="T3" fmla="*/ 83 h 84"/>
                <a:gd name="T4" fmla="*/ 89 w 90"/>
                <a:gd name="T5" fmla="*/ 0 h 84"/>
                <a:gd name="T6" fmla="*/ 0 w 90"/>
                <a:gd name="T7" fmla="*/ 42 h 8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0" h="84">
                  <a:moveTo>
                    <a:pt x="0" y="42"/>
                  </a:moveTo>
                  <a:lnTo>
                    <a:pt x="89" y="83"/>
                  </a:lnTo>
                  <a:lnTo>
                    <a:pt x="89" y="0"/>
                  </a:lnTo>
                  <a:lnTo>
                    <a:pt x="0" y="42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491" name="Line 193"/>
            <p:cNvSpPr>
              <a:spLocks noChangeShapeType="1"/>
            </p:cNvSpPr>
            <p:nvPr/>
          </p:nvSpPr>
          <p:spPr bwMode="auto">
            <a:xfrm flipH="1">
              <a:off x="2663" y="3099"/>
              <a:ext cx="60" cy="5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492" name="Rectangle 194"/>
            <p:cNvSpPr>
              <a:spLocks noChangeArrowheads="1"/>
            </p:cNvSpPr>
            <p:nvPr/>
          </p:nvSpPr>
          <p:spPr bwMode="auto">
            <a:xfrm>
              <a:off x="2667" y="3083"/>
              <a:ext cx="3" cy="2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493" name="Rectangle 195"/>
            <p:cNvSpPr>
              <a:spLocks noChangeArrowheads="1"/>
            </p:cNvSpPr>
            <p:nvPr/>
          </p:nvSpPr>
          <p:spPr bwMode="auto">
            <a:xfrm>
              <a:off x="2716" y="3142"/>
              <a:ext cx="3" cy="3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494" name="Rectangle 196"/>
            <p:cNvSpPr>
              <a:spLocks noChangeArrowheads="1"/>
            </p:cNvSpPr>
            <p:nvPr/>
          </p:nvSpPr>
          <p:spPr bwMode="auto">
            <a:xfrm>
              <a:off x="1407" y="1451"/>
              <a:ext cx="8" cy="24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495" name="Rectangle 197"/>
            <p:cNvSpPr>
              <a:spLocks noChangeArrowheads="1"/>
            </p:cNvSpPr>
            <p:nvPr/>
          </p:nvSpPr>
          <p:spPr bwMode="auto">
            <a:xfrm>
              <a:off x="650" y="1693"/>
              <a:ext cx="766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496" name="Rectangle 198"/>
            <p:cNvSpPr>
              <a:spLocks noChangeArrowheads="1"/>
            </p:cNvSpPr>
            <p:nvPr/>
          </p:nvSpPr>
          <p:spPr bwMode="auto">
            <a:xfrm>
              <a:off x="638" y="1440"/>
              <a:ext cx="762" cy="246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497" name="AutoShape 199"/>
            <p:cNvSpPr>
              <a:spLocks noChangeArrowheads="1"/>
            </p:cNvSpPr>
            <p:nvPr/>
          </p:nvSpPr>
          <p:spPr bwMode="auto">
            <a:xfrm>
              <a:off x="646" y="3441"/>
              <a:ext cx="746" cy="245"/>
            </a:xfrm>
            <a:prstGeom prst="roundRect">
              <a:avLst>
                <a:gd name="adj" fmla="val 26347"/>
              </a:avLst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498" name="AutoShape 200"/>
            <p:cNvSpPr>
              <a:spLocks noChangeArrowheads="1"/>
            </p:cNvSpPr>
            <p:nvPr/>
          </p:nvSpPr>
          <p:spPr bwMode="auto">
            <a:xfrm>
              <a:off x="638" y="989"/>
              <a:ext cx="757" cy="275"/>
            </a:xfrm>
            <a:prstGeom prst="roundRect">
              <a:avLst>
                <a:gd name="adj" fmla="val 24083"/>
              </a:avLst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499" name="Line 201"/>
            <p:cNvSpPr>
              <a:spLocks noChangeShapeType="1"/>
            </p:cNvSpPr>
            <p:nvPr/>
          </p:nvSpPr>
          <p:spPr bwMode="auto">
            <a:xfrm flipH="1">
              <a:off x="510" y="3138"/>
              <a:ext cx="12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00" name="Freeform 202"/>
            <p:cNvSpPr>
              <a:spLocks/>
            </p:cNvSpPr>
            <p:nvPr/>
          </p:nvSpPr>
          <p:spPr bwMode="auto">
            <a:xfrm>
              <a:off x="451" y="3097"/>
              <a:ext cx="90" cy="83"/>
            </a:xfrm>
            <a:custGeom>
              <a:avLst/>
              <a:gdLst>
                <a:gd name="T0" fmla="*/ 0 w 90"/>
                <a:gd name="T1" fmla="*/ 41 h 83"/>
                <a:gd name="T2" fmla="*/ 89 w 90"/>
                <a:gd name="T3" fmla="*/ 82 h 83"/>
                <a:gd name="T4" fmla="*/ 89 w 90"/>
                <a:gd name="T5" fmla="*/ 0 h 83"/>
                <a:gd name="T6" fmla="*/ 0 w 90"/>
                <a:gd name="T7" fmla="*/ 41 h 8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0" h="83">
                  <a:moveTo>
                    <a:pt x="0" y="41"/>
                  </a:moveTo>
                  <a:lnTo>
                    <a:pt x="89" y="82"/>
                  </a:lnTo>
                  <a:lnTo>
                    <a:pt x="89" y="0"/>
                  </a:lnTo>
                  <a:lnTo>
                    <a:pt x="0" y="41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01" name="Line 203"/>
            <p:cNvSpPr>
              <a:spLocks noChangeShapeType="1"/>
            </p:cNvSpPr>
            <p:nvPr/>
          </p:nvSpPr>
          <p:spPr bwMode="auto">
            <a:xfrm flipH="1">
              <a:off x="515" y="3565"/>
              <a:ext cx="11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02" name="Freeform 204"/>
            <p:cNvSpPr>
              <a:spLocks/>
            </p:cNvSpPr>
            <p:nvPr/>
          </p:nvSpPr>
          <p:spPr bwMode="auto">
            <a:xfrm>
              <a:off x="457" y="3525"/>
              <a:ext cx="90" cy="82"/>
            </a:xfrm>
            <a:custGeom>
              <a:avLst/>
              <a:gdLst>
                <a:gd name="T0" fmla="*/ 0 w 90"/>
                <a:gd name="T1" fmla="*/ 40 h 82"/>
                <a:gd name="T2" fmla="*/ 89 w 90"/>
                <a:gd name="T3" fmla="*/ 81 h 82"/>
                <a:gd name="T4" fmla="*/ 89 w 90"/>
                <a:gd name="T5" fmla="*/ 0 h 82"/>
                <a:gd name="T6" fmla="*/ 0 w 90"/>
                <a:gd name="T7" fmla="*/ 40 h 8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0" h="82">
                  <a:moveTo>
                    <a:pt x="0" y="40"/>
                  </a:moveTo>
                  <a:lnTo>
                    <a:pt x="89" y="81"/>
                  </a:lnTo>
                  <a:lnTo>
                    <a:pt x="89" y="0"/>
                  </a:lnTo>
                  <a:lnTo>
                    <a:pt x="0" y="4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03" name="Line 205"/>
            <p:cNvSpPr>
              <a:spLocks noChangeShapeType="1"/>
            </p:cNvSpPr>
            <p:nvPr/>
          </p:nvSpPr>
          <p:spPr bwMode="auto">
            <a:xfrm>
              <a:off x="451" y="3143"/>
              <a:ext cx="0" cy="422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04" name="Line 206"/>
            <p:cNvSpPr>
              <a:spLocks noChangeShapeType="1"/>
            </p:cNvSpPr>
            <p:nvPr/>
          </p:nvSpPr>
          <p:spPr bwMode="auto">
            <a:xfrm>
              <a:off x="353" y="3352"/>
              <a:ext cx="9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05" name="Line 207"/>
            <p:cNvSpPr>
              <a:spLocks noChangeShapeType="1"/>
            </p:cNvSpPr>
            <p:nvPr/>
          </p:nvSpPr>
          <p:spPr bwMode="auto">
            <a:xfrm flipV="1">
              <a:off x="347" y="1140"/>
              <a:ext cx="0" cy="22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06" name="Line 208"/>
            <p:cNvSpPr>
              <a:spLocks noChangeShapeType="1"/>
            </p:cNvSpPr>
            <p:nvPr/>
          </p:nvSpPr>
          <p:spPr bwMode="auto">
            <a:xfrm>
              <a:off x="347" y="1140"/>
              <a:ext cx="219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07" name="Freeform 209"/>
            <p:cNvSpPr>
              <a:spLocks/>
            </p:cNvSpPr>
            <p:nvPr/>
          </p:nvSpPr>
          <p:spPr bwMode="auto">
            <a:xfrm>
              <a:off x="537" y="1099"/>
              <a:ext cx="90" cy="83"/>
            </a:xfrm>
            <a:custGeom>
              <a:avLst/>
              <a:gdLst>
                <a:gd name="T0" fmla="*/ 89 w 90"/>
                <a:gd name="T1" fmla="*/ 41 h 83"/>
                <a:gd name="T2" fmla="*/ 0 w 90"/>
                <a:gd name="T3" fmla="*/ 0 h 83"/>
                <a:gd name="T4" fmla="*/ 0 w 90"/>
                <a:gd name="T5" fmla="*/ 82 h 83"/>
                <a:gd name="T6" fmla="*/ 89 w 90"/>
                <a:gd name="T7" fmla="*/ 41 h 8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0" h="83">
                  <a:moveTo>
                    <a:pt x="89" y="41"/>
                  </a:moveTo>
                  <a:lnTo>
                    <a:pt x="0" y="0"/>
                  </a:lnTo>
                  <a:lnTo>
                    <a:pt x="0" y="82"/>
                  </a:lnTo>
                  <a:lnTo>
                    <a:pt x="89" y="41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08" name="Line 210"/>
            <p:cNvSpPr>
              <a:spLocks noChangeShapeType="1"/>
            </p:cNvSpPr>
            <p:nvPr/>
          </p:nvSpPr>
          <p:spPr bwMode="auto">
            <a:xfrm>
              <a:off x="1002" y="3307"/>
              <a:ext cx="0" cy="89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09" name="Line 211"/>
            <p:cNvSpPr>
              <a:spLocks noChangeShapeType="1"/>
            </p:cNvSpPr>
            <p:nvPr/>
          </p:nvSpPr>
          <p:spPr bwMode="auto">
            <a:xfrm>
              <a:off x="953" y="3357"/>
              <a:ext cx="99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10" name="Line 212"/>
            <p:cNvSpPr>
              <a:spLocks noChangeShapeType="1"/>
            </p:cNvSpPr>
            <p:nvPr/>
          </p:nvSpPr>
          <p:spPr bwMode="auto">
            <a:xfrm>
              <a:off x="958" y="3322"/>
              <a:ext cx="82" cy="69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11" name="Line 213"/>
            <p:cNvSpPr>
              <a:spLocks noChangeShapeType="1"/>
            </p:cNvSpPr>
            <p:nvPr/>
          </p:nvSpPr>
          <p:spPr bwMode="auto">
            <a:xfrm flipH="1">
              <a:off x="965" y="3322"/>
              <a:ext cx="75" cy="69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12" name="AutoShape 214"/>
            <p:cNvSpPr>
              <a:spLocks noChangeArrowheads="1"/>
            </p:cNvSpPr>
            <p:nvPr/>
          </p:nvSpPr>
          <p:spPr bwMode="auto">
            <a:xfrm>
              <a:off x="1910" y="989"/>
              <a:ext cx="665" cy="280"/>
            </a:xfrm>
            <a:prstGeom prst="roundRect">
              <a:avLst>
                <a:gd name="adj" fmla="val 23694"/>
              </a:avLst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513" name="Rectangle 215"/>
            <p:cNvSpPr>
              <a:spLocks noChangeArrowheads="1"/>
            </p:cNvSpPr>
            <p:nvPr/>
          </p:nvSpPr>
          <p:spPr bwMode="auto">
            <a:xfrm>
              <a:off x="2582" y="1451"/>
              <a:ext cx="8" cy="2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514" name="Rectangle 216"/>
            <p:cNvSpPr>
              <a:spLocks noChangeArrowheads="1"/>
            </p:cNvSpPr>
            <p:nvPr/>
          </p:nvSpPr>
          <p:spPr bwMode="auto">
            <a:xfrm>
              <a:off x="1923" y="1693"/>
              <a:ext cx="667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515" name="Rectangle 217"/>
            <p:cNvSpPr>
              <a:spLocks noChangeArrowheads="1"/>
            </p:cNvSpPr>
            <p:nvPr/>
          </p:nvSpPr>
          <p:spPr bwMode="auto">
            <a:xfrm>
              <a:off x="1913" y="1442"/>
              <a:ext cx="659" cy="242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516" name="Line 218"/>
            <p:cNvSpPr>
              <a:spLocks noChangeShapeType="1"/>
            </p:cNvSpPr>
            <p:nvPr/>
          </p:nvSpPr>
          <p:spPr bwMode="auto">
            <a:xfrm>
              <a:off x="1407" y="1564"/>
              <a:ext cx="15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17" name="Freeform 219"/>
            <p:cNvSpPr>
              <a:spLocks/>
            </p:cNvSpPr>
            <p:nvPr/>
          </p:nvSpPr>
          <p:spPr bwMode="auto">
            <a:xfrm>
              <a:off x="1536" y="1521"/>
              <a:ext cx="90" cy="84"/>
            </a:xfrm>
            <a:custGeom>
              <a:avLst/>
              <a:gdLst>
                <a:gd name="T0" fmla="*/ 89 w 90"/>
                <a:gd name="T1" fmla="*/ 42 h 84"/>
                <a:gd name="T2" fmla="*/ 0 w 90"/>
                <a:gd name="T3" fmla="*/ 0 h 84"/>
                <a:gd name="T4" fmla="*/ 0 w 90"/>
                <a:gd name="T5" fmla="*/ 83 h 84"/>
                <a:gd name="T6" fmla="*/ 89 w 90"/>
                <a:gd name="T7" fmla="*/ 42 h 8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0" h="84">
                  <a:moveTo>
                    <a:pt x="89" y="42"/>
                  </a:moveTo>
                  <a:lnTo>
                    <a:pt x="0" y="0"/>
                  </a:lnTo>
                  <a:lnTo>
                    <a:pt x="0" y="83"/>
                  </a:lnTo>
                  <a:lnTo>
                    <a:pt x="89" y="42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18" name="Line 220"/>
            <p:cNvSpPr>
              <a:spLocks noChangeShapeType="1"/>
            </p:cNvSpPr>
            <p:nvPr/>
          </p:nvSpPr>
          <p:spPr bwMode="auto">
            <a:xfrm>
              <a:off x="1407" y="1140"/>
              <a:ext cx="22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19" name="Line 221"/>
            <p:cNvSpPr>
              <a:spLocks noChangeShapeType="1"/>
            </p:cNvSpPr>
            <p:nvPr/>
          </p:nvSpPr>
          <p:spPr bwMode="auto">
            <a:xfrm>
              <a:off x="1630" y="1146"/>
              <a:ext cx="0" cy="36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20" name="Freeform 222"/>
            <p:cNvSpPr>
              <a:spLocks/>
            </p:cNvSpPr>
            <p:nvPr/>
          </p:nvSpPr>
          <p:spPr bwMode="auto">
            <a:xfrm>
              <a:off x="1586" y="1486"/>
              <a:ext cx="90" cy="84"/>
            </a:xfrm>
            <a:custGeom>
              <a:avLst/>
              <a:gdLst>
                <a:gd name="T0" fmla="*/ 44 w 90"/>
                <a:gd name="T1" fmla="*/ 83 h 84"/>
                <a:gd name="T2" fmla="*/ 89 w 90"/>
                <a:gd name="T3" fmla="*/ 0 h 84"/>
                <a:gd name="T4" fmla="*/ 0 w 90"/>
                <a:gd name="T5" fmla="*/ 0 h 84"/>
                <a:gd name="T6" fmla="*/ 44 w 90"/>
                <a:gd name="T7" fmla="*/ 83 h 8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0" h="84">
                  <a:moveTo>
                    <a:pt x="44" y="83"/>
                  </a:moveTo>
                  <a:lnTo>
                    <a:pt x="89" y="0"/>
                  </a:lnTo>
                  <a:lnTo>
                    <a:pt x="0" y="0"/>
                  </a:lnTo>
                  <a:lnTo>
                    <a:pt x="44" y="83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21" name="Line 223"/>
            <p:cNvSpPr>
              <a:spLocks noChangeShapeType="1"/>
            </p:cNvSpPr>
            <p:nvPr/>
          </p:nvSpPr>
          <p:spPr bwMode="auto">
            <a:xfrm>
              <a:off x="1625" y="1564"/>
              <a:ext cx="21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22" name="Freeform 224"/>
            <p:cNvSpPr>
              <a:spLocks/>
            </p:cNvSpPr>
            <p:nvPr/>
          </p:nvSpPr>
          <p:spPr bwMode="auto">
            <a:xfrm>
              <a:off x="1809" y="1521"/>
              <a:ext cx="90" cy="84"/>
            </a:xfrm>
            <a:custGeom>
              <a:avLst/>
              <a:gdLst>
                <a:gd name="T0" fmla="*/ 89 w 90"/>
                <a:gd name="T1" fmla="*/ 42 h 84"/>
                <a:gd name="T2" fmla="*/ 0 w 90"/>
                <a:gd name="T3" fmla="*/ 0 h 84"/>
                <a:gd name="T4" fmla="*/ 0 w 90"/>
                <a:gd name="T5" fmla="*/ 83 h 84"/>
                <a:gd name="T6" fmla="*/ 89 w 90"/>
                <a:gd name="T7" fmla="*/ 42 h 8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0" h="84">
                  <a:moveTo>
                    <a:pt x="89" y="42"/>
                  </a:moveTo>
                  <a:lnTo>
                    <a:pt x="0" y="0"/>
                  </a:lnTo>
                  <a:lnTo>
                    <a:pt x="0" y="83"/>
                  </a:lnTo>
                  <a:lnTo>
                    <a:pt x="89" y="42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23" name="Line 225"/>
            <p:cNvSpPr>
              <a:spLocks noChangeShapeType="1"/>
            </p:cNvSpPr>
            <p:nvPr/>
          </p:nvSpPr>
          <p:spPr bwMode="auto">
            <a:xfrm>
              <a:off x="926" y="1359"/>
              <a:ext cx="9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24" name="Rectangle 226"/>
            <p:cNvSpPr>
              <a:spLocks noChangeArrowheads="1"/>
            </p:cNvSpPr>
            <p:nvPr/>
          </p:nvSpPr>
          <p:spPr bwMode="auto">
            <a:xfrm>
              <a:off x="3805" y="1456"/>
              <a:ext cx="8" cy="24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525" name="Rectangle 227"/>
            <p:cNvSpPr>
              <a:spLocks noChangeArrowheads="1"/>
            </p:cNvSpPr>
            <p:nvPr/>
          </p:nvSpPr>
          <p:spPr bwMode="auto">
            <a:xfrm>
              <a:off x="2988" y="1693"/>
              <a:ext cx="825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526" name="Rectangle 228"/>
            <p:cNvSpPr>
              <a:spLocks noChangeArrowheads="1"/>
            </p:cNvSpPr>
            <p:nvPr/>
          </p:nvSpPr>
          <p:spPr bwMode="auto">
            <a:xfrm>
              <a:off x="2975" y="1445"/>
              <a:ext cx="823" cy="241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527" name="Line 229"/>
            <p:cNvSpPr>
              <a:spLocks noChangeShapeType="1"/>
            </p:cNvSpPr>
            <p:nvPr/>
          </p:nvSpPr>
          <p:spPr bwMode="auto">
            <a:xfrm>
              <a:off x="2581" y="1569"/>
              <a:ext cx="131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28" name="Freeform 230"/>
            <p:cNvSpPr>
              <a:spLocks/>
            </p:cNvSpPr>
            <p:nvPr/>
          </p:nvSpPr>
          <p:spPr bwMode="auto">
            <a:xfrm>
              <a:off x="2683" y="1528"/>
              <a:ext cx="90" cy="83"/>
            </a:xfrm>
            <a:custGeom>
              <a:avLst/>
              <a:gdLst>
                <a:gd name="T0" fmla="*/ 89 w 90"/>
                <a:gd name="T1" fmla="*/ 41 h 83"/>
                <a:gd name="T2" fmla="*/ 0 w 90"/>
                <a:gd name="T3" fmla="*/ 0 h 83"/>
                <a:gd name="T4" fmla="*/ 0 w 90"/>
                <a:gd name="T5" fmla="*/ 82 h 83"/>
                <a:gd name="T6" fmla="*/ 89 w 90"/>
                <a:gd name="T7" fmla="*/ 41 h 8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0" h="83">
                  <a:moveTo>
                    <a:pt x="89" y="41"/>
                  </a:moveTo>
                  <a:lnTo>
                    <a:pt x="0" y="0"/>
                  </a:lnTo>
                  <a:lnTo>
                    <a:pt x="0" y="82"/>
                  </a:lnTo>
                  <a:lnTo>
                    <a:pt x="89" y="41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29" name="Line 231"/>
            <p:cNvSpPr>
              <a:spLocks noChangeShapeType="1"/>
            </p:cNvSpPr>
            <p:nvPr/>
          </p:nvSpPr>
          <p:spPr bwMode="auto">
            <a:xfrm>
              <a:off x="2581" y="1135"/>
              <a:ext cx="191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30" name="Line 232"/>
            <p:cNvSpPr>
              <a:spLocks noChangeShapeType="1"/>
            </p:cNvSpPr>
            <p:nvPr/>
          </p:nvSpPr>
          <p:spPr bwMode="auto">
            <a:xfrm>
              <a:off x="2772" y="1140"/>
              <a:ext cx="0" cy="37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31" name="Freeform 233"/>
            <p:cNvSpPr>
              <a:spLocks/>
            </p:cNvSpPr>
            <p:nvPr/>
          </p:nvSpPr>
          <p:spPr bwMode="auto">
            <a:xfrm>
              <a:off x="2727" y="1486"/>
              <a:ext cx="90" cy="84"/>
            </a:xfrm>
            <a:custGeom>
              <a:avLst/>
              <a:gdLst>
                <a:gd name="T0" fmla="*/ 45 w 90"/>
                <a:gd name="T1" fmla="*/ 83 h 84"/>
                <a:gd name="T2" fmla="*/ 89 w 90"/>
                <a:gd name="T3" fmla="*/ 0 h 84"/>
                <a:gd name="T4" fmla="*/ 0 w 90"/>
                <a:gd name="T5" fmla="*/ 0 h 84"/>
                <a:gd name="T6" fmla="*/ 45 w 90"/>
                <a:gd name="T7" fmla="*/ 83 h 8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0" h="84">
                  <a:moveTo>
                    <a:pt x="45" y="83"/>
                  </a:moveTo>
                  <a:lnTo>
                    <a:pt x="89" y="0"/>
                  </a:lnTo>
                  <a:lnTo>
                    <a:pt x="0" y="0"/>
                  </a:lnTo>
                  <a:lnTo>
                    <a:pt x="45" y="83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32" name="Line 234"/>
            <p:cNvSpPr>
              <a:spLocks noChangeShapeType="1"/>
            </p:cNvSpPr>
            <p:nvPr/>
          </p:nvSpPr>
          <p:spPr bwMode="auto">
            <a:xfrm>
              <a:off x="2772" y="1564"/>
              <a:ext cx="13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33" name="Freeform 235"/>
            <p:cNvSpPr>
              <a:spLocks/>
            </p:cNvSpPr>
            <p:nvPr/>
          </p:nvSpPr>
          <p:spPr bwMode="auto">
            <a:xfrm>
              <a:off x="2874" y="1521"/>
              <a:ext cx="91" cy="84"/>
            </a:xfrm>
            <a:custGeom>
              <a:avLst/>
              <a:gdLst>
                <a:gd name="T0" fmla="*/ 90 w 91"/>
                <a:gd name="T1" fmla="*/ 42 h 84"/>
                <a:gd name="T2" fmla="*/ 0 w 91"/>
                <a:gd name="T3" fmla="*/ 0 h 84"/>
                <a:gd name="T4" fmla="*/ 0 w 91"/>
                <a:gd name="T5" fmla="*/ 83 h 84"/>
                <a:gd name="T6" fmla="*/ 90 w 91"/>
                <a:gd name="T7" fmla="*/ 42 h 8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1" h="84">
                  <a:moveTo>
                    <a:pt x="90" y="42"/>
                  </a:moveTo>
                  <a:lnTo>
                    <a:pt x="0" y="0"/>
                  </a:lnTo>
                  <a:lnTo>
                    <a:pt x="0" y="83"/>
                  </a:lnTo>
                  <a:lnTo>
                    <a:pt x="90" y="42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34" name="Line 236"/>
            <p:cNvSpPr>
              <a:spLocks noChangeShapeType="1"/>
            </p:cNvSpPr>
            <p:nvPr/>
          </p:nvSpPr>
          <p:spPr bwMode="auto">
            <a:xfrm>
              <a:off x="2269" y="1305"/>
              <a:ext cx="0" cy="89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35" name="Line 237"/>
            <p:cNvSpPr>
              <a:spLocks noChangeShapeType="1"/>
            </p:cNvSpPr>
            <p:nvPr/>
          </p:nvSpPr>
          <p:spPr bwMode="auto">
            <a:xfrm>
              <a:off x="2220" y="1354"/>
              <a:ext cx="99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36" name="Line 238"/>
            <p:cNvSpPr>
              <a:spLocks noChangeShapeType="1"/>
            </p:cNvSpPr>
            <p:nvPr/>
          </p:nvSpPr>
          <p:spPr bwMode="auto">
            <a:xfrm>
              <a:off x="2226" y="1315"/>
              <a:ext cx="82" cy="7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37" name="Line 239"/>
            <p:cNvSpPr>
              <a:spLocks noChangeShapeType="1"/>
            </p:cNvSpPr>
            <p:nvPr/>
          </p:nvSpPr>
          <p:spPr bwMode="auto">
            <a:xfrm flipH="1">
              <a:off x="2232" y="1320"/>
              <a:ext cx="76" cy="69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38" name="Rectangle 240"/>
            <p:cNvSpPr>
              <a:spLocks noChangeArrowheads="1"/>
            </p:cNvSpPr>
            <p:nvPr/>
          </p:nvSpPr>
          <p:spPr bwMode="auto">
            <a:xfrm>
              <a:off x="3805" y="1869"/>
              <a:ext cx="8" cy="17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539" name="Rectangle 241"/>
            <p:cNvSpPr>
              <a:spLocks noChangeArrowheads="1"/>
            </p:cNvSpPr>
            <p:nvPr/>
          </p:nvSpPr>
          <p:spPr bwMode="auto">
            <a:xfrm>
              <a:off x="2988" y="2036"/>
              <a:ext cx="825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540" name="Rectangle 242"/>
            <p:cNvSpPr>
              <a:spLocks noChangeArrowheads="1"/>
            </p:cNvSpPr>
            <p:nvPr/>
          </p:nvSpPr>
          <p:spPr bwMode="auto">
            <a:xfrm>
              <a:off x="2978" y="1860"/>
              <a:ext cx="817" cy="167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541" name="Line 243"/>
            <p:cNvSpPr>
              <a:spLocks noChangeShapeType="1"/>
            </p:cNvSpPr>
            <p:nvPr/>
          </p:nvSpPr>
          <p:spPr bwMode="auto">
            <a:xfrm>
              <a:off x="3373" y="1693"/>
              <a:ext cx="0" cy="10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42" name="Freeform 244"/>
            <p:cNvSpPr>
              <a:spLocks/>
            </p:cNvSpPr>
            <p:nvPr/>
          </p:nvSpPr>
          <p:spPr bwMode="auto">
            <a:xfrm>
              <a:off x="3328" y="1769"/>
              <a:ext cx="90" cy="83"/>
            </a:xfrm>
            <a:custGeom>
              <a:avLst/>
              <a:gdLst>
                <a:gd name="T0" fmla="*/ 45 w 90"/>
                <a:gd name="T1" fmla="*/ 82 h 83"/>
                <a:gd name="T2" fmla="*/ 89 w 90"/>
                <a:gd name="T3" fmla="*/ 0 h 83"/>
                <a:gd name="T4" fmla="*/ 0 w 90"/>
                <a:gd name="T5" fmla="*/ 0 h 83"/>
                <a:gd name="T6" fmla="*/ 45 w 90"/>
                <a:gd name="T7" fmla="*/ 82 h 8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0" h="83">
                  <a:moveTo>
                    <a:pt x="45" y="82"/>
                  </a:moveTo>
                  <a:lnTo>
                    <a:pt x="89" y="0"/>
                  </a:lnTo>
                  <a:lnTo>
                    <a:pt x="0" y="0"/>
                  </a:lnTo>
                  <a:lnTo>
                    <a:pt x="45" y="82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43" name="Line 245"/>
            <p:cNvSpPr>
              <a:spLocks noChangeShapeType="1"/>
            </p:cNvSpPr>
            <p:nvPr/>
          </p:nvSpPr>
          <p:spPr bwMode="auto">
            <a:xfrm>
              <a:off x="997" y="1693"/>
              <a:ext cx="0" cy="7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44" name="Line 246"/>
            <p:cNvSpPr>
              <a:spLocks noChangeShapeType="1"/>
            </p:cNvSpPr>
            <p:nvPr/>
          </p:nvSpPr>
          <p:spPr bwMode="auto">
            <a:xfrm>
              <a:off x="997" y="1767"/>
              <a:ext cx="230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45" name="Freeform 247"/>
            <p:cNvSpPr>
              <a:spLocks/>
            </p:cNvSpPr>
            <p:nvPr/>
          </p:nvSpPr>
          <p:spPr bwMode="auto">
            <a:xfrm>
              <a:off x="3273" y="1726"/>
              <a:ext cx="90" cy="82"/>
            </a:xfrm>
            <a:custGeom>
              <a:avLst/>
              <a:gdLst>
                <a:gd name="T0" fmla="*/ 89 w 90"/>
                <a:gd name="T1" fmla="*/ 41 h 82"/>
                <a:gd name="T2" fmla="*/ 0 w 90"/>
                <a:gd name="T3" fmla="*/ 0 h 82"/>
                <a:gd name="T4" fmla="*/ 0 w 90"/>
                <a:gd name="T5" fmla="*/ 81 h 82"/>
                <a:gd name="T6" fmla="*/ 89 w 90"/>
                <a:gd name="T7" fmla="*/ 41 h 8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0" h="82">
                  <a:moveTo>
                    <a:pt x="89" y="41"/>
                  </a:moveTo>
                  <a:lnTo>
                    <a:pt x="0" y="0"/>
                  </a:lnTo>
                  <a:lnTo>
                    <a:pt x="0" y="81"/>
                  </a:lnTo>
                  <a:lnTo>
                    <a:pt x="89" y="41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46" name="Line 248"/>
            <p:cNvSpPr>
              <a:spLocks noChangeShapeType="1"/>
            </p:cNvSpPr>
            <p:nvPr/>
          </p:nvSpPr>
          <p:spPr bwMode="auto">
            <a:xfrm flipH="1">
              <a:off x="3133" y="1781"/>
              <a:ext cx="70" cy="6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47" name="Rectangle 249"/>
            <p:cNvSpPr>
              <a:spLocks noChangeArrowheads="1"/>
            </p:cNvSpPr>
            <p:nvPr/>
          </p:nvSpPr>
          <p:spPr bwMode="auto">
            <a:xfrm>
              <a:off x="3115" y="1785"/>
              <a:ext cx="9" cy="3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548" name="Rectangle 250"/>
            <p:cNvSpPr>
              <a:spLocks noChangeArrowheads="1"/>
            </p:cNvSpPr>
            <p:nvPr/>
          </p:nvSpPr>
          <p:spPr bwMode="auto">
            <a:xfrm>
              <a:off x="3202" y="1825"/>
              <a:ext cx="4" cy="3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549" name="Rectangle 251"/>
            <p:cNvSpPr>
              <a:spLocks noChangeArrowheads="1"/>
            </p:cNvSpPr>
            <p:nvPr/>
          </p:nvSpPr>
          <p:spPr bwMode="auto">
            <a:xfrm>
              <a:off x="3805" y="2217"/>
              <a:ext cx="8" cy="30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550" name="Rectangle 252"/>
            <p:cNvSpPr>
              <a:spLocks noChangeArrowheads="1"/>
            </p:cNvSpPr>
            <p:nvPr/>
          </p:nvSpPr>
          <p:spPr bwMode="auto">
            <a:xfrm>
              <a:off x="2993" y="2513"/>
              <a:ext cx="820" cy="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551" name="Rectangle 253"/>
            <p:cNvSpPr>
              <a:spLocks noChangeArrowheads="1"/>
            </p:cNvSpPr>
            <p:nvPr/>
          </p:nvSpPr>
          <p:spPr bwMode="auto">
            <a:xfrm>
              <a:off x="2981" y="2205"/>
              <a:ext cx="817" cy="301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552" name="Line 254"/>
            <p:cNvSpPr>
              <a:spLocks noChangeShapeType="1"/>
            </p:cNvSpPr>
            <p:nvPr/>
          </p:nvSpPr>
          <p:spPr bwMode="auto">
            <a:xfrm>
              <a:off x="2587" y="2895"/>
              <a:ext cx="16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53" name="Line 255"/>
            <p:cNvSpPr>
              <a:spLocks noChangeShapeType="1"/>
            </p:cNvSpPr>
            <p:nvPr/>
          </p:nvSpPr>
          <p:spPr bwMode="auto">
            <a:xfrm>
              <a:off x="2575" y="2349"/>
              <a:ext cx="10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54" name="Freeform 256"/>
            <p:cNvSpPr>
              <a:spLocks/>
            </p:cNvSpPr>
            <p:nvPr/>
          </p:nvSpPr>
          <p:spPr bwMode="auto">
            <a:xfrm>
              <a:off x="2651" y="2308"/>
              <a:ext cx="90" cy="83"/>
            </a:xfrm>
            <a:custGeom>
              <a:avLst/>
              <a:gdLst>
                <a:gd name="T0" fmla="*/ 89 w 90"/>
                <a:gd name="T1" fmla="*/ 41 h 83"/>
                <a:gd name="T2" fmla="*/ 0 w 90"/>
                <a:gd name="T3" fmla="*/ 0 h 83"/>
                <a:gd name="T4" fmla="*/ 0 w 90"/>
                <a:gd name="T5" fmla="*/ 82 h 83"/>
                <a:gd name="T6" fmla="*/ 89 w 90"/>
                <a:gd name="T7" fmla="*/ 41 h 8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0" h="83">
                  <a:moveTo>
                    <a:pt x="89" y="41"/>
                  </a:moveTo>
                  <a:lnTo>
                    <a:pt x="0" y="0"/>
                  </a:lnTo>
                  <a:lnTo>
                    <a:pt x="0" y="82"/>
                  </a:lnTo>
                  <a:lnTo>
                    <a:pt x="89" y="41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55" name="Line 257"/>
            <p:cNvSpPr>
              <a:spLocks noChangeShapeType="1"/>
            </p:cNvSpPr>
            <p:nvPr/>
          </p:nvSpPr>
          <p:spPr bwMode="auto">
            <a:xfrm flipV="1">
              <a:off x="2745" y="2392"/>
              <a:ext cx="0" cy="50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56" name="Freeform 258"/>
            <p:cNvSpPr>
              <a:spLocks/>
            </p:cNvSpPr>
            <p:nvPr/>
          </p:nvSpPr>
          <p:spPr bwMode="auto">
            <a:xfrm>
              <a:off x="2701" y="2338"/>
              <a:ext cx="90" cy="83"/>
            </a:xfrm>
            <a:custGeom>
              <a:avLst/>
              <a:gdLst>
                <a:gd name="T0" fmla="*/ 44 w 90"/>
                <a:gd name="T1" fmla="*/ 0 h 83"/>
                <a:gd name="T2" fmla="*/ 0 w 90"/>
                <a:gd name="T3" fmla="*/ 82 h 83"/>
                <a:gd name="T4" fmla="*/ 89 w 90"/>
                <a:gd name="T5" fmla="*/ 82 h 83"/>
                <a:gd name="T6" fmla="*/ 44 w 90"/>
                <a:gd name="T7" fmla="*/ 0 h 8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0" h="83">
                  <a:moveTo>
                    <a:pt x="44" y="0"/>
                  </a:moveTo>
                  <a:lnTo>
                    <a:pt x="0" y="82"/>
                  </a:lnTo>
                  <a:lnTo>
                    <a:pt x="89" y="82"/>
                  </a:lnTo>
                  <a:lnTo>
                    <a:pt x="44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57" name="Line 259"/>
            <p:cNvSpPr>
              <a:spLocks noChangeShapeType="1"/>
            </p:cNvSpPr>
            <p:nvPr/>
          </p:nvSpPr>
          <p:spPr bwMode="auto">
            <a:xfrm flipH="1">
              <a:off x="2761" y="1941"/>
              <a:ext cx="20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58" name="Line 260"/>
            <p:cNvSpPr>
              <a:spLocks noChangeShapeType="1"/>
            </p:cNvSpPr>
            <p:nvPr/>
          </p:nvSpPr>
          <p:spPr bwMode="auto">
            <a:xfrm>
              <a:off x="2761" y="1936"/>
              <a:ext cx="0" cy="35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59" name="Freeform 261"/>
            <p:cNvSpPr>
              <a:spLocks/>
            </p:cNvSpPr>
            <p:nvPr/>
          </p:nvSpPr>
          <p:spPr bwMode="auto">
            <a:xfrm>
              <a:off x="2717" y="2261"/>
              <a:ext cx="90" cy="84"/>
            </a:xfrm>
            <a:custGeom>
              <a:avLst/>
              <a:gdLst>
                <a:gd name="T0" fmla="*/ 44 w 90"/>
                <a:gd name="T1" fmla="*/ 83 h 84"/>
                <a:gd name="T2" fmla="*/ 89 w 90"/>
                <a:gd name="T3" fmla="*/ 0 h 84"/>
                <a:gd name="T4" fmla="*/ 0 w 90"/>
                <a:gd name="T5" fmla="*/ 0 h 84"/>
                <a:gd name="T6" fmla="*/ 44 w 90"/>
                <a:gd name="T7" fmla="*/ 83 h 8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0" h="84">
                  <a:moveTo>
                    <a:pt x="44" y="83"/>
                  </a:moveTo>
                  <a:lnTo>
                    <a:pt x="89" y="0"/>
                  </a:lnTo>
                  <a:lnTo>
                    <a:pt x="0" y="0"/>
                  </a:lnTo>
                  <a:lnTo>
                    <a:pt x="44" y="83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60" name="Line 262"/>
            <p:cNvSpPr>
              <a:spLocks noChangeShapeType="1"/>
            </p:cNvSpPr>
            <p:nvPr/>
          </p:nvSpPr>
          <p:spPr bwMode="auto">
            <a:xfrm>
              <a:off x="2734" y="2344"/>
              <a:ext cx="17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61" name="Freeform 263"/>
            <p:cNvSpPr>
              <a:spLocks/>
            </p:cNvSpPr>
            <p:nvPr/>
          </p:nvSpPr>
          <p:spPr bwMode="auto">
            <a:xfrm>
              <a:off x="2880" y="2303"/>
              <a:ext cx="90" cy="82"/>
            </a:xfrm>
            <a:custGeom>
              <a:avLst/>
              <a:gdLst>
                <a:gd name="T0" fmla="*/ 89 w 90"/>
                <a:gd name="T1" fmla="*/ 41 h 82"/>
                <a:gd name="T2" fmla="*/ 0 w 90"/>
                <a:gd name="T3" fmla="*/ 0 h 82"/>
                <a:gd name="T4" fmla="*/ 0 w 90"/>
                <a:gd name="T5" fmla="*/ 81 h 82"/>
                <a:gd name="T6" fmla="*/ 89 w 90"/>
                <a:gd name="T7" fmla="*/ 41 h 8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0" h="82">
                  <a:moveTo>
                    <a:pt x="89" y="41"/>
                  </a:moveTo>
                  <a:lnTo>
                    <a:pt x="0" y="0"/>
                  </a:lnTo>
                  <a:lnTo>
                    <a:pt x="0" y="81"/>
                  </a:lnTo>
                  <a:lnTo>
                    <a:pt x="89" y="41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62" name="AutoShape 264"/>
            <p:cNvSpPr>
              <a:spLocks noChangeArrowheads="1"/>
            </p:cNvSpPr>
            <p:nvPr/>
          </p:nvSpPr>
          <p:spPr bwMode="auto">
            <a:xfrm>
              <a:off x="2978" y="3699"/>
              <a:ext cx="822" cy="246"/>
            </a:xfrm>
            <a:prstGeom prst="roundRect">
              <a:avLst>
                <a:gd name="adj" fmla="val 26347"/>
              </a:avLst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563" name="AutoShape 265"/>
            <p:cNvSpPr>
              <a:spLocks noChangeArrowheads="1"/>
            </p:cNvSpPr>
            <p:nvPr/>
          </p:nvSpPr>
          <p:spPr bwMode="auto">
            <a:xfrm>
              <a:off x="4198" y="3443"/>
              <a:ext cx="964" cy="246"/>
            </a:xfrm>
            <a:prstGeom prst="roundRect">
              <a:avLst>
                <a:gd name="adj" fmla="val 26833"/>
              </a:avLst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564" name="Line 266"/>
            <p:cNvSpPr>
              <a:spLocks noChangeShapeType="1"/>
            </p:cNvSpPr>
            <p:nvPr/>
          </p:nvSpPr>
          <p:spPr bwMode="auto">
            <a:xfrm>
              <a:off x="3804" y="3307"/>
              <a:ext cx="10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65" name="Freeform 267"/>
            <p:cNvSpPr>
              <a:spLocks/>
            </p:cNvSpPr>
            <p:nvPr/>
          </p:nvSpPr>
          <p:spPr bwMode="auto">
            <a:xfrm>
              <a:off x="3879" y="3266"/>
              <a:ext cx="90" cy="82"/>
            </a:xfrm>
            <a:custGeom>
              <a:avLst/>
              <a:gdLst>
                <a:gd name="T0" fmla="*/ 89 w 90"/>
                <a:gd name="T1" fmla="*/ 41 h 82"/>
                <a:gd name="T2" fmla="*/ 0 w 90"/>
                <a:gd name="T3" fmla="*/ 0 h 82"/>
                <a:gd name="T4" fmla="*/ 0 w 90"/>
                <a:gd name="T5" fmla="*/ 81 h 82"/>
                <a:gd name="T6" fmla="*/ 89 w 90"/>
                <a:gd name="T7" fmla="*/ 41 h 8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0" h="82">
                  <a:moveTo>
                    <a:pt x="89" y="41"/>
                  </a:moveTo>
                  <a:lnTo>
                    <a:pt x="0" y="0"/>
                  </a:lnTo>
                  <a:lnTo>
                    <a:pt x="0" y="81"/>
                  </a:lnTo>
                  <a:lnTo>
                    <a:pt x="89" y="41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66" name="Line 268"/>
            <p:cNvSpPr>
              <a:spLocks noChangeShapeType="1"/>
            </p:cNvSpPr>
            <p:nvPr/>
          </p:nvSpPr>
          <p:spPr bwMode="auto">
            <a:xfrm>
              <a:off x="3809" y="3819"/>
              <a:ext cx="99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67" name="Freeform 269"/>
            <p:cNvSpPr>
              <a:spLocks/>
            </p:cNvSpPr>
            <p:nvPr/>
          </p:nvSpPr>
          <p:spPr bwMode="auto">
            <a:xfrm>
              <a:off x="3879" y="3777"/>
              <a:ext cx="90" cy="84"/>
            </a:xfrm>
            <a:custGeom>
              <a:avLst/>
              <a:gdLst>
                <a:gd name="T0" fmla="*/ 89 w 90"/>
                <a:gd name="T1" fmla="*/ 42 h 84"/>
                <a:gd name="T2" fmla="*/ 0 w 90"/>
                <a:gd name="T3" fmla="*/ 0 h 84"/>
                <a:gd name="T4" fmla="*/ 0 w 90"/>
                <a:gd name="T5" fmla="*/ 83 h 84"/>
                <a:gd name="T6" fmla="*/ 89 w 90"/>
                <a:gd name="T7" fmla="*/ 42 h 8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0" h="84">
                  <a:moveTo>
                    <a:pt x="89" y="42"/>
                  </a:moveTo>
                  <a:lnTo>
                    <a:pt x="0" y="0"/>
                  </a:lnTo>
                  <a:lnTo>
                    <a:pt x="0" y="83"/>
                  </a:lnTo>
                  <a:lnTo>
                    <a:pt x="89" y="42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68" name="Line 270"/>
            <p:cNvSpPr>
              <a:spLocks noChangeShapeType="1"/>
            </p:cNvSpPr>
            <p:nvPr/>
          </p:nvSpPr>
          <p:spPr bwMode="auto">
            <a:xfrm>
              <a:off x="3963" y="3301"/>
              <a:ext cx="0" cy="513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69" name="Line 271"/>
            <p:cNvSpPr>
              <a:spLocks noChangeShapeType="1"/>
            </p:cNvSpPr>
            <p:nvPr/>
          </p:nvSpPr>
          <p:spPr bwMode="auto">
            <a:xfrm>
              <a:off x="3957" y="3560"/>
              <a:ext cx="16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70" name="Freeform 272"/>
            <p:cNvSpPr>
              <a:spLocks/>
            </p:cNvSpPr>
            <p:nvPr/>
          </p:nvSpPr>
          <p:spPr bwMode="auto">
            <a:xfrm>
              <a:off x="4092" y="3519"/>
              <a:ext cx="90" cy="83"/>
            </a:xfrm>
            <a:custGeom>
              <a:avLst/>
              <a:gdLst>
                <a:gd name="T0" fmla="*/ 89 w 90"/>
                <a:gd name="T1" fmla="*/ 41 h 83"/>
                <a:gd name="T2" fmla="*/ 0 w 90"/>
                <a:gd name="T3" fmla="*/ 0 h 83"/>
                <a:gd name="T4" fmla="*/ 0 w 90"/>
                <a:gd name="T5" fmla="*/ 82 h 83"/>
                <a:gd name="T6" fmla="*/ 89 w 90"/>
                <a:gd name="T7" fmla="*/ 41 h 8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0" h="83">
                  <a:moveTo>
                    <a:pt x="89" y="41"/>
                  </a:moveTo>
                  <a:lnTo>
                    <a:pt x="0" y="0"/>
                  </a:lnTo>
                  <a:lnTo>
                    <a:pt x="0" y="82"/>
                  </a:lnTo>
                  <a:lnTo>
                    <a:pt x="89" y="41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71" name="Line 273"/>
            <p:cNvSpPr>
              <a:spLocks noChangeShapeType="1"/>
            </p:cNvSpPr>
            <p:nvPr/>
          </p:nvSpPr>
          <p:spPr bwMode="auto">
            <a:xfrm>
              <a:off x="3334" y="3526"/>
              <a:ext cx="0" cy="89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72" name="Line 274"/>
            <p:cNvSpPr>
              <a:spLocks noChangeShapeType="1"/>
            </p:cNvSpPr>
            <p:nvPr/>
          </p:nvSpPr>
          <p:spPr bwMode="auto">
            <a:xfrm>
              <a:off x="3285" y="3571"/>
              <a:ext cx="9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73" name="Line 275"/>
            <p:cNvSpPr>
              <a:spLocks noChangeShapeType="1"/>
            </p:cNvSpPr>
            <p:nvPr/>
          </p:nvSpPr>
          <p:spPr bwMode="auto">
            <a:xfrm>
              <a:off x="3296" y="3531"/>
              <a:ext cx="82" cy="7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74" name="Line 276"/>
            <p:cNvSpPr>
              <a:spLocks noChangeShapeType="1"/>
            </p:cNvSpPr>
            <p:nvPr/>
          </p:nvSpPr>
          <p:spPr bwMode="auto">
            <a:xfrm flipH="1">
              <a:off x="3291" y="3536"/>
              <a:ext cx="76" cy="69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75" name="Rectangle 277"/>
            <p:cNvSpPr>
              <a:spLocks noChangeArrowheads="1"/>
            </p:cNvSpPr>
            <p:nvPr/>
          </p:nvSpPr>
          <p:spPr bwMode="auto">
            <a:xfrm>
              <a:off x="5169" y="1451"/>
              <a:ext cx="8" cy="24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576" name="Rectangle 278"/>
            <p:cNvSpPr>
              <a:spLocks noChangeArrowheads="1"/>
            </p:cNvSpPr>
            <p:nvPr/>
          </p:nvSpPr>
          <p:spPr bwMode="auto">
            <a:xfrm>
              <a:off x="4216" y="1693"/>
              <a:ext cx="962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577" name="Rectangle 279"/>
            <p:cNvSpPr>
              <a:spLocks noChangeArrowheads="1"/>
            </p:cNvSpPr>
            <p:nvPr/>
          </p:nvSpPr>
          <p:spPr bwMode="auto">
            <a:xfrm>
              <a:off x="4203" y="1440"/>
              <a:ext cx="959" cy="246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578" name="Line 280"/>
            <p:cNvSpPr>
              <a:spLocks noChangeShapeType="1"/>
            </p:cNvSpPr>
            <p:nvPr/>
          </p:nvSpPr>
          <p:spPr bwMode="auto">
            <a:xfrm>
              <a:off x="3804" y="1553"/>
              <a:ext cx="11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79" name="Freeform 281"/>
            <p:cNvSpPr>
              <a:spLocks/>
            </p:cNvSpPr>
            <p:nvPr/>
          </p:nvSpPr>
          <p:spPr bwMode="auto">
            <a:xfrm>
              <a:off x="3890" y="1511"/>
              <a:ext cx="90" cy="84"/>
            </a:xfrm>
            <a:custGeom>
              <a:avLst/>
              <a:gdLst>
                <a:gd name="T0" fmla="*/ 89 w 90"/>
                <a:gd name="T1" fmla="*/ 42 h 84"/>
                <a:gd name="T2" fmla="*/ 0 w 90"/>
                <a:gd name="T3" fmla="*/ 0 h 84"/>
                <a:gd name="T4" fmla="*/ 0 w 90"/>
                <a:gd name="T5" fmla="*/ 83 h 84"/>
                <a:gd name="T6" fmla="*/ 89 w 90"/>
                <a:gd name="T7" fmla="*/ 42 h 8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0" h="84">
                  <a:moveTo>
                    <a:pt x="89" y="42"/>
                  </a:moveTo>
                  <a:lnTo>
                    <a:pt x="0" y="0"/>
                  </a:lnTo>
                  <a:lnTo>
                    <a:pt x="0" y="83"/>
                  </a:lnTo>
                  <a:lnTo>
                    <a:pt x="89" y="42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80" name="Rectangle 282"/>
            <p:cNvSpPr>
              <a:spLocks noChangeArrowheads="1"/>
            </p:cNvSpPr>
            <p:nvPr/>
          </p:nvSpPr>
          <p:spPr bwMode="auto">
            <a:xfrm>
              <a:off x="5169" y="1878"/>
              <a:ext cx="8" cy="24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581" name="Rectangle 283"/>
            <p:cNvSpPr>
              <a:spLocks noChangeArrowheads="1"/>
            </p:cNvSpPr>
            <p:nvPr/>
          </p:nvSpPr>
          <p:spPr bwMode="auto">
            <a:xfrm>
              <a:off x="4216" y="2116"/>
              <a:ext cx="962" cy="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582" name="Rectangle 284"/>
            <p:cNvSpPr>
              <a:spLocks noChangeArrowheads="1"/>
            </p:cNvSpPr>
            <p:nvPr/>
          </p:nvSpPr>
          <p:spPr bwMode="auto">
            <a:xfrm>
              <a:off x="4203" y="1868"/>
              <a:ext cx="959" cy="241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583" name="Line 285"/>
            <p:cNvSpPr>
              <a:spLocks noChangeShapeType="1"/>
            </p:cNvSpPr>
            <p:nvPr/>
          </p:nvSpPr>
          <p:spPr bwMode="auto">
            <a:xfrm>
              <a:off x="3591" y="1693"/>
              <a:ext cx="0" cy="8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84" name="Line 286"/>
            <p:cNvSpPr>
              <a:spLocks noChangeShapeType="1"/>
            </p:cNvSpPr>
            <p:nvPr/>
          </p:nvSpPr>
          <p:spPr bwMode="auto">
            <a:xfrm>
              <a:off x="3596" y="1772"/>
              <a:ext cx="95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85" name="Freeform 287"/>
            <p:cNvSpPr>
              <a:spLocks/>
            </p:cNvSpPr>
            <p:nvPr/>
          </p:nvSpPr>
          <p:spPr bwMode="auto">
            <a:xfrm>
              <a:off x="4517" y="1731"/>
              <a:ext cx="90" cy="83"/>
            </a:xfrm>
            <a:custGeom>
              <a:avLst/>
              <a:gdLst>
                <a:gd name="T0" fmla="*/ 89 w 90"/>
                <a:gd name="T1" fmla="*/ 41 h 83"/>
                <a:gd name="T2" fmla="*/ 0 w 90"/>
                <a:gd name="T3" fmla="*/ 0 h 83"/>
                <a:gd name="T4" fmla="*/ 0 w 90"/>
                <a:gd name="T5" fmla="*/ 82 h 83"/>
                <a:gd name="T6" fmla="*/ 89 w 90"/>
                <a:gd name="T7" fmla="*/ 41 h 8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0" h="83">
                  <a:moveTo>
                    <a:pt x="89" y="41"/>
                  </a:moveTo>
                  <a:lnTo>
                    <a:pt x="0" y="0"/>
                  </a:lnTo>
                  <a:lnTo>
                    <a:pt x="0" y="82"/>
                  </a:lnTo>
                  <a:lnTo>
                    <a:pt x="89" y="41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86" name="Line 288"/>
            <p:cNvSpPr>
              <a:spLocks noChangeShapeType="1"/>
            </p:cNvSpPr>
            <p:nvPr/>
          </p:nvSpPr>
          <p:spPr bwMode="auto">
            <a:xfrm>
              <a:off x="4606" y="1693"/>
              <a:ext cx="0" cy="1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87" name="Freeform 289"/>
            <p:cNvSpPr>
              <a:spLocks/>
            </p:cNvSpPr>
            <p:nvPr/>
          </p:nvSpPr>
          <p:spPr bwMode="auto">
            <a:xfrm>
              <a:off x="4561" y="1779"/>
              <a:ext cx="91" cy="83"/>
            </a:xfrm>
            <a:custGeom>
              <a:avLst/>
              <a:gdLst>
                <a:gd name="T0" fmla="*/ 45 w 91"/>
                <a:gd name="T1" fmla="*/ 82 h 83"/>
                <a:gd name="T2" fmla="*/ 90 w 91"/>
                <a:gd name="T3" fmla="*/ 0 h 83"/>
                <a:gd name="T4" fmla="*/ 0 w 91"/>
                <a:gd name="T5" fmla="*/ 0 h 83"/>
                <a:gd name="T6" fmla="*/ 45 w 91"/>
                <a:gd name="T7" fmla="*/ 82 h 8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1" h="83">
                  <a:moveTo>
                    <a:pt x="45" y="82"/>
                  </a:moveTo>
                  <a:lnTo>
                    <a:pt x="90" y="0"/>
                  </a:lnTo>
                  <a:lnTo>
                    <a:pt x="0" y="0"/>
                  </a:lnTo>
                  <a:lnTo>
                    <a:pt x="45" y="82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88" name="Line 290"/>
            <p:cNvSpPr>
              <a:spLocks noChangeShapeType="1"/>
            </p:cNvSpPr>
            <p:nvPr/>
          </p:nvSpPr>
          <p:spPr bwMode="auto">
            <a:xfrm flipH="1">
              <a:off x="4356" y="1781"/>
              <a:ext cx="70" cy="6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89" name="Rectangle 291"/>
            <p:cNvSpPr>
              <a:spLocks noChangeArrowheads="1"/>
            </p:cNvSpPr>
            <p:nvPr/>
          </p:nvSpPr>
          <p:spPr bwMode="auto">
            <a:xfrm>
              <a:off x="4337" y="1785"/>
              <a:ext cx="9" cy="3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590" name="Rectangle 292"/>
            <p:cNvSpPr>
              <a:spLocks noChangeArrowheads="1"/>
            </p:cNvSpPr>
            <p:nvPr/>
          </p:nvSpPr>
          <p:spPr bwMode="auto">
            <a:xfrm>
              <a:off x="4425" y="1825"/>
              <a:ext cx="3" cy="3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591" name="Rectangle 293"/>
            <p:cNvSpPr>
              <a:spLocks noChangeArrowheads="1"/>
            </p:cNvSpPr>
            <p:nvPr/>
          </p:nvSpPr>
          <p:spPr bwMode="auto">
            <a:xfrm>
              <a:off x="5170" y="2206"/>
              <a:ext cx="8" cy="32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592" name="Rectangle 294"/>
            <p:cNvSpPr>
              <a:spLocks noChangeArrowheads="1"/>
            </p:cNvSpPr>
            <p:nvPr/>
          </p:nvSpPr>
          <p:spPr bwMode="auto">
            <a:xfrm>
              <a:off x="4216" y="2518"/>
              <a:ext cx="963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593" name="Rectangle 295"/>
            <p:cNvSpPr>
              <a:spLocks noChangeArrowheads="1"/>
            </p:cNvSpPr>
            <p:nvPr/>
          </p:nvSpPr>
          <p:spPr bwMode="auto">
            <a:xfrm>
              <a:off x="4200" y="2193"/>
              <a:ext cx="965" cy="32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594" name="AutoShape 296"/>
            <p:cNvSpPr>
              <a:spLocks noChangeArrowheads="1"/>
            </p:cNvSpPr>
            <p:nvPr/>
          </p:nvSpPr>
          <p:spPr bwMode="auto">
            <a:xfrm>
              <a:off x="4206" y="3022"/>
              <a:ext cx="959" cy="242"/>
            </a:xfrm>
            <a:prstGeom prst="roundRect">
              <a:avLst>
                <a:gd name="adj" fmla="val 26833"/>
              </a:avLst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595" name="Line 297"/>
            <p:cNvSpPr>
              <a:spLocks noChangeShapeType="1"/>
            </p:cNvSpPr>
            <p:nvPr/>
          </p:nvSpPr>
          <p:spPr bwMode="auto">
            <a:xfrm>
              <a:off x="3809" y="2363"/>
              <a:ext cx="99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96" name="Freeform 298"/>
            <p:cNvSpPr>
              <a:spLocks/>
            </p:cNvSpPr>
            <p:nvPr/>
          </p:nvSpPr>
          <p:spPr bwMode="auto">
            <a:xfrm>
              <a:off x="3879" y="2323"/>
              <a:ext cx="90" cy="82"/>
            </a:xfrm>
            <a:custGeom>
              <a:avLst/>
              <a:gdLst>
                <a:gd name="T0" fmla="*/ 89 w 90"/>
                <a:gd name="T1" fmla="*/ 40 h 82"/>
                <a:gd name="T2" fmla="*/ 0 w 90"/>
                <a:gd name="T3" fmla="*/ 0 h 82"/>
                <a:gd name="T4" fmla="*/ 0 w 90"/>
                <a:gd name="T5" fmla="*/ 81 h 82"/>
                <a:gd name="T6" fmla="*/ 89 w 90"/>
                <a:gd name="T7" fmla="*/ 40 h 8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0" h="82">
                  <a:moveTo>
                    <a:pt x="89" y="40"/>
                  </a:moveTo>
                  <a:lnTo>
                    <a:pt x="0" y="0"/>
                  </a:lnTo>
                  <a:lnTo>
                    <a:pt x="0" y="81"/>
                  </a:lnTo>
                  <a:lnTo>
                    <a:pt x="89" y="4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97" name="Line 299"/>
            <p:cNvSpPr>
              <a:spLocks noChangeShapeType="1"/>
            </p:cNvSpPr>
            <p:nvPr/>
          </p:nvSpPr>
          <p:spPr bwMode="auto">
            <a:xfrm>
              <a:off x="3799" y="3228"/>
              <a:ext cx="169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98" name="Line 300"/>
            <p:cNvSpPr>
              <a:spLocks noChangeShapeType="1"/>
            </p:cNvSpPr>
            <p:nvPr/>
          </p:nvSpPr>
          <p:spPr bwMode="auto">
            <a:xfrm flipH="1">
              <a:off x="4399" y="2939"/>
              <a:ext cx="71" cy="6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599" name="Rectangle 301"/>
            <p:cNvSpPr>
              <a:spLocks noChangeArrowheads="1"/>
            </p:cNvSpPr>
            <p:nvPr/>
          </p:nvSpPr>
          <p:spPr bwMode="auto">
            <a:xfrm>
              <a:off x="4403" y="2948"/>
              <a:ext cx="9" cy="2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600" name="Rectangle 302"/>
            <p:cNvSpPr>
              <a:spLocks noChangeArrowheads="1"/>
            </p:cNvSpPr>
            <p:nvPr/>
          </p:nvSpPr>
          <p:spPr bwMode="auto">
            <a:xfrm>
              <a:off x="4458" y="2983"/>
              <a:ext cx="3" cy="2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601" name="Line 303"/>
            <p:cNvSpPr>
              <a:spLocks noChangeShapeType="1"/>
            </p:cNvSpPr>
            <p:nvPr/>
          </p:nvSpPr>
          <p:spPr bwMode="auto">
            <a:xfrm flipH="1">
              <a:off x="3973" y="1986"/>
              <a:ext cx="22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602" name="Line 304"/>
            <p:cNvSpPr>
              <a:spLocks noChangeShapeType="1"/>
            </p:cNvSpPr>
            <p:nvPr/>
          </p:nvSpPr>
          <p:spPr bwMode="auto">
            <a:xfrm>
              <a:off x="3973" y="1980"/>
              <a:ext cx="0" cy="3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603" name="Freeform 305"/>
            <p:cNvSpPr>
              <a:spLocks/>
            </p:cNvSpPr>
            <p:nvPr/>
          </p:nvSpPr>
          <p:spPr bwMode="auto">
            <a:xfrm>
              <a:off x="3929" y="2271"/>
              <a:ext cx="90" cy="84"/>
            </a:xfrm>
            <a:custGeom>
              <a:avLst/>
              <a:gdLst>
                <a:gd name="T0" fmla="*/ 44 w 90"/>
                <a:gd name="T1" fmla="*/ 83 h 84"/>
                <a:gd name="T2" fmla="*/ 89 w 90"/>
                <a:gd name="T3" fmla="*/ 0 h 84"/>
                <a:gd name="T4" fmla="*/ 0 w 90"/>
                <a:gd name="T5" fmla="*/ 0 h 84"/>
                <a:gd name="T6" fmla="*/ 44 w 90"/>
                <a:gd name="T7" fmla="*/ 83 h 8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0" h="84">
                  <a:moveTo>
                    <a:pt x="44" y="83"/>
                  </a:moveTo>
                  <a:lnTo>
                    <a:pt x="89" y="0"/>
                  </a:lnTo>
                  <a:lnTo>
                    <a:pt x="0" y="0"/>
                  </a:lnTo>
                  <a:lnTo>
                    <a:pt x="44" y="83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604" name="Line 306"/>
            <p:cNvSpPr>
              <a:spLocks noChangeShapeType="1"/>
            </p:cNvSpPr>
            <p:nvPr/>
          </p:nvSpPr>
          <p:spPr bwMode="auto">
            <a:xfrm>
              <a:off x="3963" y="2359"/>
              <a:ext cx="17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605" name="Freeform 307"/>
            <p:cNvSpPr>
              <a:spLocks/>
            </p:cNvSpPr>
            <p:nvPr/>
          </p:nvSpPr>
          <p:spPr bwMode="auto">
            <a:xfrm>
              <a:off x="4108" y="2318"/>
              <a:ext cx="90" cy="83"/>
            </a:xfrm>
            <a:custGeom>
              <a:avLst/>
              <a:gdLst>
                <a:gd name="T0" fmla="*/ 89 w 90"/>
                <a:gd name="T1" fmla="*/ 41 h 83"/>
                <a:gd name="T2" fmla="*/ 0 w 90"/>
                <a:gd name="T3" fmla="*/ 0 h 83"/>
                <a:gd name="T4" fmla="*/ 0 w 90"/>
                <a:gd name="T5" fmla="*/ 82 h 83"/>
                <a:gd name="T6" fmla="*/ 89 w 90"/>
                <a:gd name="T7" fmla="*/ 41 h 8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0" h="83">
                  <a:moveTo>
                    <a:pt x="89" y="41"/>
                  </a:moveTo>
                  <a:lnTo>
                    <a:pt x="0" y="0"/>
                  </a:lnTo>
                  <a:lnTo>
                    <a:pt x="0" y="82"/>
                  </a:lnTo>
                  <a:lnTo>
                    <a:pt x="89" y="41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606" name="AutoShape 308"/>
            <p:cNvSpPr>
              <a:spLocks noChangeArrowheads="1"/>
            </p:cNvSpPr>
            <p:nvPr/>
          </p:nvSpPr>
          <p:spPr bwMode="auto">
            <a:xfrm>
              <a:off x="4198" y="2602"/>
              <a:ext cx="964" cy="236"/>
            </a:xfrm>
            <a:prstGeom prst="roundRect">
              <a:avLst>
                <a:gd name="adj" fmla="val 27963"/>
              </a:avLst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55607" name="Line 309"/>
            <p:cNvSpPr>
              <a:spLocks noChangeShapeType="1"/>
            </p:cNvSpPr>
            <p:nvPr/>
          </p:nvSpPr>
          <p:spPr bwMode="auto">
            <a:xfrm flipV="1">
              <a:off x="3963" y="2924"/>
              <a:ext cx="0" cy="30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608" name="Line 310"/>
            <p:cNvSpPr>
              <a:spLocks noChangeShapeType="1"/>
            </p:cNvSpPr>
            <p:nvPr/>
          </p:nvSpPr>
          <p:spPr bwMode="auto">
            <a:xfrm>
              <a:off x="3963" y="2930"/>
              <a:ext cx="63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609" name="Freeform 311"/>
            <p:cNvSpPr>
              <a:spLocks/>
            </p:cNvSpPr>
            <p:nvPr/>
          </p:nvSpPr>
          <p:spPr bwMode="auto">
            <a:xfrm>
              <a:off x="4567" y="2888"/>
              <a:ext cx="90" cy="84"/>
            </a:xfrm>
            <a:custGeom>
              <a:avLst/>
              <a:gdLst>
                <a:gd name="T0" fmla="*/ 89 w 90"/>
                <a:gd name="T1" fmla="*/ 42 h 84"/>
                <a:gd name="T2" fmla="*/ 0 w 90"/>
                <a:gd name="T3" fmla="*/ 0 h 84"/>
                <a:gd name="T4" fmla="*/ 0 w 90"/>
                <a:gd name="T5" fmla="*/ 83 h 84"/>
                <a:gd name="T6" fmla="*/ 89 w 90"/>
                <a:gd name="T7" fmla="*/ 42 h 8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0" h="84">
                  <a:moveTo>
                    <a:pt x="89" y="42"/>
                  </a:moveTo>
                  <a:lnTo>
                    <a:pt x="0" y="0"/>
                  </a:lnTo>
                  <a:lnTo>
                    <a:pt x="0" y="83"/>
                  </a:lnTo>
                  <a:lnTo>
                    <a:pt x="89" y="42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610" name="Line 312"/>
            <p:cNvSpPr>
              <a:spLocks noChangeShapeType="1"/>
            </p:cNvSpPr>
            <p:nvPr/>
          </p:nvSpPr>
          <p:spPr bwMode="auto">
            <a:xfrm flipV="1">
              <a:off x="4656" y="2904"/>
              <a:ext cx="0" cy="11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611" name="Freeform 313"/>
            <p:cNvSpPr>
              <a:spLocks/>
            </p:cNvSpPr>
            <p:nvPr/>
          </p:nvSpPr>
          <p:spPr bwMode="auto">
            <a:xfrm>
              <a:off x="4611" y="2850"/>
              <a:ext cx="91" cy="82"/>
            </a:xfrm>
            <a:custGeom>
              <a:avLst/>
              <a:gdLst>
                <a:gd name="T0" fmla="*/ 45 w 91"/>
                <a:gd name="T1" fmla="*/ 0 h 82"/>
                <a:gd name="T2" fmla="*/ 0 w 91"/>
                <a:gd name="T3" fmla="*/ 81 h 82"/>
                <a:gd name="T4" fmla="*/ 90 w 91"/>
                <a:gd name="T5" fmla="*/ 81 h 82"/>
                <a:gd name="T6" fmla="*/ 45 w 91"/>
                <a:gd name="T7" fmla="*/ 0 h 8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1" h="82">
                  <a:moveTo>
                    <a:pt x="45" y="0"/>
                  </a:moveTo>
                  <a:lnTo>
                    <a:pt x="0" y="81"/>
                  </a:lnTo>
                  <a:lnTo>
                    <a:pt x="90" y="81"/>
                  </a:lnTo>
                  <a:lnTo>
                    <a:pt x="45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612" name="Line 314"/>
            <p:cNvSpPr>
              <a:spLocks noChangeShapeType="1"/>
            </p:cNvSpPr>
            <p:nvPr/>
          </p:nvSpPr>
          <p:spPr bwMode="auto">
            <a:xfrm flipH="1">
              <a:off x="3968" y="2716"/>
              <a:ext cx="21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613" name="Line 315"/>
            <p:cNvSpPr>
              <a:spLocks noChangeShapeType="1"/>
            </p:cNvSpPr>
            <p:nvPr/>
          </p:nvSpPr>
          <p:spPr bwMode="auto">
            <a:xfrm flipV="1">
              <a:off x="3973" y="2408"/>
              <a:ext cx="0" cy="30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614" name="Freeform 316"/>
            <p:cNvSpPr>
              <a:spLocks/>
            </p:cNvSpPr>
            <p:nvPr/>
          </p:nvSpPr>
          <p:spPr bwMode="auto">
            <a:xfrm>
              <a:off x="3929" y="2354"/>
              <a:ext cx="90" cy="82"/>
            </a:xfrm>
            <a:custGeom>
              <a:avLst/>
              <a:gdLst>
                <a:gd name="T0" fmla="*/ 44 w 90"/>
                <a:gd name="T1" fmla="*/ 0 h 82"/>
                <a:gd name="T2" fmla="*/ 0 w 90"/>
                <a:gd name="T3" fmla="*/ 81 h 82"/>
                <a:gd name="T4" fmla="*/ 89 w 90"/>
                <a:gd name="T5" fmla="*/ 81 h 82"/>
                <a:gd name="T6" fmla="*/ 44 w 90"/>
                <a:gd name="T7" fmla="*/ 0 h 8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0" h="82">
                  <a:moveTo>
                    <a:pt x="44" y="0"/>
                  </a:moveTo>
                  <a:lnTo>
                    <a:pt x="0" y="81"/>
                  </a:lnTo>
                  <a:lnTo>
                    <a:pt x="89" y="81"/>
                  </a:lnTo>
                  <a:lnTo>
                    <a:pt x="44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615" name="Line 317"/>
            <p:cNvSpPr>
              <a:spLocks noChangeShapeType="1"/>
            </p:cNvSpPr>
            <p:nvPr/>
          </p:nvSpPr>
          <p:spPr bwMode="auto">
            <a:xfrm>
              <a:off x="5168" y="3560"/>
              <a:ext cx="16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616" name="Line 318"/>
            <p:cNvSpPr>
              <a:spLocks noChangeShapeType="1"/>
            </p:cNvSpPr>
            <p:nvPr/>
          </p:nvSpPr>
          <p:spPr bwMode="auto">
            <a:xfrm flipV="1">
              <a:off x="5327" y="1309"/>
              <a:ext cx="0" cy="225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617" name="Line 319"/>
            <p:cNvSpPr>
              <a:spLocks noChangeShapeType="1"/>
            </p:cNvSpPr>
            <p:nvPr/>
          </p:nvSpPr>
          <p:spPr bwMode="auto">
            <a:xfrm flipH="1">
              <a:off x="3979" y="1320"/>
              <a:ext cx="134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618" name="Line 320"/>
            <p:cNvSpPr>
              <a:spLocks noChangeShapeType="1"/>
            </p:cNvSpPr>
            <p:nvPr/>
          </p:nvSpPr>
          <p:spPr bwMode="auto">
            <a:xfrm>
              <a:off x="3979" y="1320"/>
              <a:ext cx="0" cy="17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619" name="Freeform 321"/>
            <p:cNvSpPr>
              <a:spLocks/>
            </p:cNvSpPr>
            <p:nvPr/>
          </p:nvSpPr>
          <p:spPr bwMode="auto">
            <a:xfrm>
              <a:off x="3934" y="1470"/>
              <a:ext cx="90" cy="84"/>
            </a:xfrm>
            <a:custGeom>
              <a:avLst/>
              <a:gdLst>
                <a:gd name="T0" fmla="*/ 45 w 90"/>
                <a:gd name="T1" fmla="*/ 83 h 84"/>
                <a:gd name="T2" fmla="*/ 89 w 90"/>
                <a:gd name="T3" fmla="*/ 0 h 84"/>
                <a:gd name="T4" fmla="*/ 0 w 90"/>
                <a:gd name="T5" fmla="*/ 0 h 84"/>
                <a:gd name="T6" fmla="*/ 45 w 90"/>
                <a:gd name="T7" fmla="*/ 83 h 8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0" h="84">
                  <a:moveTo>
                    <a:pt x="45" y="83"/>
                  </a:moveTo>
                  <a:lnTo>
                    <a:pt x="89" y="0"/>
                  </a:lnTo>
                  <a:lnTo>
                    <a:pt x="0" y="0"/>
                  </a:lnTo>
                  <a:lnTo>
                    <a:pt x="45" y="83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620" name="Line 322"/>
            <p:cNvSpPr>
              <a:spLocks noChangeShapeType="1"/>
            </p:cNvSpPr>
            <p:nvPr/>
          </p:nvSpPr>
          <p:spPr bwMode="auto">
            <a:xfrm>
              <a:off x="3984" y="1553"/>
              <a:ext cx="14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621" name="Freeform 323"/>
            <p:cNvSpPr>
              <a:spLocks/>
            </p:cNvSpPr>
            <p:nvPr/>
          </p:nvSpPr>
          <p:spPr bwMode="auto">
            <a:xfrm>
              <a:off x="4103" y="1511"/>
              <a:ext cx="90" cy="84"/>
            </a:xfrm>
            <a:custGeom>
              <a:avLst/>
              <a:gdLst>
                <a:gd name="T0" fmla="*/ 89 w 90"/>
                <a:gd name="T1" fmla="*/ 42 h 84"/>
                <a:gd name="T2" fmla="*/ 0 w 90"/>
                <a:gd name="T3" fmla="*/ 0 h 84"/>
                <a:gd name="T4" fmla="*/ 0 w 90"/>
                <a:gd name="T5" fmla="*/ 83 h 84"/>
                <a:gd name="T6" fmla="*/ 89 w 90"/>
                <a:gd name="T7" fmla="*/ 42 h 8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0" h="84">
                  <a:moveTo>
                    <a:pt x="89" y="42"/>
                  </a:moveTo>
                  <a:lnTo>
                    <a:pt x="0" y="0"/>
                  </a:lnTo>
                  <a:lnTo>
                    <a:pt x="0" y="83"/>
                  </a:lnTo>
                  <a:lnTo>
                    <a:pt x="89" y="42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622" name="Line 324"/>
            <p:cNvSpPr>
              <a:spLocks noChangeShapeType="1"/>
            </p:cNvSpPr>
            <p:nvPr/>
          </p:nvSpPr>
          <p:spPr bwMode="auto">
            <a:xfrm>
              <a:off x="3842" y="1478"/>
              <a:ext cx="7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623" name="Line 325"/>
            <p:cNvSpPr>
              <a:spLocks noChangeShapeType="1"/>
            </p:cNvSpPr>
            <p:nvPr/>
          </p:nvSpPr>
          <p:spPr bwMode="auto">
            <a:xfrm>
              <a:off x="2822" y="2422"/>
              <a:ext cx="0" cy="8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624" name="Line 326"/>
            <p:cNvSpPr>
              <a:spLocks noChangeShapeType="1"/>
            </p:cNvSpPr>
            <p:nvPr/>
          </p:nvSpPr>
          <p:spPr bwMode="auto">
            <a:xfrm>
              <a:off x="2784" y="2458"/>
              <a:ext cx="8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625" name="Line 327"/>
            <p:cNvSpPr>
              <a:spLocks noChangeShapeType="1"/>
            </p:cNvSpPr>
            <p:nvPr/>
          </p:nvSpPr>
          <p:spPr bwMode="auto">
            <a:xfrm>
              <a:off x="2794" y="2428"/>
              <a:ext cx="72" cy="7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626" name="Line 328"/>
            <p:cNvSpPr>
              <a:spLocks noChangeShapeType="1"/>
            </p:cNvSpPr>
            <p:nvPr/>
          </p:nvSpPr>
          <p:spPr bwMode="auto">
            <a:xfrm flipH="1">
              <a:off x="2789" y="2422"/>
              <a:ext cx="77" cy="7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627" name="Line 329"/>
            <p:cNvSpPr>
              <a:spLocks noChangeShapeType="1"/>
            </p:cNvSpPr>
            <p:nvPr/>
          </p:nvSpPr>
          <p:spPr bwMode="auto">
            <a:xfrm>
              <a:off x="4045" y="2422"/>
              <a:ext cx="0" cy="8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628" name="Line 330"/>
            <p:cNvSpPr>
              <a:spLocks noChangeShapeType="1"/>
            </p:cNvSpPr>
            <p:nvPr/>
          </p:nvSpPr>
          <p:spPr bwMode="auto">
            <a:xfrm>
              <a:off x="4006" y="2458"/>
              <a:ext cx="8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629" name="Line 331"/>
            <p:cNvSpPr>
              <a:spLocks noChangeShapeType="1"/>
            </p:cNvSpPr>
            <p:nvPr/>
          </p:nvSpPr>
          <p:spPr bwMode="auto">
            <a:xfrm>
              <a:off x="4017" y="2428"/>
              <a:ext cx="71" cy="7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55630" name="Line 332"/>
            <p:cNvSpPr>
              <a:spLocks noChangeShapeType="1"/>
            </p:cNvSpPr>
            <p:nvPr/>
          </p:nvSpPr>
          <p:spPr bwMode="auto">
            <a:xfrm flipH="1">
              <a:off x="4012" y="2422"/>
              <a:ext cx="76" cy="7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672122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C802E27-56E1-458E-B4B8-9E5511DD9839}" type="slidenum">
              <a:rPr lang="ru-RU" altLang="ru-RU" smtClean="0">
                <a:cs typeface="Arial" panose="020B0604020202020204" pitchFamily="34" charset="0"/>
              </a:rPr>
              <a:pPr/>
              <a:t>27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5939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Оценка финансовой деятельности компании</a:t>
            </a:r>
          </a:p>
        </p:txBody>
      </p:sp>
      <p:sp>
        <p:nvSpPr>
          <p:cNvPr id="593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2425" y="1219200"/>
            <a:ext cx="8299450" cy="4648200"/>
          </a:xfrm>
          <a:noFill/>
        </p:spPr>
        <p:txBody>
          <a:bodyPr/>
          <a:lstStyle/>
          <a:p>
            <a:pPr>
              <a:buFontTx/>
              <a:buNone/>
            </a:pPr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None/>
            </a:pPr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</a:p>
          <a:p>
            <a:pPr algn="ctr">
              <a:buFontTx/>
              <a:buNone/>
            </a:pPr>
            <a:endParaRPr lang="ru-RU" altLang="ru-RU" b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ru-RU" altLang="ru-RU" b="0" smtClean="0">
                <a:latin typeface="Arial" panose="020B0604020202020204" pitchFamily="34" charset="0"/>
                <a:cs typeface="Arial" panose="020B0604020202020204" pitchFamily="34" charset="0"/>
              </a:rPr>
              <a:t>Рентабельность чистых активов		</a:t>
            </a:r>
          </a:p>
          <a:p>
            <a:pPr algn="ctr">
              <a:buFontTx/>
              <a:buNone/>
            </a:pPr>
            <a:r>
              <a:rPr lang="ru-RU" altLang="ru-RU" b="0" smtClean="0">
                <a:latin typeface="Arial" panose="020B0604020202020204" pitchFamily="34" charset="0"/>
                <a:cs typeface="Arial" panose="020B0604020202020204" pitchFamily="34" charset="0"/>
              </a:rPr>
              <a:t>			                              (1 - T)</a:t>
            </a:r>
          </a:p>
          <a:p>
            <a:pPr>
              <a:buFontTx/>
              <a:buNone/>
            </a:pPr>
            <a:endParaRPr lang="ru-RU" altLang="ru-RU" sz="1200" b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 typeface="Symbol" panose="05050102010706020507" pitchFamily="18" charset="2"/>
              <a:buChar char="t"/>
            </a:pPr>
            <a:r>
              <a:rPr lang="ru-RU" altLang="ru-RU" sz="1600" smtClean="0">
                <a:latin typeface="Arial" panose="020B0604020202020204" pitchFamily="34" charset="0"/>
                <a:cs typeface="Arial" panose="020B0604020202020204" pitchFamily="34" charset="0"/>
              </a:rPr>
              <a:t>Если рентабельность чистых активов выше средневзвешенной стоимости капитала (с поправкой на налог на прибыль), то предприятие способно выплатить не только проценты по кредитам и обещенные дивиденды, но также реинвестировать часть чистой прибыли в производство. Равенство левой и правой части означает, что предприятие способно только рассчитаться перед банком, перед акционерами и по текущим обязательствам, при этом ничего не оставив для реинвестирования. Если рентабельность чистых активов ниже средневзвешенной стоимости капитала, то у предприятия могут возникнуть серьезные проблемы с привлечением нового капитала. Именно поэтому отслеживание данного соотношения является одной из важнейших задач финансового менеджера</a:t>
            </a:r>
          </a:p>
        </p:txBody>
      </p:sp>
      <p:sp>
        <p:nvSpPr>
          <p:cNvPr id="59398" name="Line 4"/>
          <p:cNvSpPr>
            <a:spLocks noChangeShapeType="1"/>
          </p:cNvSpPr>
          <p:nvPr/>
        </p:nvSpPr>
        <p:spPr bwMode="auto">
          <a:xfrm>
            <a:off x="4502150" y="2286000"/>
            <a:ext cx="350838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59399" name="Line 5"/>
          <p:cNvSpPr>
            <a:spLocks noChangeShapeType="1"/>
          </p:cNvSpPr>
          <p:nvPr/>
        </p:nvSpPr>
        <p:spPr bwMode="auto">
          <a:xfrm flipH="1">
            <a:off x="4502150" y="2514600"/>
            <a:ext cx="350838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59400" name="Line 6"/>
          <p:cNvSpPr>
            <a:spLocks noChangeShapeType="1"/>
          </p:cNvSpPr>
          <p:nvPr/>
        </p:nvSpPr>
        <p:spPr bwMode="auto">
          <a:xfrm flipH="1">
            <a:off x="4502150" y="2590800"/>
            <a:ext cx="350838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59401" name="Line 7"/>
          <p:cNvSpPr>
            <a:spLocks noChangeShapeType="1"/>
          </p:cNvSpPr>
          <p:nvPr/>
        </p:nvSpPr>
        <p:spPr bwMode="auto">
          <a:xfrm>
            <a:off x="5064125" y="2514600"/>
            <a:ext cx="31654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59402" name="Rectangle 8"/>
          <p:cNvSpPr>
            <a:spLocks noChangeArrowheads="1"/>
          </p:cNvSpPr>
          <p:nvPr/>
        </p:nvSpPr>
        <p:spPr bwMode="auto">
          <a:xfrm>
            <a:off x="5401574" y="1703388"/>
            <a:ext cx="2420728" cy="713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75000"/>
              </a:lnSpc>
            </a:pPr>
            <a:r>
              <a:rPr lang="ru-RU" altLang="ru-RU" b="1">
                <a:cs typeface="Arial" panose="020B0604020202020204" pitchFamily="34" charset="0"/>
              </a:rPr>
              <a:t>Средневзвешенная</a:t>
            </a:r>
          </a:p>
          <a:p>
            <a:pPr algn="ctr">
              <a:lnSpc>
                <a:spcPct val="75000"/>
              </a:lnSpc>
            </a:pPr>
            <a:r>
              <a:rPr lang="ru-RU" altLang="ru-RU" b="1">
                <a:cs typeface="Arial" panose="020B0604020202020204" pitchFamily="34" charset="0"/>
              </a:rPr>
              <a:t>стоимость</a:t>
            </a:r>
          </a:p>
          <a:p>
            <a:pPr algn="ctr">
              <a:lnSpc>
                <a:spcPct val="75000"/>
              </a:lnSpc>
            </a:pPr>
            <a:r>
              <a:rPr lang="ru-RU" altLang="ru-RU" b="1">
                <a:cs typeface="Arial" panose="020B0604020202020204" pitchFamily="34" charset="0"/>
              </a:rPr>
              <a:t>капитала</a:t>
            </a:r>
          </a:p>
        </p:txBody>
      </p:sp>
    </p:spTree>
    <p:extLst>
      <p:ext uri="{BB962C8B-B14F-4D97-AF65-F5344CB8AC3E}">
        <p14:creationId xmlns:p14="http://schemas.microsoft.com/office/powerpoint/2010/main" val="2397099777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Номер слайда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835590D-BB53-4500-A98E-2619187086E1}" type="slidenum">
              <a:rPr lang="ru-RU" altLang="ru-RU" smtClean="0">
                <a:cs typeface="Arial" panose="020B0604020202020204" pitchFamily="34" charset="0"/>
              </a:rPr>
              <a:pPr/>
              <a:t>28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6144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Оценка финансовой деятельности</a:t>
            </a:r>
            <a:b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smtClean="0">
                <a:latin typeface="Arial" panose="020B0604020202020204" pitchFamily="34" charset="0"/>
                <a:cs typeface="Arial" panose="020B0604020202020204" pitchFamily="34" charset="0"/>
              </a:rPr>
              <a:t>АО "Альтаир"</a:t>
            </a:r>
          </a:p>
        </p:txBody>
      </p:sp>
      <p:sp>
        <p:nvSpPr>
          <p:cNvPr id="61445" name="Rectangle 3"/>
          <p:cNvSpPr>
            <a:spLocks noChangeArrowheads="1"/>
          </p:cNvSpPr>
          <p:nvPr/>
        </p:nvSpPr>
        <p:spPr bwMode="auto">
          <a:xfrm>
            <a:off x="7116763" y="1416050"/>
            <a:ext cx="779060" cy="320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ru-RU" sz="15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200</a:t>
            </a:r>
            <a:r>
              <a:rPr lang="ru-RU" altLang="ru-RU" sz="15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5 </a:t>
            </a:r>
            <a:r>
              <a:rPr lang="ru-RU" altLang="ru-RU" sz="1500" b="1" dirty="0">
                <a:solidFill>
                  <a:srgbClr val="000000"/>
                </a:solidFill>
                <a:cs typeface="Arial" panose="020B0604020202020204" pitchFamily="34" charset="0"/>
              </a:rPr>
              <a:t>г.</a:t>
            </a:r>
          </a:p>
        </p:txBody>
      </p:sp>
      <p:grpSp>
        <p:nvGrpSpPr>
          <p:cNvPr id="61446" name="Group 4"/>
          <p:cNvGrpSpPr>
            <a:grpSpLocks/>
          </p:cNvGrpSpPr>
          <p:nvPr/>
        </p:nvGrpSpPr>
        <p:grpSpPr bwMode="auto">
          <a:xfrm>
            <a:off x="320675" y="1682750"/>
            <a:ext cx="8068898" cy="4554538"/>
            <a:chOff x="219" y="1060"/>
            <a:chExt cx="5506" cy="2869"/>
          </a:xfrm>
        </p:grpSpPr>
        <p:sp>
          <p:nvSpPr>
            <p:cNvPr id="61448" name="Rectangle 5"/>
            <p:cNvSpPr>
              <a:spLocks noChangeArrowheads="1"/>
            </p:cNvSpPr>
            <p:nvPr/>
          </p:nvSpPr>
          <p:spPr bwMode="auto">
            <a:xfrm>
              <a:off x="4633" y="2210"/>
              <a:ext cx="939" cy="89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449" name="Rectangle 6"/>
            <p:cNvSpPr>
              <a:spLocks noChangeArrowheads="1"/>
            </p:cNvSpPr>
            <p:nvPr/>
          </p:nvSpPr>
          <p:spPr bwMode="auto">
            <a:xfrm>
              <a:off x="1271" y="2304"/>
              <a:ext cx="860" cy="182"/>
            </a:xfrm>
            <a:prstGeom prst="rect">
              <a:avLst/>
            </a:prstGeom>
            <a:solidFill>
              <a:srgbClr val="FFFF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450" name="Rectangle 7"/>
            <p:cNvSpPr>
              <a:spLocks noChangeArrowheads="1"/>
            </p:cNvSpPr>
            <p:nvPr/>
          </p:nvSpPr>
          <p:spPr bwMode="auto">
            <a:xfrm>
              <a:off x="4633" y="2304"/>
              <a:ext cx="939" cy="182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451" name="Rectangle 8"/>
            <p:cNvSpPr>
              <a:spLocks noChangeArrowheads="1"/>
            </p:cNvSpPr>
            <p:nvPr/>
          </p:nvSpPr>
          <p:spPr bwMode="auto">
            <a:xfrm>
              <a:off x="247" y="3519"/>
              <a:ext cx="642" cy="182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452" name="Rectangle 9"/>
            <p:cNvSpPr>
              <a:spLocks noChangeArrowheads="1"/>
            </p:cNvSpPr>
            <p:nvPr/>
          </p:nvSpPr>
          <p:spPr bwMode="auto">
            <a:xfrm>
              <a:off x="2514" y="3519"/>
              <a:ext cx="792" cy="182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453" name="Line 10"/>
            <p:cNvSpPr>
              <a:spLocks noChangeShapeType="1"/>
            </p:cNvSpPr>
            <p:nvPr/>
          </p:nvSpPr>
          <p:spPr bwMode="auto">
            <a:xfrm>
              <a:off x="243" y="2206"/>
              <a:ext cx="6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454" name="Rectangle 11"/>
            <p:cNvSpPr>
              <a:spLocks noChangeArrowheads="1"/>
            </p:cNvSpPr>
            <p:nvPr/>
          </p:nvSpPr>
          <p:spPr bwMode="auto">
            <a:xfrm>
              <a:off x="243" y="2206"/>
              <a:ext cx="645" cy="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455" name="Line 12"/>
            <p:cNvSpPr>
              <a:spLocks noChangeShapeType="1"/>
            </p:cNvSpPr>
            <p:nvPr/>
          </p:nvSpPr>
          <p:spPr bwMode="auto">
            <a:xfrm>
              <a:off x="2514" y="2206"/>
              <a:ext cx="79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456" name="Rectangle 13"/>
            <p:cNvSpPr>
              <a:spLocks noChangeArrowheads="1"/>
            </p:cNvSpPr>
            <p:nvPr/>
          </p:nvSpPr>
          <p:spPr bwMode="auto">
            <a:xfrm>
              <a:off x="2514" y="2206"/>
              <a:ext cx="792" cy="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457" name="Line 14"/>
            <p:cNvSpPr>
              <a:spLocks noChangeShapeType="1"/>
            </p:cNvSpPr>
            <p:nvPr/>
          </p:nvSpPr>
          <p:spPr bwMode="auto">
            <a:xfrm>
              <a:off x="1271" y="2487"/>
              <a:ext cx="86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458" name="Rectangle 15"/>
            <p:cNvSpPr>
              <a:spLocks noChangeArrowheads="1"/>
            </p:cNvSpPr>
            <p:nvPr/>
          </p:nvSpPr>
          <p:spPr bwMode="auto">
            <a:xfrm>
              <a:off x="1271" y="2487"/>
              <a:ext cx="860" cy="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459" name="Line 16"/>
            <p:cNvSpPr>
              <a:spLocks noChangeShapeType="1"/>
            </p:cNvSpPr>
            <p:nvPr/>
          </p:nvSpPr>
          <p:spPr bwMode="auto">
            <a:xfrm>
              <a:off x="243" y="2768"/>
              <a:ext cx="6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460" name="Rectangle 17"/>
            <p:cNvSpPr>
              <a:spLocks noChangeArrowheads="1"/>
            </p:cNvSpPr>
            <p:nvPr/>
          </p:nvSpPr>
          <p:spPr bwMode="auto">
            <a:xfrm>
              <a:off x="243" y="2768"/>
              <a:ext cx="645" cy="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461" name="Line 18"/>
            <p:cNvSpPr>
              <a:spLocks noChangeShapeType="1"/>
            </p:cNvSpPr>
            <p:nvPr/>
          </p:nvSpPr>
          <p:spPr bwMode="auto">
            <a:xfrm>
              <a:off x="243" y="3702"/>
              <a:ext cx="6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462" name="Rectangle 19"/>
            <p:cNvSpPr>
              <a:spLocks noChangeArrowheads="1"/>
            </p:cNvSpPr>
            <p:nvPr/>
          </p:nvSpPr>
          <p:spPr bwMode="auto">
            <a:xfrm>
              <a:off x="243" y="3702"/>
              <a:ext cx="645" cy="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463" name="Line 20"/>
            <p:cNvSpPr>
              <a:spLocks noChangeShapeType="1"/>
            </p:cNvSpPr>
            <p:nvPr/>
          </p:nvSpPr>
          <p:spPr bwMode="auto">
            <a:xfrm>
              <a:off x="243" y="1272"/>
              <a:ext cx="6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464" name="Rectangle 21"/>
            <p:cNvSpPr>
              <a:spLocks noChangeArrowheads="1"/>
            </p:cNvSpPr>
            <p:nvPr/>
          </p:nvSpPr>
          <p:spPr bwMode="auto">
            <a:xfrm>
              <a:off x="243" y="1272"/>
              <a:ext cx="645" cy="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465" name="Line 22"/>
            <p:cNvSpPr>
              <a:spLocks noChangeShapeType="1"/>
            </p:cNvSpPr>
            <p:nvPr/>
          </p:nvSpPr>
          <p:spPr bwMode="auto">
            <a:xfrm>
              <a:off x="243" y="1740"/>
              <a:ext cx="6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466" name="Rectangle 23"/>
            <p:cNvSpPr>
              <a:spLocks noChangeArrowheads="1"/>
            </p:cNvSpPr>
            <p:nvPr/>
          </p:nvSpPr>
          <p:spPr bwMode="auto">
            <a:xfrm>
              <a:off x="243" y="1740"/>
              <a:ext cx="645" cy="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467" name="Line 24"/>
            <p:cNvSpPr>
              <a:spLocks noChangeShapeType="1"/>
            </p:cNvSpPr>
            <p:nvPr/>
          </p:nvSpPr>
          <p:spPr bwMode="auto">
            <a:xfrm>
              <a:off x="3689" y="2206"/>
              <a:ext cx="56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468" name="Rectangle 25"/>
            <p:cNvSpPr>
              <a:spLocks noChangeArrowheads="1"/>
            </p:cNvSpPr>
            <p:nvPr/>
          </p:nvSpPr>
          <p:spPr bwMode="auto">
            <a:xfrm>
              <a:off x="3689" y="2206"/>
              <a:ext cx="562" cy="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469" name="Line 26"/>
            <p:cNvSpPr>
              <a:spLocks noChangeShapeType="1"/>
            </p:cNvSpPr>
            <p:nvPr/>
          </p:nvSpPr>
          <p:spPr bwMode="auto">
            <a:xfrm>
              <a:off x="4633" y="2487"/>
              <a:ext cx="94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470" name="Rectangle 27"/>
            <p:cNvSpPr>
              <a:spLocks noChangeArrowheads="1"/>
            </p:cNvSpPr>
            <p:nvPr/>
          </p:nvSpPr>
          <p:spPr bwMode="auto">
            <a:xfrm>
              <a:off x="4633" y="2487"/>
              <a:ext cx="939" cy="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471" name="Line 28"/>
            <p:cNvSpPr>
              <a:spLocks noChangeShapeType="1"/>
            </p:cNvSpPr>
            <p:nvPr/>
          </p:nvSpPr>
          <p:spPr bwMode="auto">
            <a:xfrm>
              <a:off x="2514" y="2768"/>
              <a:ext cx="79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472" name="Rectangle 29"/>
            <p:cNvSpPr>
              <a:spLocks noChangeArrowheads="1"/>
            </p:cNvSpPr>
            <p:nvPr/>
          </p:nvSpPr>
          <p:spPr bwMode="auto">
            <a:xfrm>
              <a:off x="2514" y="2768"/>
              <a:ext cx="792" cy="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473" name="Line 30"/>
            <p:cNvSpPr>
              <a:spLocks noChangeShapeType="1"/>
            </p:cNvSpPr>
            <p:nvPr/>
          </p:nvSpPr>
          <p:spPr bwMode="auto">
            <a:xfrm>
              <a:off x="3689" y="2861"/>
              <a:ext cx="56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474" name="Rectangle 31"/>
            <p:cNvSpPr>
              <a:spLocks noChangeArrowheads="1"/>
            </p:cNvSpPr>
            <p:nvPr/>
          </p:nvSpPr>
          <p:spPr bwMode="auto">
            <a:xfrm>
              <a:off x="3689" y="2861"/>
              <a:ext cx="562" cy="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475" name="Line 32"/>
            <p:cNvSpPr>
              <a:spLocks noChangeShapeType="1"/>
            </p:cNvSpPr>
            <p:nvPr/>
          </p:nvSpPr>
          <p:spPr bwMode="auto">
            <a:xfrm>
              <a:off x="243" y="3234"/>
              <a:ext cx="6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476" name="Rectangle 33"/>
            <p:cNvSpPr>
              <a:spLocks noChangeArrowheads="1"/>
            </p:cNvSpPr>
            <p:nvPr/>
          </p:nvSpPr>
          <p:spPr bwMode="auto">
            <a:xfrm>
              <a:off x="243" y="3234"/>
              <a:ext cx="645" cy="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477" name="Line 34"/>
            <p:cNvSpPr>
              <a:spLocks noChangeShapeType="1"/>
            </p:cNvSpPr>
            <p:nvPr/>
          </p:nvSpPr>
          <p:spPr bwMode="auto">
            <a:xfrm>
              <a:off x="4633" y="3608"/>
              <a:ext cx="94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478" name="Rectangle 35"/>
            <p:cNvSpPr>
              <a:spLocks noChangeArrowheads="1"/>
            </p:cNvSpPr>
            <p:nvPr/>
          </p:nvSpPr>
          <p:spPr bwMode="auto">
            <a:xfrm>
              <a:off x="4633" y="3608"/>
              <a:ext cx="939" cy="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479" name="Line 36"/>
            <p:cNvSpPr>
              <a:spLocks noChangeShapeType="1"/>
            </p:cNvSpPr>
            <p:nvPr/>
          </p:nvSpPr>
          <p:spPr bwMode="auto">
            <a:xfrm>
              <a:off x="2514" y="3702"/>
              <a:ext cx="79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480" name="Rectangle 37"/>
            <p:cNvSpPr>
              <a:spLocks noChangeArrowheads="1"/>
            </p:cNvSpPr>
            <p:nvPr/>
          </p:nvSpPr>
          <p:spPr bwMode="auto">
            <a:xfrm>
              <a:off x="2514" y="3702"/>
              <a:ext cx="792" cy="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481" name="Rectangle 38"/>
            <p:cNvSpPr>
              <a:spLocks noChangeArrowheads="1"/>
            </p:cNvSpPr>
            <p:nvPr/>
          </p:nvSpPr>
          <p:spPr bwMode="auto">
            <a:xfrm>
              <a:off x="350" y="1060"/>
              <a:ext cx="506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Налог на</a:t>
              </a:r>
            </a:p>
          </p:txBody>
        </p:sp>
        <p:sp>
          <p:nvSpPr>
            <p:cNvPr id="61482" name="Rectangle 39"/>
            <p:cNvSpPr>
              <a:spLocks noChangeArrowheads="1"/>
            </p:cNvSpPr>
            <p:nvPr/>
          </p:nvSpPr>
          <p:spPr bwMode="auto">
            <a:xfrm>
              <a:off x="355" y="1159"/>
              <a:ext cx="522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прибыль</a:t>
              </a:r>
            </a:p>
          </p:txBody>
        </p:sp>
        <p:sp>
          <p:nvSpPr>
            <p:cNvPr id="61483" name="Rectangle 40"/>
            <p:cNvSpPr>
              <a:spLocks noChangeArrowheads="1"/>
            </p:cNvSpPr>
            <p:nvPr/>
          </p:nvSpPr>
          <p:spPr bwMode="auto">
            <a:xfrm>
              <a:off x="4621" y="1159"/>
              <a:ext cx="1104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(прогноз, тыс. рублей)</a:t>
              </a:r>
            </a:p>
          </p:txBody>
        </p:sp>
        <p:sp>
          <p:nvSpPr>
            <p:cNvPr id="61484" name="Rectangle 41"/>
            <p:cNvSpPr>
              <a:spLocks noChangeArrowheads="1"/>
            </p:cNvSpPr>
            <p:nvPr/>
          </p:nvSpPr>
          <p:spPr bwMode="auto">
            <a:xfrm>
              <a:off x="425" y="1253"/>
              <a:ext cx="302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 i="1">
                  <a:solidFill>
                    <a:srgbClr val="000000"/>
                  </a:solidFill>
                  <a:cs typeface="Arial" panose="020B0604020202020204" pitchFamily="34" charset="0"/>
                </a:rPr>
                <a:t>35%</a:t>
              </a:r>
            </a:p>
          </p:txBody>
        </p:sp>
        <p:sp>
          <p:nvSpPr>
            <p:cNvPr id="61485" name="Rectangle 42"/>
            <p:cNvSpPr>
              <a:spLocks noChangeArrowheads="1"/>
            </p:cNvSpPr>
            <p:nvPr/>
          </p:nvSpPr>
          <p:spPr bwMode="auto">
            <a:xfrm>
              <a:off x="2099" y="1253"/>
              <a:ext cx="50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(1-налог)</a:t>
              </a:r>
            </a:p>
          </p:txBody>
        </p:sp>
        <p:sp>
          <p:nvSpPr>
            <p:cNvPr id="61486" name="Rectangle 43"/>
            <p:cNvSpPr>
              <a:spLocks noChangeArrowheads="1"/>
            </p:cNvSpPr>
            <p:nvPr/>
          </p:nvSpPr>
          <p:spPr bwMode="auto">
            <a:xfrm>
              <a:off x="317" y="1533"/>
              <a:ext cx="584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Кредитная</a:t>
              </a:r>
            </a:p>
          </p:txBody>
        </p:sp>
        <p:sp>
          <p:nvSpPr>
            <p:cNvPr id="61487" name="Rectangle 44"/>
            <p:cNvSpPr>
              <a:spLocks noChangeArrowheads="1"/>
            </p:cNvSpPr>
            <p:nvPr/>
          </p:nvSpPr>
          <p:spPr bwMode="auto">
            <a:xfrm>
              <a:off x="392" y="1627"/>
              <a:ext cx="409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ставка</a:t>
              </a:r>
            </a:p>
          </p:txBody>
        </p:sp>
        <p:sp>
          <p:nvSpPr>
            <p:cNvPr id="61488" name="Rectangle 45"/>
            <p:cNvSpPr>
              <a:spLocks noChangeArrowheads="1"/>
            </p:cNvSpPr>
            <p:nvPr/>
          </p:nvSpPr>
          <p:spPr bwMode="auto">
            <a:xfrm>
              <a:off x="344" y="1721"/>
              <a:ext cx="467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 i="1">
                  <a:solidFill>
                    <a:srgbClr val="000000"/>
                  </a:solidFill>
                  <a:cs typeface="Arial" panose="020B0604020202020204" pitchFamily="34" charset="0"/>
                </a:rPr>
                <a:t>175.22%</a:t>
              </a:r>
            </a:p>
          </p:txBody>
        </p:sp>
        <p:sp>
          <p:nvSpPr>
            <p:cNvPr id="61489" name="Rectangle 46"/>
            <p:cNvSpPr>
              <a:spLocks noChangeArrowheads="1"/>
            </p:cNvSpPr>
            <p:nvPr/>
          </p:nvSpPr>
          <p:spPr bwMode="auto">
            <a:xfrm>
              <a:off x="3719" y="1908"/>
              <a:ext cx="601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Стоимость</a:t>
              </a:r>
            </a:p>
          </p:txBody>
        </p:sp>
        <p:sp>
          <p:nvSpPr>
            <p:cNvPr id="61490" name="Rectangle 47"/>
            <p:cNvSpPr>
              <a:spLocks noChangeArrowheads="1"/>
            </p:cNvSpPr>
            <p:nvPr/>
          </p:nvSpPr>
          <p:spPr bwMode="auto">
            <a:xfrm>
              <a:off x="391" y="2000"/>
              <a:ext cx="413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Сумма</a:t>
              </a:r>
            </a:p>
          </p:txBody>
        </p:sp>
        <p:sp>
          <p:nvSpPr>
            <p:cNvPr id="61491" name="Rectangle 48"/>
            <p:cNvSpPr>
              <a:spLocks noChangeArrowheads="1"/>
            </p:cNvSpPr>
            <p:nvPr/>
          </p:nvSpPr>
          <p:spPr bwMode="auto">
            <a:xfrm>
              <a:off x="2580" y="2000"/>
              <a:ext cx="777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Доля кредитов</a:t>
              </a:r>
            </a:p>
          </p:txBody>
        </p:sp>
        <p:sp>
          <p:nvSpPr>
            <p:cNvPr id="61492" name="Rectangle 49"/>
            <p:cNvSpPr>
              <a:spLocks noChangeArrowheads="1"/>
            </p:cNvSpPr>
            <p:nvPr/>
          </p:nvSpPr>
          <p:spPr bwMode="auto">
            <a:xfrm>
              <a:off x="3722" y="2000"/>
              <a:ext cx="582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кредитной</a:t>
              </a:r>
            </a:p>
          </p:txBody>
        </p:sp>
        <p:sp>
          <p:nvSpPr>
            <p:cNvPr id="61493" name="Rectangle 50"/>
            <p:cNvSpPr>
              <a:spLocks noChangeArrowheads="1"/>
            </p:cNvSpPr>
            <p:nvPr/>
          </p:nvSpPr>
          <p:spPr bwMode="auto">
            <a:xfrm>
              <a:off x="342" y="2094"/>
              <a:ext cx="529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кредитов</a:t>
              </a:r>
            </a:p>
          </p:txBody>
        </p:sp>
        <p:sp>
          <p:nvSpPr>
            <p:cNvPr id="61494" name="Rectangle 51"/>
            <p:cNvSpPr>
              <a:spLocks noChangeArrowheads="1"/>
            </p:cNvSpPr>
            <p:nvPr/>
          </p:nvSpPr>
          <p:spPr bwMode="auto">
            <a:xfrm>
              <a:off x="2563" y="2094"/>
              <a:ext cx="803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в инв. капитале</a:t>
              </a:r>
            </a:p>
          </p:txBody>
        </p:sp>
        <p:sp>
          <p:nvSpPr>
            <p:cNvPr id="61495" name="Rectangle 52"/>
            <p:cNvSpPr>
              <a:spLocks noChangeArrowheads="1"/>
            </p:cNvSpPr>
            <p:nvPr/>
          </p:nvSpPr>
          <p:spPr bwMode="auto">
            <a:xfrm>
              <a:off x="3798" y="2094"/>
              <a:ext cx="408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массы</a:t>
              </a:r>
            </a:p>
          </p:txBody>
        </p:sp>
        <p:sp>
          <p:nvSpPr>
            <p:cNvPr id="61496" name="Rectangle 53"/>
            <p:cNvSpPr>
              <a:spLocks noChangeArrowheads="1"/>
            </p:cNvSpPr>
            <p:nvPr/>
          </p:nvSpPr>
          <p:spPr bwMode="auto">
            <a:xfrm>
              <a:off x="356" y="2187"/>
              <a:ext cx="438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 i="1">
                  <a:solidFill>
                    <a:srgbClr val="000000"/>
                  </a:solidFill>
                  <a:cs typeface="Arial" panose="020B0604020202020204" pitchFamily="34" charset="0"/>
                </a:rPr>
                <a:t>890,315</a:t>
              </a:r>
            </a:p>
          </p:txBody>
        </p:sp>
        <p:sp>
          <p:nvSpPr>
            <p:cNvPr id="61497" name="Rectangle 54"/>
            <p:cNvSpPr>
              <a:spLocks noChangeArrowheads="1"/>
            </p:cNvSpPr>
            <p:nvPr/>
          </p:nvSpPr>
          <p:spPr bwMode="auto">
            <a:xfrm>
              <a:off x="2774" y="2187"/>
              <a:ext cx="293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0.01</a:t>
              </a:r>
            </a:p>
          </p:txBody>
        </p:sp>
        <p:sp>
          <p:nvSpPr>
            <p:cNvPr id="61498" name="Rectangle 55"/>
            <p:cNvSpPr>
              <a:spLocks noChangeArrowheads="1"/>
            </p:cNvSpPr>
            <p:nvPr/>
          </p:nvSpPr>
          <p:spPr bwMode="auto">
            <a:xfrm>
              <a:off x="3799" y="2187"/>
              <a:ext cx="380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0.62%</a:t>
              </a:r>
            </a:p>
          </p:txBody>
        </p:sp>
        <p:sp>
          <p:nvSpPr>
            <p:cNvPr id="61499" name="Rectangle 56"/>
            <p:cNvSpPr>
              <a:spLocks noChangeArrowheads="1"/>
            </p:cNvSpPr>
            <p:nvPr/>
          </p:nvSpPr>
          <p:spPr bwMode="auto">
            <a:xfrm>
              <a:off x="4677" y="2187"/>
              <a:ext cx="995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Средневзвешенная </a:t>
              </a:r>
            </a:p>
          </p:txBody>
        </p:sp>
        <p:sp>
          <p:nvSpPr>
            <p:cNvPr id="61500" name="Rectangle 57"/>
            <p:cNvSpPr>
              <a:spLocks noChangeArrowheads="1"/>
            </p:cNvSpPr>
            <p:nvPr/>
          </p:nvSpPr>
          <p:spPr bwMode="auto">
            <a:xfrm>
              <a:off x="1316" y="2281"/>
              <a:ext cx="929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Инвестированный</a:t>
              </a:r>
            </a:p>
          </p:txBody>
        </p:sp>
        <p:sp>
          <p:nvSpPr>
            <p:cNvPr id="61501" name="Rectangle 58"/>
            <p:cNvSpPr>
              <a:spLocks noChangeArrowheads="1"/>
            </p:cNvSpPr>
            <p:nvPr/>
          </p:nvSpPr>
          <p:spPr bwMode="auto">
            <a:xfrm>
              <a:off x="4703" y="2281"/>
              <a:ext cx="932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стоимость инвест.</a:t>
              </a:r>
            </a:p>
          </p:txBody>
        </p:sp>
        <p:sp>
          <p:nvSpPr>
            <p:cNvPr id="61502" name="Rectangle 59"/>
            <p:cNvSpPr>
              <a:spLocks noChangeArrowheads="1"/>
            </p:cNvSpPr>
            <p:nvPr/>
          </p:nvSpPr>
          <p:spPr bwMode="auto">
            <a:xfrm>
              <a:off x="1503" y="2374"/>
              <a:ext cx="469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капитал</a:t>
              </a:r>
            </a:p>
          </p:txBody>
        </p:sp>
        <p:sp>
          <p:nvSpPr>
            <p:cNvPr id="61503" name="Rectangle 60"/>
            <p:cNvSpPr>
              <a:spLocks noChangeArrowheads="1"/>
            </p:cNvSpPr>
            <p:nvPr/>
          </p:nvSpPr>
          <p:spPr bwMode="auto">
            <a:xfrm>
              <a:off x="4882" y="2374"/>
              <a:ext cx="517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капитала</a:t>
              </a:r>
            </a:p>
          </p:txBody>
        </p:sp>
        <p:sp>
          <p:nvSpPr>
            <p:cNvPr id="61504" name="Rectangle 61"/>
            <p:cNvSpPr>
              <a:spLocks noChangeArrowheads="1"/>
            </p:cNvSpPr>
            <p:nvPr/>
          </p:nvSpPr>
          <p:spPr bwMode="auto">
            <a:xfrm>
              <a:off x="1415" y="2468"/>
              <a:ext cx="606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162,576,075</a:t>
              </a:r>
            </a:p>
          </p:txBody>
        </p:sp>
        <p:sp>
          <p:nvSpPr>
            <p:cNvPr id="61505" name="Rectangle 62"/>
            <p:cNvSpPr>
              <a:spLocks noChangeArrowheads="1"/>
            </p:cNvSpPr>
            <p:nvPr/>
          </p:nvSpPr>
          <p:spPr bwMode="auto">
            <a:xfrm>
              <a:off x="4933" y="2468"/>
              <a:ext cx="381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1.37%</a:t>
              </a:r>
            </a:p>
          </p:txBody>
        </p:sp>
        <p:sp>
          <p:nvSpPr>
            <p:cNvPr id="61506" name="Rectangle 63"/>
            <p:cNvSpPr>
              <a:spLocks noChangeArrowheads="1"/>
            </p:cNvSpPr>
            <p:nvPr/>
          </p:nvSpPr>
          <p:spPr bwMode="auto">
            <a:xfrm>
              <a:off x="268" y="2561"/>
              <a:ext cx="721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Собственный</a:t>
              </a:r>
            </a:p>
          </p:txBody>
        </p:sp>
        <p:sp>
          <p:nvSpPr>
            <p:cNvPr id="61507" name="Rectangle 64"/>
            <p:cNvSpPr>
              <a:spLocks noChangeArrowheads="1"/>
            </p:cNvSpPr>
            <p:nvPr/>
          </p:nvSpPr>
          <p:spPr bwMode="auto">
            <a:xfrm>
              <a:off x="2488" y="2561"/>
              <a:ext cx="834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Доля соб. капит.</a:t>
              </a:r>
            </a:p>
          </p:txBody>
        </p:sp>
        <p:sp>
          <p:nvSpPr>
            <p:cNvPr id="61508" name="Rectangle 65"/>
            <p:cNvSpPr>
              <a:spLocks noChangeArrowheads="1"/>
            </p:cNvSpPr>
            <p:nvPr/>
          </p:nvSpPr>
          <p:spPr bwMode="auto">
            <a:xfrm>
              <a:off x="3719" y="2561"/>
              <a:ext cx="601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Стоимость</a:t>
              </a:r>
            </a:p>
          </p:txBody>
        </p:sp>
        <p:sp>
          <p:nvSpPr>
            <p:cNvPr id="61509" name="Rectangle 66"/>
            <p:cNvSpPr>
              <a:spLocks noChangeArrowheads="1"/>
            </p:cNvSpPr>
            <p:nvPr/>
          </p:nvSpPr>
          <p:spPr bwMode="auto">
            <a:xfrm>
              <a:off x="367" y="2655"/>
              <a:ext cx="469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капитал</a:t>
              </a:r>
            </a:p>
          </p:txBody>
        </p:sp>
        <p:sp>
          <p:nvSpPr>
            <p:cNvPr id="61510" name="Rectangle 67"/>
            <p:cNvSpPr>
              <a:spLocks noChangeArrowheads="1"/>
            </p:cNvSpPr>
            <p:nvPr/>
          </p:nvSpPr>
          <p:spPr bwMode="auto">
            <a:xfrm>
              <a:off x="2563" y="2655"/>
              <a:ext cx="803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в инв. капитале</a:t>
              </a:r>
            </a:p>
          </p:txBody>
        </p:sp>
        <p:sp>
          <p:nvSpPr>
            <p:cNvPr id="61511" name="Rectangle 68"/>
            <p:cNvSpPr>
              <a:spLocks noChangeArrowheads="1"/>
            </p:cNvSpPr>
            <p:nvPr/>
          </p:nvSpPr>
          <p:spPr bwMode="auto">
            <a:xfrm>
              <a:off x="3666" y="2655"/>
              <a:ext cx="597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  собствен.</a:t>
              </a:r>
            </a:p>
          </p:txBody>
        </p:sp>
        <p:sp>
          <p:nvSpPr>
            <p:cNvPr id="61512" name="Rectangle 69"/>
            <p:cNvSpPr>
              <a:spLocks noChangeArrowheads="1"/>
            </p:cNvSpPr>
            <p:nvPr/>
          </p:nvSpPr>
          <p:spPr bwMode="auto">
            <a:xfrm>
              <a:off x="273" y="2749"/>
              <a:ext cx="606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 i="1">
                  <a:solidFill>
                    <a:srgbClr val="000000"/>
                  </a:solidFill>
                  <a:cs typeface="Arial" panose="020B0604020202020204" pitchFamily="34" charset="0"/>
                </a:rPr>
                <a:t>161,685,760</a:t>
              </a:r>
            </a:p>
          </p:txBody>
        </p:sp>
        <p:sp>
          <p:nvSpPr>
            <p:cNvPr id="61513" name="Rectangle 70"/>
            <p:cNvSpPr>
              <a:spLocks noChangeArrowheads="1"/>
            </p:cNvSpPr>
            <p:nvPr/>
          </p:nvSpPr>
          <p:spPr bwMode="auto">
            <a:xfrm>
              <a:off x="2775" y="2749"/>
              <a:ext cx="304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0.99</a:t>
              </a:r>
            </a:p>
          </p:txBody>
        </p:sp>
        <p:sp>
          <p:nvSpPr>
            <p:cNvPr id="61514" name="Rectangle 71"/>
            <p:cNvSpPr>
              <a:spLocks noChangeArrowheads="1"/>
            </p:cNvSpPr>
            <p:nvPr/>
          </p:nvSpPr>
          <p:spPr bwMode="auto">
            <a:xfrm>
              <a:off x="3749" y="2749"/>
              <a:ext cx="517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капитала</a:t>
              </a:r>
            </a:p>
          </p:txBody>
        </p:sp>
        <p:sp>
          <p:nvSpPr>
            <p:cNvPr id="61515" name="Rectangle 72"/>
            <p:cNvSpPr>
              <a:spLocks noChangeArrowheads="1"/>
            </p:cNvSpPr>
            <p:nvPr/>
          </p:nvSpPr>
          <p:spPr bwMode="auto">
            <a:xfrm>
              <a:off x="3800" y="2842"/>
              <a:ext cx="380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0.75%</a:t>
              </a:r>
            </a:p>
          </p:txBody>
        </p:sp>
        <p:sp>
          <p:nvSpPr>
            <p:cNvPr id="61516" name="Rectangle 73"/>
            <p:cNvSpPr>
              <a:spLocks noChangeArrowheads="1"/>
            </p:cNvSpPr>
            <p:nvPr/>
          </p:nvSpPr>
          <p:spPr bwMode="auto">
            <a:xfrm>
              <a:off x="358" y="3029"/>
              <a:ext cx="492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Процент</a:t>
              </a:r>
            </a:p>
          </p:txBody>
        </p:sp>
        <p:sp>
          <p:nvSpPr>
            <p:cNvPr id="61517" name="Rectangle 74"/>
            <p:cNvSpPr>
              <a:spLocks noChangeArrowheads="1"/>
            </p:cNvSpPr>
            <p:nvPr/>
          </p:nvSpPr>
          <p:spPr bwMode="auto">
            <a:xfrm>
              <a:off x="290" y="3123"/>
              <a:ext cx="661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дивидендов</a:t>
              </a:r>
            </a:p>
          </p:txBody>
        </p:sp>
        <p:sp>
          <p:nvSpPr>
            <p:cNvPr id="61518" name="Rectangle 75"/>
            <p:cNvSpPr>
              <a:spLocks noChangeArrowheads="1"/>
            </p:cNvSpPr>
            <p:nvPr/>
          </p:nvSpPr>
          <p:spPr bwMode="auto">
            <a:xfrm>
              <a:off x="389" y="3215"/>
              <a:ext cx="385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 i="1">
                  <a:solidFill>
                    <a:srgbClr val="000000"/>
                  </a:solidFill>
                  <a:cs typeface="Arial" panose="020B0604020202020204" pitchFamily="34" charset="0"/>
                </a:rPr>
                <a:t>0.75%</a:t>
              </a:r>
            </a:p>
          </p:txBody>
        </p:sp>
        <p:sp>
          <p:nvSpPr>
            <p:cNvPr id="61519" name="Rectangle 76"/>
            <p:cNvSpPr>
              <a:spLocks noChangeArrowheads="1"/>
            </p:cNvSpPr>
            <p:nvPr/>
          </p:nvSpPr>
          <p:spPr bwMode="auto">
            <a:xfrm>
              <a:off x="4891" y="3402"/>
              <a:ext cx="502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Функция</a:t>
              </a:r>
            </a:p>
          </p:txBody>
        </p:sp>
        <p:sp>
          <p:nvSpPr>
            <p:cNvPr id="61520" name="Rectangle 77"/>
            <p:cNvSpPr>
              <a:spLocks noChangeArrowheads="1"/>
            </p:cNvSpPr>
            <p:nvPr/>
          </p:nvSpPr>
          <p:spPr bwMode="auto">
            <a:xfrm>
              <a:off x="219" y="3496"/>
              <a:ext cx="662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Рентабельн.</a:t>
              </a:r>
            </a:p>
          </p:txBody>
        </p:sp>
        <p:sp>
          <p:nvSpPr>
            <p:cNvPr id="61521" name="Rectangle 78"/>
            <p:cNvSpPr>
              <a:spLocks noChangeArrowheads="1"/>
            </p:cNvSpPr>
            <p:nvPr/>
          </p:nvSpPr>
          <p:spPr bwMode="auto">
            <a:xfrm>
              <a:off x="1228" y="3496"/>
              <a:ext cx="1064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>
                  <a:solidFill>
                    <a:srgbClr val="000000"/>
                  </a:solidFill>
                  <a:cs typeface="Arial" panose="020B0604020202020204" pitchFamily="34" charset="0"/>
                </a:rPr>
                <a:t>(поправка на (1-налог))</a:t>
              </a:r>
            </a:p>
          </p:txBody>
        </p:sp>
        <p:sp>
          <p:nvSpPr>
            <p:cNvPr id="61522" name="Rectangle 79"/>
            <p:cNvSpPr>
              <a:spLocks noChangeArrowheads="1"/>
            </p:cNvSpPr>
            <p:nvPr/>
          </p:nvSpPr>
          <p:spPr bwMode="auto">
            <a:xfrm>
              <a:off x="2515" y="3496"/>
              <a:ext cx="890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523" name="Rectangle 80"/>
            <p:cNvSpPr>
              <a:spLocks noChangeArrowheads="1"/>
            </p:cNvSpPr>
            <p:nvPr/>
          </p:nvSpPr>
          <p:spPr bwMode="auto">
            <a:xfrm>
              <a:off x="4857" y="3496"/>
              <a:ext cx="586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сравнения</a:t>
              </a:r>
            </a:p>
          </p:txBody>
        </p:sp>
        <p:sp>
          <p:nvSpPr>
            <p:cNvPr id="61524" name="Rectangle 81"/>
            <p:cNvSpPr>
              <a:spLocks noChangeArrowheads="1"/>
            </p:cNvSpPr>
            <p:nvPr/>
          </p:nvSpPr>
          <p:spPr bwMode="auto">
            <a:xfrm>
              <a:off x="227" y="3589"/>
              <a:ext cx="732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чистых актив.</a:t>
              </a:r>
            </a:p>
          </p:txBody>
        </p:sp>
        <p:sp>
          <p:nvSpPr>
            <p:cNvPr id="61525" name="Rectangle 82"/>
            <p:cNvSpPr>
              <a:spLocks noChangeArrowheads="1"/>
            </p:cNvSpPr>
            <p:nvPr/>
          </p:nvSpPr>
          <p:spPr bwMode="auto">
            <a:xfrm>
              <a:off x="2570" y="3589"/>
              <a:ext cx="815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чистых активов</a:t>
              </a:r>
            </a:p>
          </p:txBody>
        </p:sp>
        <p:sp>
          <p:nvSpPr>
            <p:cNvPr id="61526" name="Rectangle 83"/>
            <p:cNvSpPr>
              <a:spLocks noChangeArrowheads="1"/>
            </p:cNvSpPr>
            <p:nvPr/>
          </p:nvSpPr>
          <p:spPr bwMode="auto">
            <a:xfrm>
              <a:off x="5027" y="3589"/>
              <a:ext cx="173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61527" name="Rectangle 84"/>
            <p:cNvSpPr>
              <a:spLocks noChangeArrowheads="1"/>
            </p:cNvSpPr>
            <p:nvPr/>
          </p:nvSpPr>
          <p:spPr bwMode="auto">
            <a:xfrm>
              <a:off x="373" y="3683"/>
              <a:ext cx="433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13.64%</a:t>
              </a:r>
            </a:p>
          </p:txBody>
        </p:sp>
        <p:sp>
          <p:nvSpPr>
            <p:cNvPr id="61528" name="Rectangle 85"/>
            <p:cNvSpPr>
              <a:spLocks noChangeArrowheads="1"/>
            </p:cNvSpPr>
            <p:nvPr/>
          </p:nvSpPr>
          <p:spPr bwMode="auto">
            <a:xfrm>
              <a:off x="2741" y="3683"/>
              <a:ext cx="380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8.87%</a:t>
              </a:r>
            </a:p>
          </p:txBody>
        </p:sp>
        <p:sp>
          <p:nvSpPr>
            <p:cNvPr id="61529" name="Rectangle 86"/>
            <p:cNvSpPr>
              <a:spLocks noChangeArrowheads="1"/>
            </p:cNvSpPr>
            <p:nvPr/>
          </p:nvSpPr>
          <p:spPr bwMode="auto">
            <a:xfrm>
              <a:off x="5027" y="3683"/>
              <a:ext cx="173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61530" name="Rectangle 87"/>
            <p:cNvSpPr>
              <a:spLocks noChangeArrowheads="1"/>
            </p:cNvSpPr>
            <p:nvPr/>
          </p:nvSpPr>
          <p:spPr bwMode="auto">
            <a:xfrm>
              <a:off x="4731" y="3776"/>
              <a:ext cx="871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Риск отсутствует</a:t>
              </a:r>
            </a:p>
          </p:txBody>
        </p:sp>
        <p:sp>
          <p:nvSpPr>
            <p:cNvPr id="61531" name="AutoShape 88"/>
            <p:cNvSpPr>
              <a:spLocks noChangeArrowheads="1"/>
            </p:cNvSpPr>
            <p:nvPr/>
          </p:nvSpPr>
          <p:spPr bwMode="auto">
            <a:xfrm>
              <a:off x="253" y="1060"/>
              <a:ext cx="632" cy="306"/>
            </a:xfrm>
            <a:prstGeom prst="roundRect">
              <a:avLst>
                <a:gd name="adj" fmla="val 23708"/>
              </a:avLst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532" name="AutoShape 89"/>
            <p:cNvSpPr>
              <a:spLocks noChangeArrowheads="1"/>
            </p:cNvSpPr>
            <p:nvPr/>
          </p:nvSpPr>
          <p:spPr bwMode="auto">
            <a:xfrm>
              <a:off x="253" y="1559"/>
              <a:ext cx="632" cy="269"/>
            </a:xfrm>
            <a:prstGeom prst="roundRect">
              <a:avLst>
                <a:gd name="adj" fmla="val 26852"/>
              </a:avLst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533" name="AutoShape 90"/>
            <p:cNvSpPr>
              <a:spLocks noChangeArrowheads="1"/>
            </p:cNvSpPr>
            <p:nvPr/>
          </p:nvSpPr>
          <p:spPr bwMode="auto">
            <a:xfrm>
              <a:off x="253" y="2022"/>
              <a:ext cx="632" cy="273"/>
            </a:xfrm>
            <a:prstGeom prst="roundRect">
              <a:avLst>
                <a:gd name="adj" fmla="val 26343"/>
              </a:avLst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534" name="AutoShape 91"/>
            <p:cNvSpPr>
              <a:spLocks noChangeArrowheads="1"/>
            </p:cNvSpPr>
            <p:nvPr/>
          </p:nvSpPr>
          <p:spPr bwMode="auto">
            <a:xfrm>
              <a:off x="253" y="2582"/>
              <a:ext cx="632" cy="274"/>
            </a:xfrm>
            <a:prstGeom prst="roundRect">
              <a:avLst>
                <a:gd name="adj" fmla="val 26343"/>
              </a:avLst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535" name="AutoShape 92"/>
            <p:cNvSpPr>
              <a:spLocks noChangeArrowheads="1"/>
            </p:cNvSpPr>
            <p:nvPr/>
          </p:nvSpPr>
          <p:spPr bwMode="auto">
            <a:xfrm>
              <a:off x="247" y="3055"/>
              <a:ext cx="643" cy="274"/>
            </a:xfrm>
            <a:prstGeom prst="roundRect">
              <a:avLst>
                <a:gd name="adj" fmla="val 26343"/>
              </a:avLst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536" name="Rectangle 93"/>
            <p:cNvSpPr>
              <a:spLocks noChangeArrowheads="1"/>
            </p:cNvSpPr>
            <p:nvPr/>
          </p:nvSpPr>
          <p:spPr bwMode="auto">
            <a:xfrm>
              <a:off x="2133" y="2318"/>
              <a:ext cx="8" cy="27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537" name="Rectangle 94"/>
            <p:cNvSpPr>
              <a:spLocks noChangeArrowheads="1"/>
            </p:cNvSpPr>
            <p:nvPr/>
          </p:nvSpPr>
          <p:spPr bwMode="auto">
            <a:xfrm>
              <a:off x="1279" y="2585"/>
              <a:ext cx="861" cy="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538" name="Rectangle 95"/>
            <p:cNvSpPr>
              <a:spLocks noChangeArrowheads="1"/>
            </p:cNvSpPr>
            <p:nvPr/>
          </p:nvSpPr>
          <p:spPr bwMode="auto">
            <a:xfrm>
              <a:off x="1266" y="2305"/>
              <a:ext cx="861" cy="273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539" name="Line 96"/>
            <p:cNvSpPr>
              <a:spLocks noChangeShapeType="1"/>
            </p:cNvSpPr>
            <p:nvPr/>
          </p:nvSpPr>
          <p:spPr bwMode="auto">
            <a:xfrm>
              <a:off x="894" y="2166"/>
              <a:ext cx="8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40" name="Freeform 97"/>
            <p:cNvSpPr>
              <a:spLocks/>
            </p:cNvSpPr>
            <p:nvPr/>
          </p:nvSpPr>
          <p:spPr bwMode="auto">
            <a:xfrm>
              <a:off x="950" y="2122"/>
              <a:ext cx="86" cy="91"/>
            </a:xfrm>
            <a:custGeom>
              <a:avLst/>
              <a:gdLst>
                <a:gd name="T0" fmla="*/ 85 w 86"/>
                <a:gd name="T1" fmla="*/ 45 h 91"/>
                <a:gd name="T2" fmla="*/ 0 w 86"/>
                <a:gd name="T3" fmla="*/ 0 h 91"/>
                <a:gd name="T4" fmla="*/ 0 w 86"/>
                <a:gd name="T5" fmla="*/ 90 h 91"/>
                <a:gd name="T6" fmla="*/ 85 w 86"/>
                <a:gd name="T7" fmla="*/ 45 h 9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6" h="91">
                  <a:moveTo>
                    <a:pt x="85" y="45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85" y="45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41" name="Line 98"/>
            <p:cNvSpPr>
              <a:spLocks noChangeShapeType="1"/>
            </p:cNvSpPr>
            <p:nvPr/>
          </p:nvSpPr>
          <p:spPr bwMode="auto">
            <a:xfrm>
              <a:off x="894" y="2721"/>
              <a:ext cx="7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42" name="Freeform 99"/>
            <p:cNvSpPr>
              <a:spLocks/>
            </p:cNvSpPr>
            <p:nvPr/>
          </p:nvSpPr>
          <p:spPr bwMode="auto">
            <a:xfrm>
              <a:off x="939" y="2676"/>
              <a:ext cx="87" cy="92"/>
            </a:xfrm>
            <a:custGeom>
              <a:avLst/>
              <a:gdLst>
                <a:gd name="T0" fmla="*/ 86 w 87"/>
                <a:gd name="T1" fmla="*/ 46 h 92"/>
                <a:gd name="T2" fmla="*/ 0 w 87"/>
                <a:gd name="T3" fmla="*/ 0 h 92"/>
                <a:gd name="T4" fmla="*/ 0 w 87"/>
                <a:gd name="T5" fmla="*/ 91 h 92"/>
                <a:gd name="T6" fmla="*/ 86 w 87"/>
                <a:gd name="T7" fmla="*/ 46 h 9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7" h="92">
                  <a:moveTo>
                    <a:pt x="86" y="46"/>
                  </a:moveTo>
                  <a:lnTo>
                    <a:pt x="0" y="0"/>
                  </a:lnTo>
                  <a:lnTo>
                    <a:pt x="0" y="91"/>
                  </a:lnTo>
                  <a:lnTo>
                    <a:pt x="86" y="46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43" name="Line 100"/>
            <p:cNvSpPr>
              <a:spLocks noChangeShapeType="1"/>
            </p:cNvSpPr>
            <p:nvPr/>
          </p:nvSpPr>
          <p:spPr bwMode="auto">
            <a:xfrm>
              <a:off x="1035" y="2166"/>
              <a:ext cx="0" cy="567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44" name="Line 101"/>
            <p:cNvSpPr>
              <a:spLocks noChangeShapeType="1"/>
            </p:cNvSpPr>
            <p:nvPr/>
          </p:nvSpPr>
          <p:spPr bwMode="auto">
            <a:xfrm>
              <a:off x="1035" y="2435"/>
              <a:ext cx="16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45" name="Freeform 102"/>
            <p:cNvSpPr>
              <a:spLocks/>
            </p:cNvSpPr>
            <p:nvPr/>
          </p:nvSpPr>
          <p:spPr bwMode="auto">
            <a:xfrm>
              <a:off x="1170" y="2390"/>
              <a:ext cx="87" cy="92"/>
            </a:xfrm>
            <a:custGeom>
              <a:avLst/>
              <a:gdLst>
                <a:gd name="T0" fmla="*/ 86 w 87"/>
                <a:gd name="T1" fmla="*/ 46 h 92"/>
                <a:gd name="T2" fmla="*/ 0 w 87"/>
                <a:gd name="T3" fmla="*/ 0 h 92"/>
                <a:gd name="T4" fmla="*/ 0 w 87"/>
                <a:gd name="T5" fmla="*/ 91 h 92"/>
                <a:gd name="T6" fmla="*/ 86 w 87"/>
                <a:gd name="T7" fmla="*/ 46 h 9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7" h="92">
                  <a:moveTo>
                    <a:pt x="86" y="46"/>
                  </a:moveTo>
                  <a:lnTo>
                    <a:pt x="0" y="0"/>
                  </a:lnTo>
                  <a:lnTo>
                    <a:pt x="0" y="91"/>
                  </a:lnTo>
                  <a:lnTo>
                    <a:pt x="86" y="46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46" name="Line 103"/>
            <p:cNvSpPr>
              <a:spLocks noChangeShapeType="1"/>
            </p:cNvSpPr>
            <p:nvPr/>
          </p:nvSpPr>
          <p:spPr bwMode="auto">
            <a:xfrm>
              <a:off x="453" y="2447"/>
              <a:ext cx="105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47" name="Line 104"/>
            <p:cNvSpPr>
              <a:spLocks noChangeShapeType="1"/>
            </p:cNvSpPr>
            <p:nvPr/>
          </p:nvSpPr>
          <p:spPr bwMode="auto">
            <a:xfrm>
              <a:off x="500" y="2391"/>
              <a:ext cx="0" cy="11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48" name="AutoShape 105"/>
            <p:cNvSpPr>
              <a:spLocks noChangeArrowheads="1"/>
            </p:cNvSpPr>
            <p:nvPr/>
          </p:nvSpPr>
          <p:spPr bwMode="auto">
            <a:xfrm>
              <a:off x="2518" y="2022"/>
              <a:ext cx="784" cy="273"/>
            </a:xfrm>
            <a:prstGeom prst="roundRect">
              <a:avLst>
                <a:gd name="adj" fmla="val 26343"/>
              </a:avLst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549" name="AutoShape 106"/>
            <p:cNvSpPr>
              <a:spLocks noChangeArrowheads="1"/>
            </p:cNvSpPr>
            <p:nvPr/>
          </p:nvSpPr>
          <p:spPr bwMode="auto">
            <a:xfrm>
              <a:off x="2518" y="2588"/>
              <a:ext cx="784" cy="268"/>
            </a:xfrm>
            <a:prstGeom prst="roundRect">
              <a:avLst>
                <a:gd name="adj" fmla="val 26852"/>
              </a:avLst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550" name="Line 107"/>
            <p:cNvSpPr>
              <a:spLocks noChangeShapeType="1"/>
            </p:cNvSpPr>
            <p:nvPr/>
          </p:nvSpPr>
          <p:spPr bwMode="auto">
            <a:xfrm>
              <a:off x="894" y="2112"/>
              <a:ext cx="66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51" name="Freeform 108"/>
            <p:cNvSpPr>
              <a:spLocks/>
            </p:cNvSpPr>
            <p:nvPr/>
          </p:nvSpPr>
          <p:spPr bwMode="auto">
            <a:xfrm>
              <a:off x="1532" y="2066"/>
              <a:ext cx="86" cy="92"/>
            </a:xfrm>
            <a:custGeom>
              <a:avLst/>
              <a:gdLst>
                <a:gd name="T0" fmla="*/ 85 w 86"/>
                <a:gd name="T1" fmla="*/ 46 h 92"/>
                <a:gd name="T2" fmla="*/ 0 w 86"/>
                <a:gd name="T3" fmla="*/ 0 h 92"/>
                <a:gd name="T4" fmla="*/ 0 w 86"/>
                <a:gd name="T5" fmla="*/ 91 h 92"/>
                <a:gd name="T6" fmla="*/ 85 w 86"/>
                <a:gd name="T7" fmla="*/ 46 h 9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6" h="92">
                  <a:moveTo>
                    <a:pt x="85" y="46"/>
                  </a:moveTo>
                  <a:lnTo>
                    <a:pt x="0" y="0"/>
                  </a:lnTo>
                  <a:lnTo>
                    <a:pt x="0" y="91"/>
                  </a:lnTo>
                  <a:lnTo>
                    <a:pt x="85" y="46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52" name="Line 109"/>
            <p:cNvSpPr>
              <a:spLocks noChangeShapeType="1"/>
            </p:cNvSpPr>
            <p:nvPr/>
          </p:nvSpPr>
          <p:spPr bwMode="auto">
            <a:xfrm flipV="1">
              <a:off x="1617" y="2171"/>
              <a:ext cx="0" cy="12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53" name="Freeform 110"/>
            <p:cNvSpPr>
              <a:spLocks/>
            </p:cNvSpPr>
            <p:nvPr/>
          </p:nvSpPr>
          <p:spPr bwMode="auto">
            <a:xfrm>
              <a:off x="1574" y="2112"/>
              <a:ext cx="87" cy="91"/>
            </a:xfrm>
            <a:custGeom>
              <a:avLst/>
              <a:gdLst>
                <a:gd name="T0" fmla="*/ 43 w 87"/>
                <a:gd name="T1" fmla="*/ 0 h 91"/>
                <a:gd name="T2" fmla="*/ 0 w 87"/>
                <a:gd name="T3" fmla="*/ 90 h 91"/>
                <a:gd name="T4" fmla="*/ 86 w 87"/>
                <a:gd name="T5" fmla="*/ 90 h 91"/>
                <a:gd name="T6" fmla="*/ 43 w 87"/>
                <a:gd name="T7" fmla="*/ 0 h 9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7" h="91">
                  <a:moveTo>
                    <a:pt x="43" y="0"/>
                  </a:moveTo>
                  <a:lnTo>
                    <a:pt x="0" y="90"/>
                  </a:lnTo>
                  <a:lnTo>
                    <a:pt x="86" y="90"/>
                  </a:lnTo>
                  <a:lnTo>
                    <a:pt x="43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54" name="Line 111"/>
            <p:cNvSpPr>
              <a:spLocks noChangeShapeType="1"/>
            </p:cNvSpPr>
            <p:nvPr/>
          </p:nvSpPr>
          <p:spPr bwMode="auto">
            <a:xfrm>
              <a:off x="1607" y="2112"/>
              <a:ext cx="84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55" name="Freeform 112"/>
            <p:cNvSpPr>
              <a:spLocks/>
            </p:cNvSpPr>
            <p:nvPr/>
          </p:nvSpPr>
          <p:spPr bwMode="auto">
            <a:xfrm>
              <a:off x="2418" y="2066"/>
              <a:ext cx="87" cy="92"/>
            </a:xfrm>
            <a:custGeom>
              <a:avLst/>
              <a:gdLst>
                <a:gd name="T0" fmla="*/ 86 w 87"/>
                <a:gd name="T1" fmla="*/ 46 h 92"/>
                <a:gd name="T2" fmla="*/ 0 w 87"/>
                <a:gd name="T3" fmla="*/ 0 h 92"/>
                <a:gd name="T4" fmla="*/ 0 w 87"/>
                <a:gd name="T5" fmla="*/ 91 h 92"/>
                <a:gd name="T6" fmla="*/ 86 w 87"/>
                <a:gd name="T7" fmla="*/ 46 h 9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7" h="92">
                  <a:moveTo>
                    <a:pt x="86" y="46"/>
                  </a:moveTo>
                  <a:lnTo>
                    <a:pt x="0" y="0"/>
                  </a:lnTo>
                  <a:lnTo>
                    <a:pt x="0" y="91"/>
                  </a:lnTo>
                  <a:lnTo>
                    <a:pt x="86" y="46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56" name="Line 113"/>
            <p:cNvSpPr>
              <a:spLocks noChangeShapeType="1"/>
            </p:cNvSpPr>
            <p:nvPr/>
          </p:nvSpPr>
          <p:spPr bwMode="auto">
            <a:xfrm>
              <a:off x="899" y="2777"/>
              <a:ext cx="65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57" name="Freeform 114"/>
            <p:cNvSpPr>
              <a:spLocks/>
            </p:cNvSpPr>
            <p:nvPr/>
          </p:nvSpPr>
          <p:spPr bwMode="auto">
            <a:xfrm>
              <a:off x="1527" y="2731"/>
              <a:ext cx="86" cy="92"/>
            </a:xfrm>
            <a:custGeom>
              <a:avLst/>
              <a:gdLst>
                <a:gd name="T0" fmla="*/ 85 w 86"/>
                <a:gd name="T1" fmla="*/ 46 h 92"/>
                <a:gd name="T2" fmla="*/ 0 w 86"/>
                <a:gd name="T3" fmla="*/ 0 h 92"/>
                <a:gd name="T4" fmla="*/ 0 w 86"/>
                <a:gd name="T5" fmla="*/ 91 h 92"/>
                <a:gd name="T6" fmla="*/ 85 w 86"/>
                <a:gd name="T7" fmla="*/ 46 h 9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6" h="92">
                  <a:moveTo>
                    <a:pt x="85" y="46"/>
                  </a:moveTo>
                  <a:lnTo>
                    <a:pt x="0" y="0"/>
                  </a:lnTo>
                  <a:lnTo>
                    <a:pt x="0" y="91"/>
                  </a:lnTo>
                  <a:lnTo>
                    <a:pt x="85" y="46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58" name="Line 115"/>
            <p:cNvSpPr>
              <a:spLocks noChangeShapeType="1"/>
            </p:cNvSpPr>
            <p:nvPr/>
          </p:nvSpPr>
          <p:spPr bwMode="auto">
            <a:xfrm>
              <a:off x="1612" y="2589"/>
              <a:ext cx="0" cy="12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59" name="Freeform 116"/>
            <p:cNvSpPr>
              <a:spLocks/>
            </p:cNvSpPr>
            <p:nvPr/>
          </p:nvSpPr>
          <p:spPr bwMode="auto">
            <a:xfrm>
              <a:off x="1569" y="2686"/>
              <a:ext cx="87" cy="92"/>
            </a:xfrm>
            <a:custGeom>
              <a:avLst/>
              <a:gdLst>
                <a:gd name="T0" fmla="*/ 43 w 87"/>
                <a:gd name="T1" fmla="*/ 91 h 92"/>
                <a:gd name="T2" fmla="*/ 86 w 87"/>
                <a:gd name="T3" fmla="*/ 0 h 92"/>
                <a:gd name="T4" fmla="*/ 0 w 87"/>
                <a:gd name="T5" fmla="*/ 0 h 92"/>
                <a:gd name="T6" fmla="*/ 43 w 87"/>
                <a:gd name="T7" fmla="*/ 91 h 9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7" h="92">
                  <a:moveTo>
                    <a:pt x="43" y="91"/>
                  </a:moveTo>
                  <a:lnTo>
                    <a:pt x="86" y="0"/>
                  </a:lnTo>
                  <a:lnTo>
                    <a:pt x="0" y="0"/>
                  </a:lnTo>
                  <a:lnTo>
                    <a:pt x="43" y="91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60" name="Line 117"/>
            <p:cNvSpPr>
              <a:spLocks noChangeShapeType="1"/>
            </p:cNvSpPr>
            <p:nvPr/>
          </p:nvSpPr>
          <p:spPr bwMode="auto">
            <a:xfrm>
              <a:off x="1607" y="2771"/>
              <a:ext cx="84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61" name="Freeform 118"/>
            <p:cNvSpPr>
              <a:spLocks/>
            </p:cNvSpPr>
            <p:nvPr/>
          </p:nvSpPr>
          <p:spPr bwMode="auto">
            <a:xfrm>
              <a:off x="2424" y="2726"/>
              <a:ext cx="86" cy="91"/>
            </a:xfrm>
            <a:custGeom>
              <a:avLst/>
              <a:gdLst>
                <a:gd name="T0" fmla="*/ 85 w 86"/>
                <a:gd name="T1" fmla="*/ 45 h 91"/>
                <a:gd name="T2" fmla="*/ 0 w 86"/>
                <a:gd name="T3" fmla="*/ 0 h 91"/>
                <a:gd name="T4" fmla="*/ 0 w 86"/>
                <a:gd name="T5" fmla="*/ 90 h 91"/>
                <a:gd name="T6" fmla="*/ 85 w 86"/>
                <a:gd name="T7" fmla="*/ 45 h 9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6" h="91">
                  <a:moveTo>
                    <a:pt x="85" y="45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85" y="45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62" name="Line 119"/>
            <p:cNvSpPr>
              <a:spLocks noChangeShapeType="1"/>
            </p:cNvSpPr>
            <p:nvPr/>
          </p:nvSpPr>
          <p:spPr bwMode="auto">
            <a:xfrm flipH="1">
              <a:off x="1461" y="2166"/>
              <a:ext cx="62" cy="6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63" name="Rectangle 120"/>
            <p:cNvSpPr>
              <a:spLocks noChangeArrowheads="1"/>
            </p:cNvSpPr>
            <p:nvPr/>
          </p:nvSpPr>
          <p:spPr bwMode="auto">
            <a:xfrm>
              <a:off x="1459" y="2159"/>
              <a:ext cx="3" cy="4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564" name="Rectangle 121"/>
            <p:cNvSpPr>
              <a:spLocks noChangeArrowheads="1"/>
            </p:cNvSpPr>
            <p:nvPr/>
          </p:nvSpPr>
          <p:spPr bwMode="auto">
            <a:xfrm>
              <a:off x="1517" y="2214"/>
              <a:ext cx="2" cy="9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565" name="Line 122"/>
            <p:cNvSpPr>
              <a:spLocks noChangeShapeType="1"/>
            </p:cNvSpPr>
            <p:nvPr/>
          </p:nvSpPr>
          <p:spPr bwMode="auto">
            <a:xfrm flipH="1">
              <a:off x="1444" y="2667"/>
              <a:ext cx="64" cy="6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66" name="Rectangle 123"/>
            <p:cNvSpPr>
              <a:spLocks noChangeArrowheads="1"/>
            </p:cNvSpPr>
            <p:nvPr/>
          </p:nvSpPr>
          <p:spPr bwMode="auto">
            <a:xfrm>
              <a:off x="1501" y="2714"/>
              <a:ext cx="3" cy="11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567" name="Rectangle 124"/>
            <p:cNvSpPr>
              <a:spLocks noChangeArrowheads="1"/>
            </p:cNvSpPr>
            <p:nvPr/>
          </p:nvSpPr>
          <p:spPr bwMode="auto">
            <a:xfrm>
              <a:off x="1454" y="2660"/>
              <a:ext cx="3" cy="4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568" name="AutoShape 125"/>
            <p:cNvSpPr>
              <a:spLocks noChangeArrowheads="1"/>
            </p:cNvSpPr>
            <p:nvPr/>
          </p:nvSpPr>
          <p:spPr bwMode="auto">
            <a:xfrm>
              <a:off x="3689" y="2584"/>
              <a:ext cx="555" cy="369"/>
            </a:xfrm>
            <a:prstGeom prst="roundRect">
              <a:avLst>
                <a:gd name="adj" fmla="val 20139"/>
              </a:avLst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569" name="AutoShape 126"/>
            <p:cNvSpPr>
              <a:spLocks noChangeArrowheads="1"/>
            </p:cNvSpPr>
            <p:nvPr/>
          </p:nvSpPr>
          <p:spPr bwMode="auto">
            <a:xfrm>
              <a:off x="3694" y="1931"/>
              <a:ext cx="561" cy="373"/>
            </a:xfrm>
            <a:prstGeom prst="roundRect">
              <a:avLst>
                <a:gd name="adj" fmla="val 19898"/>
              </a:avLst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570" name="Line 127"/>
            <p:cNvSpPr>
              <a:spLocks noChangeShapeType="1"/>
            </p:cNvSpPr>
            <p:nvPr/>
          </p:nvSpPr>
          <p:spPr bwMode="auto">
            <a:xfrm>
              <a:off x="3311" y="2161"/>
              <a:ext cx="10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71" name="Freeform 128"/>
            <p:cNvSpPr>
              <a:spLocks/>
            </p:cNvSpPr>
            <p:nvPr/>
          </p:nvSpPr>
          <p:spPr bwMode="auto">
            <a:xfrm>
              <a:off x="3388" y="2115"/>
              <a:ext cx="87" cy="91"/>
            </a:xfrm>
            <a:custGeom>
              <a:avLst/>
              <a:gdLst>
                <a:gd name="T0" fmla="*/ 86 w 87"/>
                <a:gd name="T1" fmla="*/ 45 h 91"/>
                <a:gd name="T2" fmla="*/ 0 w 87"/>
                <a:gd name="T3" fmla="*/ 0 h 91"/>
                <a:gd name="T4" fmla="*/ 0 w 87"/>
                <a:gd name="T5" fmla="*/ 90 h 91"/>
                <a:gd name="T6" fmla="*/ 86 w 87"/>
                <a:gd name="T7" fmla="*/ 45 h 9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7" h="91">
                  <a:moveTo>
                    <a:pt x="86" y="45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86" y="45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72" name="Line 129"/>
            <p:cNvSpPr>
              <a:spLocks noChangeShapeType="1"/>
            </p:cNvSpPr>
            <p:nvPr/>
          </p:nvSpPr>
          <p:spPr bwMode="auto">
            <a:xfrm>
              <a:off x="3311" y="2721"/>
              <a:ext cx="9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73" name="Freeform 130"/>
            <p:cNvSpPr>
              <a:spLocks/>
            </p:cNvSpPr>
            <p:nvPr/>
          </p:nvSpPr>
          <p:spPr bwMode="auto">
            <a:xfrm>
              <a:off x="3373" y="2676"/>
              <a:ext cx="87" cy="92"/>
            </a:xfrm>
            <a:custGeom>
              <a:avLst/>
              <a:gdLst>
                <a:gd name="T0" fmla="*/ 86 w 87"/>
                <a:gd name="T1" fmla="*/ 46 h 92"/>
                <a:gd name="T2" fmla="*/ 0 w 87"/>
                <a:gd name="T3" fmla="*/ 0 h 92"/>
                <a:gd name="T4" fmla="*/ 0 w 87"/>
                <a:gd name="T5" fmla="*/ 91 h 92"/>
                <a:gd name="T6" fmla="*/ 86 w 87"/>
                <a:gd name="T7" fmla="*/ 46 h 9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7" h="92">
                  <a:moveTo>
                    <a:pt x="86" y="46"/>
                  </a:moveTo>
                  <a:lnTo>
                    <a:pt x="0" y="0"/>
                  </a:lnTo>
                  <a:lnTo>
                    <a:pt x="0" y="91"/>
                  </a:lnTo>
                  <a:lnTo>
                    <a:pt x="86" y="46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74" name="Line 131"/>
            <p:cNvSpPr>
              <a:spLocks noChangeShapeType="1"/>
            </p:cNvSpPr>
            <p:nvPr/>
          </p:nvSpPr>
          <p:spPr bwMode="auto">
            <a:xfrm>
              <a:off x="894" y="3194"/>
              <a:ext cx="2559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75" name="Line 132"/>
            <p:cNvSpPr>
              <a:spLocks noChangeShapeType="1"/>
            </p:cNvSpPr>
            <p:nvPr/>
          </p:nvSpPr>
          <p:spPr bwMode="auto">
            <a:xfrm flipV="1">
              <a:off x="3459" y="2771"/>
              <a:ext cx="0" cy="41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76" name="Freeform 133"/>
            <p:cNvSpPr>
              <a:spLocks/>
            </p:cNvSpPr>
            <p:nvPr/>
          </p:nvSpPr>
          <p:spPr bwMode="auto">
            <a:xfrm>
              <a:off x="3416" y="2710"/>
              <a:ext cx="86" cy="92"/>
            </a:xfrm>
            <a:custGeom>
              <a:avLst/>
              <a:gdLst>
                <a:gd name="T0" fmla="*/ 43 w 86"/>
                <a:gd name="T1" fmla="*/ 0 h 92"/>
                <a:gd name="T2" fmla="*/ 0 w 86"/>
                <a:gd name="T3" fmla="*/ 91 h 92"/>
                <a:gd name="T4" fmla="*/ 85 w 86"/>
                <a:gd name="T5" fmla="*/ 91 h 92"/>
                <a:gd name="T6" fmla="*/ 43 w 86"/>
                <a:gd name="T7" fmla="*/ 0 h 9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6" h="92">
                  <a:moveTo>
                    <a:pt x="43" y="0"/>
                  </a:moveTo>
                  <a:lnTo>
                    <a:pt x="0" y="91"/>
                  </a:lnTo>
                  <a:lnTo>
                    <a:pt x="85" y="91"/>
                  </a:lnTo>
                  <a:lnTo>
                    <a:pt x="43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77" name="Line 134"/>
            <p:cNvSpPr>
              <a:spLocks noChangeShapeType="1"/>
            </p:cNvSpPr>
            <p:nvPr/>
          </p:nvSpPr>
          <p:spPr bwMode="auto">
            <a:xfrm>
              <a:off x="888" y="1693"/>
              <a:ext cx="2581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78" name="Line 135"/>
            <p:cNvSpPr>
              <a:spLocks noChangeShapeType="1"/>
            </p:cNvSpPr>
            <p:nvPr/>
          </p:nvSpPr>
          <p:spPr bwMode="auto">
            <a:xfrm>
              <a:off x="3464" y="1688"/>
              <a:ext cx="0" cy="40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79" name="Freeform 136"/>
            <p:cNvSpPr>
              <a:spLocks/>
            </p:cNvSpPr>
            <p:nvPr/>
          </p:nvSpPr>
          <p:spPr bwMode="auto">
            <a:xfrm>
              <a:off x="3421" y="2059"/>
              <a:ext cx="86" cy="92"/>
            </a:xfrm>
            <a:custGeom>
              <a:avLst/>
              <a:gdLst>
                <a:gd name="T0" fmla="*/ 43 w 86"/>
                <a:gd name="T1" fmla="*/ 91 h 92"/>
                <a:gd name="T2" fmla="*/ 85 w 86"/>
                <a:gd name="T3" fmla="*/ 0 h 92"/>
                <a:gd name="T4" fmla="*/ 0 w 86"/>
                <a:gd name="T5" fmla="*/ 0 h 92"/>
                <a:gd name="T6" fmla="*/ 43 w 86"/>
                <a:gd name="T7" fmla="*/ 91 h 9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6" h="92">
                  <a:moveTo>
                    <a:pt x="43" y="91"/>
                  </a:moveTo>
                  <a:lnTo>
                    <a:pt x="85" y="0"/>
                  </a:lnTo>
                  <a:lnTo>
                    <a:pt x="0" y="0"/>
                  </a:lnTo>
                  <a:lnTo>
                    <a:pt x="43" y="91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80" name="Line 137"/>
            <p:cNvSpPr>
              <a:spLocks noChangeShapeType="1"/>
            </p:cNvSpPr>
            <p:nvPr/>
          </p:nvSpPr>
          <p:spPr bwMode="auto">
            <a:xfrm>
              <a:off x="3464" y="2155"/>
              <a:ext cx="15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81" name="Freeform 138"/>
            <p:cNvSpPr>
              <a:spLocks/>
            </p:cNvSpPr>
            <p:nvPr/>
          </p:nvSpPr>
          <p:spPr bwMode="auto">
            <a:xfrm>
              <a:off x="3593" y="2110"/>
              <a:ext cx="87" cy="91"/>
            </a:xfrm>
            <a:custGeom>
              <a:avLst/>
              <a:gdLst>
                <a:gd name="T0" fmla="*/ 86 w 87"/>
                <a:gd name="T1" fmla="*/ 45 h 91"/>
                <a:gd name="T2" fmla="*/ 0 w 87"/>
                <a:gd name="T3" fmla="*/ 0 h 91"/>
                <a:gd name="T4" fmla="*/ 0 w 87"/>
                <a:gd name="T5" fmla="*/ 90 h 91"/>
                <a:gd name="T6" fmla="*/ 86 w 87"/>
                <a:gd name="T7" fmla="*/ 45 h 9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7" h="91">
                  <a:moveTo>
                    <a:pt x="86" y="45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86" y="45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82" name="Line 139"/>
            <p:cNvSpPr>
              <a:spLocks noChangeShapeType="1"/>
            </p:cNvSpPr>
            <p:nvPr/>
          </p:nvSpPr>
          <p:spPr bwMode="auto">
            <a:xfrm>
              <a:off x="3453" y="2710"/>
              <a:ext cx="16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83" name="Freeform 140"/>
            <p:cNvSpPr>
              <a:spLocks/>
            </p:cNvSpPr>
            <p:nvPr/>
          </p:nvSpPr>
          <p:spPr bwMode="auto">
            <a:xfrm>
              <a:off x="3593" y="2665"/>
              <a:ext cx="87" cy="92"/>
            </a:xfrm>
            <a:custGeom>
              <a:avLst/>
              <a:gdLst>
                <a:gd name="T0" fmla="*/ 86 w 87"/>
                <a:gd name="T1" fmla="*/ 46 h 92"/>
                <a:gd name="T2" fmla="*/ 0 w 87"/>
                <a:gd name="T3" fmla="*/ 0 h 92"/>
                <a:gd name="T4" fmla="*/ 0 w 87"/>
                <a:gd name="T5" fmla="*/ 91 h 92"/>
                <a:gd name="T6" fmla="*/ 86 w 87"/>
                <a:gd name="T7" fmla="*/ 46 h 9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7" h="92">
                  <a:moveTo>
                    <a:pt x="86" y="46"/>
                  </a:moveTo>
                  <a:lnTo>
                    <a:pt x="0" y="0"/>
                  </a:lnTo>
                  <a:lnTo>
                    <a:pt x="0" y="91"/>
                  </a:lnTo>
                  <a:lnTo>
                    <a:pt x="86" y="46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84" name="Line 141"/>
            <p:cNvSpPr>
              <a:spLocks noChangeShapeType="1"/>
            </p:cNvSpPr>
            <p:nvPr/>
          </p:nvSpPr>
          <p:spPr bwMode="auto">
            <a:xfrm>
              <a:off x="894" y="1232"/>
              <a:ext cx="2669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85" name="Line 142"/>
            <p:cNvSpPr>
              <a:spLocks noChangeShapeType="1"/>
            </p:cNvSpPr>
            <p:nvPr/>
          </p:nvSpPr>
          <p:spPr bwMode="auto">
            <a:xfrm>
              <a:off x="3563" y="1226"/>
              <a:ext cx="0" cy="85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86" name="Freeform 143"/>
            <p:cNvSpPr>
              <a:spLocks/>
            </p:cNvSpPr>
            <p:nvPr/>
          </p:nvSpPr>
          <p:spPr bwMode="auto">
            <a:xfrm>
              <a:off x="3520" y="2053"/>
              <a:ext cx="87" cy="92"/>
            </a:xfrm>
            <a:custGeom>
              <a:avLst/>
              <a:gdLst>
                <a:gd name="T0" fmla="*/ 43 w 87"/>
                <a:gd name="T1" fmla="*/ 91 h 92"/>
                <a:gd name="T2" fmla="*/ 86 w 87"/>
                <a:gd name="T3" fmla="*/ 0 h 92"/>
                <a:gd name="T4" fmla="*/ 0 w 87"/>
                <a:gd name="T5" fmla="*/ 0 h 92"/>
                <a:gd name="T6" fmla="*/ 43 w 87"/>
                <a:gd name="T7" fmla="*/ 91 h 9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7" h="92">
                  <a:moveTo>
                    <a:pt x="43" y="91"/>
                  </a:moveTo>
                  <a:lnTo>
                    <a:pt x="86" y="0"/>
                  </a:lnTo>
                  <a:lnTo>
                    <a:pt x="0" y="0"/>
                  </a:lnTo>
                  <a:lnTo>
                    <a:pt x="43" y="91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87" name="Line 144"/>
            <p:cNvSpPr>
              <a:spLocks noChangeShapeType="1"/>
            </p:cNvSpPr>
            <p:nvPr/>
          </p:nvSpPr>
          <p:spPr bwMode="auto">
            <a:xfrm>
              <a:off x="3516" y="1941"/>
              <a:ext cx="0" cy="7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88" name="Line 145"/>
            <p:cNvSpPr>
              <a:spLocks noChangeShapeType="1"/>
            </p:cNvSpPr>
            <p:nvPr/>
          </p:nvSpPr>
          <p:spPr bwMode="auto">
            <a:xfrm flipV="1">
              <a:off x="3474" y="1973"/>
              <a:ext cx="84" cy="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89" name="Line 146"/>
            <p:cNvSpPr>
              <a:spLocks noChangeShapeType="1"/>
            </p:cNvSpPr>
            <p:nvPr/>
          </p:nvSpPr>
          <p:spPr bwMode="auto">
            <a:xfrm>
              <a:off x="3479" y="1941"/>
              <a:ext cx="74" cy="7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90" name="Line 147"/>
            <p:cNvSpPr>
              <a:spLocks noChangeShapeType="1"/>
            </p:cNvSpPr>
            <p:nvPr/>
          </p:nvSpPr>
          <p:spPr bwMode="auto">
            <a:xfrm flipH="1">
              <a:off x="3479" y="1947"/>
              <a:ext cx="69" cy="6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91" name="Line 148"/>
            <p:cNvSpPr>
              <a:spLocks noChangeShapeType="1"/>
            </p:cNvSpPr>
            <p:nvPr/>
          </p:nvSpPr>
          <p:spPr bwMode="auto">
            <a:xfrm flipV="1">
              <a:off x="3526" y="2814"/>
              <a:ext cx="84" cy="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92" name="Line 149"/>
            <p:cNvSpPr>
              <a:spLocks noChangeShapeType="1"/>
            </p:cNvSpPr>
            <p:nvPr/>
          </p:nvSpPr>
          <p:spPr bwMode="auto">
            <a:xfrm>
              <a:off x="3573" y="2781"/>
              <a:ext cx="0" cy="7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93" name="Line 150"/>
            <p:cNvSpPr>
              <a:spLocks noChangeShapeType="1"/>
            </p:cNvSpPr>
            <p:nvPr/>
          </p:nvSpPr>
          <p:spPr bwMode="auto">
            <a:xfrm>
              <a:off x="3542" y="2787"/>
              <a:ext cx="73" cy="7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94" name="Line 151"/>
            <p:cNvSpPr>
              <a:spLocks noChangeShapeType="1"/>
            </p:cNvSpPr>
            <p:nvPr/>
          </p:nvSpPr>
          <p:spPr bwMode="auto">
            <a:xfrm flipH="1">
              <a:off x="3536" y="2787"/>
              <a:ext cx="69" cy="6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95" name="Rectangle 152"/>
            <p:cNvSpPr>
              <a:spLocks noChangeArrowheads="1"/>
            </p:cNvSpPr>
            <p:nvPr/>
          </p:nvSpPr>
          <p:spPr bwMode="auto">
            <a:xfrm>
              <a:off x="5578" y="2218"/>
              <a:ext cx="8" cy="38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596" name="Rectangle 153"/>
            <p:cNvSpPr>
              <a:spLocks noChangeArrowheads="1"/>
            </p:cNvSpPr>
            <p:nvPr/>
          </p:nvSpPr>
          <p:spPr bwMode="auto">
            <a:xfrm>
              <a:off x="4646" y="2590"/>
              <a:ext cx="940" cy="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597" name="Rectangle 154"/>
            <p:cNvSpPr>
              <a:spLocks noChangeArrowheads="1"/>
            </p:cNvSpPr>
            <p:nvPr/>
          </p:nvSpPr>
          <p:spPr bwMode="auto">
            <a:xfrm>
              <a:off x="4633" y="2205"/>
              <a:ext cx="939" cy="379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598" name="Line 155"/>
            <p:cNvSpPr>
              <a:spLocks noChangeShapeType="1"/>
            </p:cNvSpPr>
            <p:nvPr/>
          </p:nvSpPr>
          <p:spPr bwMode="auto">
            <a:xfrm>
              <a:off x="4266" y="2112"/>
              <a:ext cx="9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599" name="Freeform 156"/>
            <p:cNvSpPr>
              <a:spLocks/>
            </p:cNvSpPr>
            <p:nvPr/>
          </p:nvSpPr>
          <p:spPr bwMode="auto">
            <a:xfrm>
              <a:off x="4332" y="2066"/>
              <a:ext cx="87" cy="92"/>
            </a:xfrm>
            <a:custGeom>
              <a:avLst/>
              <a:gdLst>
                <a:gd name="T0" fmla="*/ 86 w 87"/>
                <a:gd name="T1" fmla="*/ 46 h 92"/>
                <a:gd name="T2" fmla="*/ 0 w 87"/>
                <a:gd name="T3" fmla="*/ 0 h 92"/>
                <a:gd name="T4" fmla="*/ 0 w 87"/>
                <a:gd name="T5" fmla="*/ 91 h 92"/>
                <a:gd name="T6" fmla="*/ 86 w 87"/>
                <a:gd name="T7" fmla="*/ 46 h 9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7" h="92">
                  <a:moveTo>
                    <a:pt x="86" y="46"/>
                  </a:moveTo>
                  <a:lnTo>
                    <a:pt x="0" y="0"/>
                  </a:lnTo>
                  <a:lnTo>
                    <a:pt x="0" y="91"/>
                  </a:lnTo>
                  <a:lnTo>
                    <a:pt x="86" y="46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600" name="Line 157"/>
            <p:cNvSpPr>
              <a:spLocks noChangeShapeType="1"/>
            </p:cNvSpPr>
            <p:nvPr/>
          </p:nvSpPr>
          <p:spPr bwMode="auto">
            <a:xfrm>
              <a:off x="4255" y="2771"/>
              <a:ext cx="10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601" name="Freeform 158"/>
            <p:cNvSpPr>
              <a:spLocks/>
            </p:cNvSpPr>
            <p:nvPr/>
          </p:nvSpPr>
          <p:spPr bwMode="auto">
            <a:xfrm>
              <a:off x="4332" y="2726"/>
              <a:ext cx="87" cy="91"/>
            </a:xfrm>
            <a:custGeom>
              <a:avLst/>
              <a:gdLst>
                <a:gd name="T0" fmla="*/ 86 w 87"/>
                <a:gd name="T1" fmla="*/ 45 h 91"/>
                <a:gd name="T2" fmla="*/ 0 w 87"/>
                <a:gd name="T3" fmla="*/ 0 h 91"/>
                <a:gd name="T4" fmla="*/ 0 w 87"/>
                <a:gd name="T5" fmla="*/ 90 h 91"/>
                <a:gd name="T6" fmla="*/ 86 w 87"/>
                <a:gd name="T7" fmla="*/ 45 h 9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7" h="91">
                  <a:moveTo>
                    <a:pt x="86" y="45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86" y="45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602" name="Line 159"/>
            <p:cNvSpPr>
              <a:spLocks noChangeShapeType="1"/>
            </p:cNvSpPr>
            <p:nvPr/>
          </p:nvSpPr>
          <p:spPr bwMode="auto">
            <a:xfrm>
              <a:off x="4423" y="2106"/>
              <a:ext cx="0" cy="66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603" name="Line 160"/>
            <p:cNvSpPr>
              <a:spLocks noChangeShapeType="1"/>
            </p:cNvSpPr>
            <p:nvPr/>
          </p:nvSpPr>
          <p:spPr bwMode="auto">
            <a:xfrm>
              <a:off x="4418" y="2441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604" name="Freeform 161"/>
            <p:cNvSpPr>
              <a:spLocks/>
            </p:cNvSpPr>
            <p:nvPr/>
          </p:nvSpPr>
          <p:spPr bwMode="auto">
            <a:xfrm>
              <a:off x="4542" y="2395"/>
              <a:ext cx="87" cy="92"/>
            </a:xfrm>
            <a:custGeom>
              <a:avLst/>
              <a:gdLst>
                <a:gd name="T0" fmla="*/ 86 w 87"/>
                <a:gd name="T1" fmla="*/ 46 h 92"/>
                <a:gd name="T2" fmla="*/ 0 w 87"/>
                <a:gd name="T3" fmla="*/ 0 h 92"/>
                <a:gd name="T4" fmla="*/ 0 w 87"/>
                <a:gd name="T5" fmla="*/ 91 h 92"/>
                <a:gd name="T6" fmla="*/ 86 w 87"/>
                <a:gd name="T7" fmla="*/ 46 h 9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7" h="92">
                  <a:moveTo>
                    <a:pt x="86" y="46"/>
                  </a:moveTo>
                  <a:lnTo>
                    <a:pt x="0" y="0"/>
                  </a:lnTo>
                  <a:lnTo>
                    <a:pt x="0" y="91"/>
                  </a:lnTo>
                  <a:lnTo>
                    <a:pt x="86" y="46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605" name="Line 162"/>
            <p:cNvSpPr>
              <a:spLocks noChangeShapeType="1"/>
            </p:cNvSpPr>
            <p:nvPr/>
          </p:nvSpPr>
          <p:spPr bwMode="auto">
            <a:xfrm>
              <a:off x="3967" y="2402"/>
              <a:ext cx="0" cy="83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606" name="Line 163"/>
            <p:cNvSpPr>
              <a:spLocks noChangeShapeType="1"/>
            </p:cNvSpPr>
            <p:nvPr/>
          </p:nvSpPr>
          <p:spPr bwMode="auto">
            <a:xfrm>
              <a:off x="3925" y="2441"/>
              <a:ext cx="84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607" name="Rectangle 164"/>
            <p:cNvSpPr>
              <a:spLocks noChangeArrowheads="1"/>
            </p:cNvSpPr>
            <p:nvPr/>
          </p:nvSpPr>
          <p:spPr bwMode="auto">
            <a:xfrm>
              <a:off x="895" y="3533"/>
              <a:ext cx="8" cy="27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608" name="Rectangle 165"/>
            <p:cNvSpPr>
              <a:spLocks noChangeArrowheads="1"/>
            </p:cNvSpPr>
            <p:nvPr/>
          </p:nvSpPr>
          <p:spPr bwMode="auto">
            <a:xfrm>
              <a:off x="256" y="3800"/>
              <a:ext cx="646" cy="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609" name="Rectangle 166"/>
            <p:cNvSpPr>
              <a:spLocks noChangeArrowheads="1"/>
            </p:cNvSpPr>
            <p:nvPr/>
          </p:nvSpPr>
          <p:spPr bwMode="auto">
            <a:xfrm>
              <a:off x="243" y="3520"/>
              <a:ext cx="646" cy="273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610" name="Line 167"/>
            <p:cNvSpPr>
              <a:spLocks noChangeShapeType="1"/>
            </p:cNvSpPr>
            <p:nvPr/>
          </p:nvSpPr>
          <p:spPr bwMode="auto">
            <a:xfrm>
              <a:off x="894" y="3650"/>
              <a:ext cx="155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611" name="Freeform 168"/>
            <p:cNvSpPr>
              <a:spLocks/>
            </p:cNvSpPr>
            <p:nvPr/>
          </p:nvSpPr>
          <p:spPr bwMode="auto">
            <a:xfrm>
              <a:off x="2424" y="3605"/>
              <a:ext cx="86" cy="92"/>
            </a:xfrm>
            <a:custGeom>
              <a:avLst/>
              <a:gdLst>
                <a:gd name="T0" fmla="*/ 85 w 86"/>
                <a:gd name="T1" fmla="*/ 46 h 92"/>
                <a:gd name="T2" fmla="*/ 0 w 86"/>
                <a:gd name="T3" fmla="*/ 0 h 92"/>
                <a:gd name="T4" fmla="*/ 0 w 86"/>
                <a:gd name="T5" fmla="*/ 91 h 92"/>
                <a:gd name="T6" fmla="*/ 85 w 86"/>
                <a:gd name="T7" fmla="*/ 46 h 9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6" h="92">
                  <a:moveTo>
                    <a:pt x="85" y="46"/>
                  </a:moveTo>
                  <a:lnTo>
                    <a:pt x="0" y="0"/>
                  </a:lnTo>
                  <a:lnTo>
                    <a:pt x="0" y="91"/>
                  </a:lnTo>
                  <a:lnTo>
                    <a:pt x="85" y="46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612" name="Rectangle 169"/>
            <p:cNvSpPr>
              <a:spLocks noChangeArrowheads="1"/>
            </p:cNvSpPr>
            <p:nvPr/>
          </p:nvSpPr>
          <p:spPr bwMode="auto">
            <a:xfrm>
              <a:off x="3312" y="3533"/>
              <a:ext cx="8" cy="27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613" name="Rectangle 170"/>
            <p:cNvSpPr>
              <a:spLocks noChangeArrowheads="1"/>
            </p:cNvSpPr>
            <p:nvPr/>
          </p:nvSpPr>
          <p:spPr bwMode="auto">
            <a:xfrm>
              <a:off x="2527" y="3800"/>
              <a:ext cx="793" cy="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614" name="Rectangle 171"/>
            <p:cNvSpPr>
              <a:spLocks noChangeArrowheads="1"/>
            </p:cNvSpPr>
            <p:nvPr/>
          </p:nvSpPr>
          <p:spPr bwMode="auto">
            <a:xfrm>
              <a:off x="2514" y="3520"/>
              <a:ext cx="792" cy="273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615" name="AutoShape 172"/>
            <p:cNvSpPr>
              <a:spLocks noChangeArrowheads="1"/>
            </p:cNvSpPr>
            <p:nvPr/>
          </p:nvSpPr>
          <p:spPr bwMode="auto">
            <a:xfrm>
              <a:off x="4643" y="3431"/>
              <a:ext cx="934" cy="456"/>
            </a:xfrm>
            <a:prstGeom prst="roundRect">
              <a:avLst>
                <a:gd name="adj" fmla="val 16333"/>
              </a:avLst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61616" name="Line 173"/>
            <p:cNvSpPr>
              <a:spLocks noChangeShapeType="1"/>
            </p:cNvSpPr>
            <p:nvPr/>
          </p:nvSpPr>
          <p:spPr bwMode="auto">
            <a:xfrm>
              <a:off x="3316" y="3662"/>
              <a:ext cx="1249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617" name="Freeform 174"/>
            <p:cNvSpPr>
              <a:spLocks/>
            </p:cNvSpPr>
            <p:nvPr/>
          </p:nvSpPr>
          <p:spPr bwMode="auto">
            <a:xfrm>
              <a:off x="4537" y="3616"/>
              <a:ext cx="87" cy="93"/>
            </a:xfrm>
            <a:custGeom>
              <a:avLst/>
              <a:gdLst>
                <a:gd name="T0" fmla="*/ 86 w 87"/>
                <a:gd name="T1" fmla="*/ 46 h 93"/>
                <a:gd name="T2" fmla="*/ 0 w 87"/>
                <a:gd name="T3" fmla="*/ 0 h 93"/>
                <a:gd name="T4" fmla="*/ 0 w 87"/>
                <a:gd name="T5" fmla="*/ 92 h 93"/>
                <a:gd name="T6" fmla="*/ 86 w 87"/>
                <a:gd name="T7" fmla="*/ 46 h 9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7" h="93">
                  <a:moveTo>
                    <a:pt x="86" y="46"/>
                  </a:moveTo>
                  <a:lnTo>
                    <a:pt x="0" y="0"/>
                  </a:lnTo>
                  <a:lnTo>
                    <a:pt x="0" y="92"/>
                  </a:lnTo>
                  <a:lnTo>
                    <a:pt x="86" y="46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618" name="Line 175"/>
            <p:cNvSpPr>
              <a:spLocks noChangeShapeType="1"/>
            </p:cNvSpPr>
            <p:nvPr/>
          </p:nvSpPr>
          <p:spPr bwMode="auto">
            <a:xfrm>
              <a:off x="5032" y="2589"/>
              <a:ext cx="0" cy="75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  <p:sp>
          <p:nvSpPr>
            <p:cNvPr id="61619" name="Freeform 176"/>
            <p:cNvSpPr>
              <a:spLocks/>
            </p:cNvSpPr>
            <p:nvPr/>
          </p:nvSpPr>
          <p:spPr bwMode="auto">
            <a:xfrm>
              <a:off x="4989" y="3318"/>
              <a:ext cx="87" cy="92"/>
            </a:xfrm>
            <a:custGeom>
              <a:avLst/>
              <a:gdLst>
                <a:gd name="T0" fmla="*/ 43 w 87"/>
                <a:gd name="T1" fmla="*/ 91 h 92"/>
                <a:gd name="T2" fmla="*/ 86 w 87"/>
                <a:gd name="T3" fmla="*/ 0 h 92"/>
                <a:gd name="T4" fmla="*/ 0 w 87"/>
                <a:gd name="T5" fmla="*/ 0 h 92"/>
                <a:gd name="T6" fmla="*/ 43 w 87"/>
                <a:gd name="T7" fmla="*/ 91 h 9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7" h="92">
                  <a:moveTo>
                    <a:pt x="43" y="91"/>
                  </a:moveTo>
                  <a:lnTo>
                    <a:pt x="86" y="0"/>
                  </a:lnTo>
                  <a:lnTo>
                    <a:pt x="0" y="0"/>
                  </a:lnTo>
                  <a:lnTo>
                    <a:pt x="43" y="91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cs typeface="Arial" panose="020B0604020202020204" pitchFamily="34" charset="0"/>
              </a:endParaRPr>
            </a:p>
          </p:txBody>
        </p:sp>
      </p:grpSp>
      <p:sp>
        <p:nvSpPr>
          <p:cNvPr id="61447" name="Rectangle 177"/>
          <p:cNvSpPr>
            <a:spLocks noChangeArrowheads="1"/>
          </p:cNvSpPr>
          <p:nvPr/>
        </p:nvSpPr>
        <p:spPr bwMode="auto">
          <a:xfrm>
            <a:off x="3587750" y="5554663"/>
            <a:ext cx="141446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000" b="1">
                <a:cs typeface="Arial" panose="020B0604020202020204" pitchFamily="34" charset="0"/>
              </a:rPr>
              <a:t> Скоррект. рентаб.</a:t>
            </a:r>
          </a:p>
        </p:txBody>
      </p:sp>
    </p:spTree>
    <p:extLst>
      <p:ext uri="{BB962C8B-B14F-4D97-AF65-F5344CB8AC3E}">
        <p14:creationId xmlns:p14="http://schemas.microsoft.com/office/powerpoint/2010/main" val="1762726029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01A0F0C-ECD5-40BC-BF46-5DF3CA3A537A}" type="slidenum">
              <a:rPr lang="ru-RU" altLang="ru-RU" smtClean="0">
                <a:latin typeface="Verdana" panose="020B0604030504040204" pitchFamily="34" charset="0"/>
              </a:rPr>
              <a:pPr/>
              <a:t>29</a:t>
            </a:fld>
            <a:endParaRPr lang="ru-RU" altLang="ru-RU" smtClean="0">
              <a:latin typeface="Verdana" panose="020B0604030504040204" pitchFamily="34" charset="0"/>
            </a:endParaRPr>
          </a:p>
        </p:txBody>
      </p:sp>
      <p:sp>
        <p:nvSpPr>
          <p:cNvPr id="6349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/>
              <a:t>Оценка финансовой деятельности компании</a:t>
            </a:r>
          </a:p>
        </p:txBody>
      </p:sp>
      <p:sp>
        <p:nvSpPr>
          <p:cNvPr id="6349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ctr">
              <a:buFontTx/>
              <a:buNone/>
            </a:pPr>
            <a:r>
              <a:rPr lang="ru-RU" altLang="ru-RU" b="0" smtClean="0"/>
              <a:t>Рентабельность чистых активов и показатели оборачиваемости</a:t>
            </a:r>
            <a:endParaRPr lang="ru-RU" altLang="ru-RU" smtClean="0"/>
          </a:p>
          <a:p>
            <a:pPr>
              <a:buFont typeface="Symbol" panose="05050102010706020507" pitchFamily="18" charset="2"/>
              <a:buChar char="t"/>
            </a:pPr>
            <a:r>
              <a:rPr lang="ru-RU" altLang="ru-RU" smtClean="0"/>
              <a:t>Даже незначительное изменение одного из показателей оборачиваемости может существенно улучшить рентабельность чистых активов. Данные показатели оказывают на нее свое влияние через величину рабочего (оборотного) капитала. Любое увеличение рабочего капитала - фактор отрицательный, уменьшение - положительный</a:t>
            </a:r>
          </a:p>
          <a:p>
            <a:pPr>
              <a:buFontTx/>
              <a:buNone/>
            </a:pPr>
            <a:endParaRPr lang="ru-RU" altLang="ru-RU" smtClean="0"/>
          </a:p>
          <a:p>
            <a:pPr>
              <a:buFont typeface="Symbol" panose="05050102010706020507" pitchFamily="18" charset="2"/>
              <a:buChar char="t"/>
            </a:pPr>
            <a:r>
              <a:rPr lang="ru-RU" altLang="ru-RU" smtClean="0"/>
              <a:t>При больших объемах продаж увеличение периода оборота дебиторской задолженности даже на 2-3 дня может улучшить показатель рентабельности на несколько процентов, то же самое можно сказать и о периоде оборота запасов. Уменьшение кредиторской задолженности ухудшает этот показатель</a:t>
            </a:r>
          </a:p>
        </p:txBody>
      </p:sp>
    </p:spTree>
    <p:extLst>
      <p:ext uri="{BB962C8B-B14F-4D97-AF65-F5344CB8AC3E}">
        <p14:creationId xmlns:p14="http://schemas.microsoft.com/office/powerpoint/2010/main" val="4112225135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A0A1017-4766-4FE5-B732-277DB6146B2B}" type="slidenum">
              <a:rPr lang="ru-RU" altLang="ru-RU" smtClean="0">
                <a:cs typeface="Arial" panose="020B0604020202020204" pitchFamily="34" charset="0"/>
              </a:rPr>
              <a:pPr/>
              <a:t>30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6554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Оценка финансовой деятельности компании</a:t>
            </a:r>
          </a:p>
        </p:txBody>
      </p:sp>
      <p:sp>
        <p:nvSpPr>
          <p:cNvPr id="655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2125" y="1447800"/>
            <a:ext cx="8510588" cy="4648200"/>
          </a:xfrm>
          <a:noFill/>
        </p:spPr>
        <p:txBody>
          <a:bodyPr/>
          <a:lstStyle/>
          <a:p>
            <a:pPr algn="ctr">
              <a:spcBef>
                <a:spcPct val="0"/>
              </a:spcBef>
              <a:buFontTx/>
              <a:buNone/>
            </a:pPr>
            <a:endParaRPr lang="ru-RU" altLang="ru-RU" b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b="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Период оборота дебиторской задолженности </a:t>
            </a:r>
            <a:r>
              <a:rPr lang="ru-RU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</a:p>
          <a:p>
            <a:pPr>
              <a:spcBef>
                <a:spcPct val="0"/>
              </a:spcBef>
              <a:buFontTx/>
              <a:buNone/>
            </a:pP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ru-RU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Средний объём дебиторской задолженности</a:t>
            </a: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		      </a:t>
            </a:r>
            <a:r>
              <a:rPr lang="ru-RU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Средний ежедневный объём продаж</a:t>
            </a: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Или</a:t>
            </a:r>
            <a:endParaRPr lang="en-US" altLang="ru-RU" b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ru-RU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Средний объём дебиторской задолженности	</a:t>
            </a:r>
            <a:r>
              <a:rPr lang="en-US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Число</a:t>
            </a: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      </a:t>
            </a:r>
            <a:r>
              <a:rPr lang="en-US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</a:t>
            </a:r>
            <a:r>
              <a:rPr lang="ru-RU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дней</a:t>
            </a: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	  </a:t>
            </a:r>
            <a:b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</a:t>
            </a:r>
            <a:r>
              <a:rPr lang="ru-RU" alt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Объем продаж за период                  периода</a:t>
            </a:r>
          </a:p>
          <a:p>
            <a:pPr>
              <a:spcBef>
                <a:spcPct val="0"/>
              </a:spcBef>
              <a:buFontTx/>
              <a:buNone/>
            </a:pPr>
            <a:endParaRPr lang="ru-RU" altLang="ru-RU" b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542" name="Line 4"/>
          <p:cNvSpPr>
            <a:spLocks noChangeShapeType="1"/>
          </p:cNvSpPr>
          <p:nvPr/>
        </p:nvSpPr>
        <p:spPr bwMode="auto">
          <a:xfrm>
            <a:off x="1406525" y="2819400"/>
            <a:ext cx="56975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65543" name="Line 5"/>
          <p:cNvSpPr>
            <a:spLocks noChangeShapeType="1"/>
          </p:cNvSpPr>
          <p:nvPr/>
        </p:nvSpPr>
        <p:spPr bwMode="auto">
          <a:xfrm>
            <a:off x="1476375" y="4724400"/>
            <a:ext cx="56276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65544" name="Line 6"/>
          <p:cNvSpPr>
            <a:spLocks noChangeShapeType="1"/>
          </p:cNvSpPr>
          <p:nvPr/>
        </p:nvSpPr>
        <p:spPr bwMode="auto">
          <a:xfrm flipH="1">
            <a:off x="7173913" y="4648200"/>
            <a:ext cx="141287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65545" name="Line 7"/>
          <p:cNvSpPr>
            <a:spLocks noChangeShapeType="1"/>
          </p:cNvSpPr>
          <p:nvPr/>
        </p:nvSpPr>
        <p:spPr bwMode="auto">
          <a:xfrm>
            <a:off x="7173913" y="4648200"/>
            <a:ext cx="141287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65546" name="Rectangle 8"/>
          <p:cNvSpPr>
            <a:spLocks noChangeArrowheads="1"/>
          </p:cNvSpPr>
          <p:nvPr/>
        </p:nvSpPr>
        <p:spPr bwMode="auto">
          <a:xfrm>
            <a:off x="874548" y="2574925"/>
            <a:ext cx="362280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400">
                <a:cs typeface="Arial" panose="020B0604020202020204" pitchFamily="34" charset="0"/>
              </a:rPr>
              <a:t>=</a:t>
            </a:r>
          </a:p>
        </p:txBody>
      </p:sp>
      <p:sp>
        <p:nvSpPr>
          <p:cNvPr id="65547" name="Rectangle 9"/>
          <p:cNvSpPr>
            <a:spLocks noChangeArrowheads="1"/>
          </p:cNvSpPr>
          <p:nvPr/>
        </p:nvSpPr>
        <p:spPr bwMode="auto">
          <a:xfrm>
            <a:off x="803904" y="4403725"/>
            <a:ext cx="362281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400">
                <a:cs typeface="Arial" panose="020B0604020202020204" pitchFamily="34" charset="0"/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2281265603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2AA3F66-BFAD-4666-BD92-430A8A673EF4}" type="slidenum">
              <a:rPr lang="ru-RU" altLang="ru-RU" smtClean="0">
                <a:latin typeface="Verdana" panose="020B0604030504040204" pitchFamily="34" charset="0"/>
              </a:rPr>
              <a:pPr/>
              <a:t>31</a:t>
            </a:fld>
            <a:endParaRPr lang="ru-RU" altLang="ru-RU" smtClean="0">
              <a:latin typeface="Verdana" panose="020B0604030504040204" pitchFamily="34" charset="0"/>
            </a:endParaRPr>
          </a:p>
        </p:txBody>
      </p:sp>
      <p:sp>
        <p:nvSpPr>
          <p:cNvPr id="6758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/>
              <a:t>Оценка финансовой деятельности компании</a:t>
            </a:r>
          </a:p>
        </p:txBody>
      </p:sp>
      <p:sp>
        <p:nvSpPr>
          <p:cNvPr id="6758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Tx/>
              <a:buNone/>
            </a:pPr>
            <a:endParaRPr lang="ru-RU" altLang="ru-RU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Symbol" panose="05050102010706020507" pitchFamily="18" charset="2"/>
              <a:buChar char="t"/>
            </a:pPr>
            <a:r>
              <a:rPr lang="ru-RU" altLang="ru-RU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Период оборота запасов сырья и материалов:</a:t>
            </a: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ru-RU" altLang="ru-RU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Средний запас сырья и материалов</a:t>
            </a:r>
            <a:endParaRPr lang="ru-RU" alt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alt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							       </a:t>
            </a:r>
            <a:r>
              <a:rPr lang="ru-RU" altLang="ru-RU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360 дней</a:t>
            </a:r>
            <a:endParaRPr lang="ru-RU" alt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ru-RU" altLang="ru-RU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Сумма сырья и материалов в объеме продаж</a:t>
            </a:r>
            <a:endParaRPr lang="ru-RU" alt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 typeface="Symbol" panose="05050102010706020507" pitchFamily="18" charset="2"/>
              <a:buChar char="t"/>
            </a:pPr>
            <a:r>
              <a:rPr lang="ru-RU" altLang="ru-RU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Период оборота незавершенного производства:</a:t>
            </a:r>
            <a:endParaRPr lang="ru-RU" alt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ru-RU" altLang="ru-RU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Средний объем незавершенного производства</a:t>
            </a:r>
            <a:endParaRPr lang="ru-RU" alt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    							      360 дней</a:t>
            </a:r>
            <a:endParaRPr lang="ru-RU" alt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		Производственные затраты в объеме продаж</a:t>
            </a:r>
            <a:endParaRPr lang="ru-RU" alt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 typeface="Symbol" panose="05050102010706020507" pitchFamily="18" charset="2"/>
              <a:buChar char="t"/>
            </a:pPr>
            <a:r>
              <a:rPr lang="ru-RU" altLang="ru-RU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Период оборота запасов готовой продукции:</a:t>
            </a:r>
            <a:endParaRPr lang="ru-RU" alt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			Средний запас готовой продукции</a:t>
            </a:r>
            <a:endParaRPr lang="ru-RU" alt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  				            			      360 дней</a:t>
            </a:r>
            <a:endParaRPr lang="ru-RU" alt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		Производственные затраты в объеме продаж</a:t>
            </a:r>
            <a:endParaRPr lang="ru-RU" alt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endParaRPr lang="ru-RU" alt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590" name="Line 4"/>
          <p:cNvSpPr>
            <a:spLocks noChangeShapeType="1"/>
          </p:cNvSpPr>
          <p:nvPr/>
        </p:nvSpPr>
        <p:spPr bwMode="auto">
          <a:xfrm>
            <a:off x="1406525" y="2514600"/>
            <a:ext cx="50641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7591" name="Line 5"/>
          <p:cNvSpPr>
            <a:spLocks noChangeShapeType="1"/>
          </p:cNvSpPr>
          <p:nvPr/>
        </p:nvSpPr>
        <p:spPr bwMode="auto">
          <a:xfrm flipH="1">
            <a:off x="6681788" y="2438400"/>
            <a:ext cx="141287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7592" name="Line 6"/>
          <p:cNvSpPr>
            <a:spLocks noChangeShapeType="1"/>
          </p:cNvSpPr>
          <p:nvPr/>
        </p:nvSpPr>
        <p:spPr bwMode="auto">
          <a:xfrm>
            <a:off x="6681788" y="2438400"/>
            <a:ext cx="141287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7593" name="Line 7"/>
          <p:cNvSpPr>
            <a:spLocks noChangeShapeType="1"/>
          </p:cNvSpPr>
          <p:nvPr/>
        </p:nvSpPr>
        <p:spPr bwMode="auto">
          <a:xfrm>
            <a:off x="1476375" y="4191000"/>
            <a:ext cx="49942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7594" name="Line 8"/>
          <p:cNvSpPr>
            <a:spLocks noChangeShapeType="1"/>
          </p:cNvSpPr>
          <p:nvPr/>
        </p:nvSpPr>
        <p:spPr bwMode="auto">
          <a:xfrm flipH="1">
            <a:off x="6753225" y="4114800"/>
            <a:ext cx="13970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7595" name="Line 9"/>
          <p:cNvSpPr>
            <a:spLocks noChangeShapeType="1"/>
          </p:cNvSpPr>
          <p:nvPr/>
        </p:nvSpPr>
        <p:spPr bwMode="auto">
          <a:xfrm>
            <a:off x="6753225" y="4114800"/>
            <a:ext cx="13970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7596" name="Line 10"/>
          <p:cNvSpPr>
            <a:spLocks noChangeShapeType="1"/>
          </p:cNvSpPr>
          <p:nvPr/>
        </p:nvSpPr>
        <p:spPr bwMode="auto">
          <a:xfrm>
            <a:off x="1336675" y="5791200"/>
            <a:ext cx="50641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7597" name="Line 11"/>
          <p:cNvSpPr>
            <a:spLocks noChangeShapeType="1"/>
          </p:cNvSpPr>
          <p:nvPr/>
        </p:nvSpPr>
        <p:spPr bwMode="auto">
          <a:xfrm flipH="1">
            <a:off x="6611938" y="5715000"/>
            <a:ext cx="141287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7598" name="Line 12"/>
          <p:cNvSpPr>
            <a:spLocks noChangeShapeType="1"/>
          </p:cNvSpPr>
          <p:nvPr/>
        </p:nvSpPr>
        <p:spPr bwMode="auto">
          <a:xfrm>
            <a:off x="6611938" y="5715000"/>
            <a:ext cx="141287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4342963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806571B-A125-432D-B383-AF5FCBD23CB6}" type="slidenum">
              <a:rPr lang="ru-RU" altLang="ru-RU" smtClean="0">
                <a:cs typeface="Arial" panose="020B0604020202020204" pitchFamily="34" charset="0"/>
              </a:rPr>
              <a:pPr/>
              <a:t>32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6963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Оценка финансовой деятельности компании</a:t>
            </a:r>
          </a:p>
        </p:txBody>
      </p:sp>
      <p:sp>
        <p:nvSpPr>
          <p:cNvPr id="6963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Tx/>
              <a:buNone/>
            </a:pPr>
            <a:endParaRPr lang="ru-RU" altLang="ru-RU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Symbol" panose="05050102010706020507" pitchFamily="18" charset="2"/>
              <a:buChar char="t"/>
            </a:pPr>
            <a:r>
              <a:rPr lang="ru-RU" altLang="ru-RU" sz="1600" u="sng" smtClean="0">
                <a:latin typeface="Arial" panose="020B0604020202020204" pitchFamily="34" charset="0"/>
                <a:cs typeface="Arial" panose="020B0604020202020204" pitchFamily="34" charset="0"/>
              </a:rPr>
              <a:t>Период оборота кредиторской задолженности </a:t>
            </a:r>
            <a:r>
              <a:rPr lang="ru-RU" altLang="ru-RU" sz="160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Symbol" panose="05050102010706020507" pitchFamily="18" charset="2"/>
              <a:buChar char="t"/>
            </a:pPr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Если при управлении текущими активами основное внимание должно быть направлено на увеличение показателей оборачиваемости, то при управлении кредиторской задолженностью и текущими пассивами в целом необходимо насколько возможно затягивать платежи, а соответственно, уменьшать показатель оборачиваемости</a:t>
            </a:r>
          </a:p>
        </p:txBody>
      </p:sp>
      <p:sp>
        <p:nvSpPr>
          <p:cNvPr id="69638" name="Rectangle 4"/>
          <p:cNvSpPr>
            <a:spLocks noChangeArrowheads="1"/>
          </p:cNvSpPr>
          <p:nvPr/>
        </p:nvSpPr>
        <p:spPr bwMode="auto">
          <a:xfrm>
            <a:off x="258763" y="2209800"/>
            <a:ext cx="8634412" cy="1628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 b="1">
                <a:cs typeface="Arial" panose="020B0604020202020204" pitchFamily="34" charset="0"/>
              </a:rPr>
              <a:t>            Средний объём кредиторской задолженности</a:t>
            </a:r>
            <a:endParaRPr lang="ru-RU" altLang="ru-RU" sz="2000">
              <a:cs typeface="Arial" panose="020B0604020202020204" pitchFamily="34" charset="0"/>
            </a:endParaRPr>
          </a:p>
          <a:p>
            <a:pPr algn="ctr"/>
            <a:r>
              <a:rPr lang="ru-RU" altLang="ru-RU" sz="2000" b="1">
                <a:cs typeface="Arial" panose="020B0604020202020204" pitchFamily="34" charset="0"/>
              </a:rPr>
              <a:t>  								      360 дней</a:t>
            </a:r>
            <a:endParaRPr lang="ru-RU" altLang="ru-RU" sz="2000">
              <a:cs typeface="Arial" panose="020B0604020202020204" pitchFamily="34" charset="0"/>
            </a:endParaRPr>
          </a:p>
          <a:p>
            <a:pPr algn="ctr"/>
            <a:r>
              <a:rPr lang="ru-RU" altLang="ru-RU" sz="2000" b="1">
                <a:cs typeface="Arial" panose="020B0604020202020204" pitchFamily="34" charset="0"/>
              </a:rPr>
              <a:t>Объём закупок сырья и материалов</a:t>
            </a:r>
            <a:endParaRPr lang="ru-RU" altLang="ru-RU" sz="2000">
              <a:cs typeface="Arial" panose="020B0604020202020204" pitchFamily="34" charset="0"/>
            </a:endParaRPr>
          </a:p>
          <a:p>
            <a:pPr algn="ctr" latinLnBrk="1"/>
            <a:endParaRPr lang="ru-RU" altLang="ru-RU" sz="2000">
              <a:cs typeface="Arial" panose="020B0604020202020204" pitchFamily="34" charset="0"/>
            </a:endParaRPr>
          </a:p>
        </p:txBody>
      </p:sp>
      <p:sp>
        <p:nvSpPr>
          <p:cNvPr id="69639" name="Line 5"/>
          <p:cNvSpPr>
            <a:spLocks noChangeShapeType="1"/>
          </p:cNvSpPr>
          <p:nvPr/>
        </p:nvSpPr>
        <p:spPr bwMode="auto">
          <a:xfrm>
            <a:off x="1476375" y="2667000"/>
            <a:ext cx="5838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69640" name="Line 6"/>
          <p:cNvSpPr>
            <a:spLocks noChangeShapeType="1"/>
          </p:cNvSpPr>
          <p:nvPr/>
        </p:nvSpPr>
        <p:spPr bwMode="auto">
          <a:xfrm flipH="1">
            <a:off x="7385050" y="2590800"/>
            <a:ext cx="141288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69641" name="Line 7"/>
          <p:cNvSpPr>
            <a:spLocks noChangeShapeType="1"/>
          </p:cNvSpPr>
          <p:nvPr/>
        </p:nvSpPr>
        <p:spPr bwMode="auto">
          <a:xfrm>
            <a:off x="7385050" y="2590800"/>
            <a:ext cx="141288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081731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16C3EB2-F0A3-4C23-9A7A-94FE8B8AC48D}" type="slidenum">
              <a:rPr lang="ru-RU" altLang="ru-RU" smtClean="0">
                <a:cs typeface="Arial" panose="020B0604020202020204" pitchFamily="34" charset="0"/>
              </a:rPr>
              <a:pPr/>
              <a:t>33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7168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Оценка финансовой деятельности компании</a:t>
            </a:r>
          </a:p>
        </p:txBody>
      </p:sp>
      <p:sp>
        <p:nvSpPr>
          <p:cNvPr id="716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1138" y="1143000"/>
            <a:ext cx="8721725" cy="1982788"/>
          </a:xfrm>
          <a:noFill/>
        </p:spPr>
        <p:txBody>
          <a:bodyPr/>
          <a:lstStyle/>
          <a:p>
            <a:pPr algn="ctr">
              <a:buFontTx/>
              <a:buNone/>
            </a:pPr>
            <a:r>
              <a:rPr lang="ru-RU" altLang="ru-RU" b="0" smtClean="0">
                <a:latin typeface="Arial" panose="020B0604020202020204" pitchFamily="34" charset="0"/>
                <a:cs typeface="Arial" panose="020B0604020202020204" pitchFamily="34" charset="0"/>
              </a:rPr>
              <a:t>Рентабельность собственных средств и </a:t>
            </a:r>
          </a:p>
          <a:p>
            <a:pPr algn="ctr">
              <a:buFontTx/>
              <a:buNone/>
            </a:pPr>
            <a:r>
              <a:rPr lang="ru-RU" altLang="ru-RU" b="0" smtClean="0">
                <a:latin typeface="Arial" panose="020B0604020202020204" pitchFamily="34" charset="0"/>
                <a:cs typeface="Arial" panose="020B0604020202020204" pitchFamily="34" charset="0"/>
              </a:rPr>
              <a:t>средневзвешенная стоимость капитала</a:t>
            </a:r>
          </a:p>
          <a:p>
            <a:pPr algn="ctr">
              <a:buFontTx/>
              <a:buNone/>
            </a:pPr>
            <a:endParaRPr lang="ru-RU" altLang="ru-RU" b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ru-RU" altLang="ru-RU" b="0" smtClean="0">
                <a:latin typeface="Arial" panose="020B0604020202020204" pitchFamily="34" charset="0"/>
                <a:cs typeface="Arial" panose="020B0604020202020204" pitchFamily="34" charset="0"/>
              </a:rPr>
              <a:t>Добавленная рыночная стоимость компании</a:t>
            </a:r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 - это оценка способности компании генерировать чистую прибыль в будущем</a:t>
            </a:r>
          </a:p>
          <a:p>
            <a:pPr>
              <a:buFontTx/>
              <a:buNone/>
            </a:pPr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686" name="Rectangle 4"/>
          <p:cNvSpPr>
            <a:spLocks noChangeArrowheads="1"/>
          </p:cNvSpPr>
          <p:nvPr/>
        </p:nvSpPr>
        <p:spPr bwMode="auto">
          <a:xfrm>
            <a:off x="2485967" y="3836988"/>
            <a:ext cx="1922579" cy="713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75000"/>
              </a:lnSpc>
            </a:pPr>
            <a:r>
              <a:rPr lang="ru-RU" altLang="ru-RU" b="1">
                <a:cs typeface="Arial" panose="020B0604020202020204" pitchFamily="34" charset="0"/>
              </a:rPr>
              <a:t>экономическая</a:t>
            </a:r>
          </a:p>
          <a:p>
            <a:pPr algn="ctr">
              <a:lnSpc>
                <a:spcPct val="75000"/>
              </a:lnSpc>
            </a:pPr>
            <a:r>
              <a:rPr lang="ru-RU" altLang="ru-RU" b="1">
                <a:cs typeface="Arial" panose="020B0604020202020204" pitchFamily="34" charset="0"/>
              </a:rPr>
              <a:t>добавленная</a:t>
            </a:r>
          </a:p>
          <a:p>
            <a:pPr algn="ctr">
              <a:lnSpc>
                <a:spcPct val="75000"/>
              </a:lnSpc>
            </a:pPr>
            <a:r>
              <a:rPr lang="ru-RU" altLang="ru-RU" b="1">
                <a:cs typeface="Arial" panose="020B0604020202020204" pitchFamily="34" charset="0"/>
              </a:rPr>
              <a:t>стоимость</a:t>
            </a:r>
          </a:p>
        </p:txBody>
      </p:sp>
      <p:sp>
        <p:nvSpPr>
          <p:cNvPr id="71687" name="Rectangle 5"/>
          <p:cNvSpPr>
            <a:spLocks noChangeArrowheads="1"/>
          </p:cNvSpPr>
          <p:nvPr/>
        </p:nvSpPr>
        <p:spPr bwMode="auto">
          <a:xfrm>
            <a:off x="5088673" y="3836988"/>
            <a:ext cx="1922580" cy="713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75000"/>
              </a:lnSpc>
            </a:pPr>
            <a:r>
              <a:rPr lang="ru-RU" altLang="ru-RU" b="1">
                <a:cs typeface="Arial" panose="020B0604020202020204" pitchFamily="34" charset="0"/>
              </a:rPr>
              <a:t>экономическая</a:t>
            </a:r>
          </a:p>
          <a:p>
            <a:pPr algn="ctr">
              <a:lnSpc>
                <a:spcPct val="75000"/>
              </a:lnSpc>
            </a:pPr>
            <a:r>
              <a:rPr lang="ru-RU" altLang="ru-RU" b="1">
                <a:cs typeface="Arial" panose="020B0604020202020204" pitchFamily="34" charset="0"/>
              </a:rPr>
              <a:t>добавленная</a:t>
            </a:r>
          </a:p>
          <a:p>
            <a:pPr algn="ctr">
              <a:lnSpc>
                <a:spcPct val="75000"/>
              </a:lnSpc>
            </a:pPr>
            <a:r>
              <a:rPr lang="ru-RU" altLang="ru-RU" b="1">
                <a:cs typeface="Arial" panose="020B0604020202020204" pitchFamily="34" charset="0"/>
              </a:rPr>
              <a:t>стоимость</a:t>
            </a:r>
          </a:p>
        </p:txBody>
      </p:sp>
      <p:sp>
        <p:nvSpPr>
          <p:cNvPr id="71688" name="Rectangle 6"/>
          <p:cNvSpPr>
            <a:spLocks noChangeArrowheads="1"/>
          </p:cNvSpPr>
          <p:nvPr/>
        </p:nvSpPr>
        <p:spPr bwMode="auto">
          <a:xfrm>
            <a:off x="479069" y="4217988"/>
            <a:ext cx="1715214" cy="713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75000"/>
              </a:lnSpc>
            </a:pPr>
            <a:r>
              <a:rPr lang="ru-RU" altLang="ru-RU" b="1">
                <a:cs typeface="Arial" panose="020B0604020202020204" pitchFamily="34" charset="0"/>
              </a:rPr>
              <a:t>Добавленная</a:t>
            </a:r>
          </a:p>
          <a:p>
            <a:pPr algn="ctr">
              <a:lnSpc>
                <a:spcPct val="75000"/>
              </a:lnSpc>
            </a:pPr>
            <a:r>
              <a:rPr lang="ru-RU" altLang="ru-RU" b="1">
                <a:cs typeface="Arial" panose="020B0604020202020204" pitchFamily="34" charset="0"/>
              </a:rPr>
              <a:t>рыночная</a:t>
            </a:r>
          </a:p>
          <a:p>
            <a:pPr algn="ctr">
              <a:lnSpc>
                <a:spcPct val="75000"/>
              </a:lnSpc>
            </a:pPr>
            <a:r>
              <a:rPr lang="ru-RU" altLang="ru-RU" b="1">
                <a:cs typeface="Arial" panose="020B0604020202020204" pitchFamily="34" charset="0"/>
              </a:rPr>
              <a:t>стоимость</a:t>
            </a:r>
          </a:p>
        </p:txBody>
      </p:sp>
      <p:sp>
        <p:nvSpPr>
          <p:cNvPr id="71689" name="Rectangle 7"/>
          <p:cNvSpPr>
            <a:spLocks noChangeArrowheads="1"/>
          </p:cNvSpPr>
          <p:nvPr/>
        </p:nvSpPr>
        <p:spPr bwMode="auto">
          <a:xfrm>
            <a:off x="3070314" y="4751388"/>
            <a:ext cx="1458735" cy="713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75000"/>
              </a:lnSpc>
            </a:pPr>
            <a:r>
              <a:rPr lang="ru-RU" altLang="ru-RU" b="1">
                <a:cs typeface="Arial" panose="020B0604020202020204" pitchFamily="34" charset="0"/>
              </a:rPr>
              <a:t>средневзв.</a:t>
            </a:r>
          </a:p>
          <a:p>
            <a:pPr algn="ctr">
              <a:lnSpc>
                <a:spcPct val="75000"/>
              </a:lnSpc>
            </a:pPr>
            <a:r>
              <a:rPr lang="ru-RU" altLang="ru-RU" b="1">
                <a:cs typeface="Arial" panose="020B0604020202020204" pitchFamily="34" charset="0"/>
              </a:rPr>
              <a:t>стоимость</a:t>
            </a:r>
          </a:p>
          <a:p>
            <a:pPr algn="ctr">
              <a:lnSpc>
                <a:spcPct val="75000"/>
              </a:lnSpc>
            </a:pPr>
            <a:r>
              <a:rPr lang="ru-RU" altLang="ru-RU" b="1">
                <a:cs typeface="Arial" panose="020B0604020202020204" pitchFamily="34" charset="0"/>
              </a:rPr>
              <a:t>капитала</a:t>
            </a:r>
          </a:p>
        </p:txBody>
      </p:sp>
      <p:sp>
        <p:nvSpPr>
          <p:cNvPr id="71690" name="Rectangle 8"/>
          <p:cNvSpPr>
            <a:spLocks noChangeArrowheads="1"/>
          </p:cNvSpPr>
          <p:nvPr/>
        </p:nvSpPr>
        <p:spPr bwMode="auto">
          <a:xfrm>
            <a:off x="5883364" y="4751388"/>
            <a:ext cx="1458735" cy="713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75000"/>
              </a:lnSpc>
            </a:pPr>
            <a:r>
              <a:rPr lang="ru-RU" altLang="ru-RU" b="1">
                <a:cs typeface="Arial" panose="020B0604020202020204" pitchFamily="34" charset="0"/>
              </a:rPr>
              <a:t>средневзв.</a:t>
            </a:r>
          </a:p>
          <a:p>
            <a:pPr algn="ctr">
              <a:lnSpc>
                <a:spcPct val="75000"/>
              </a:lnSpc>
            </a:pPr>
            <a:r>
              <a:rPr lang="ru-RU" altLang="ru-RU" b="1">
                <a:cs typeface="Arial" panose="020B0604020202020204" pitchFamily="34" charset="0"/>
              </a:rPr>
              <a:t>стоимость</a:t>
            </a:r>
          </a:p>
          <a:p>
            <a:pPr algn="ctr">
              <a:lnSpc>
                <a:spcPct val="75000"/>
              </a:lnSpc>
            </a:pPr>
            <a:r>
              <a:rPr lang="ru-RU" altLang="ru-RU" b="1">
                <a:cs typeface="Arial" panose="020B0604020202020204" pitchFamily="34" charset="0"/>
              </a:rPr>
              <a:t>капитала</a:t>
            </a:r>
          </a:p>
        </p:txBody>
      </p:sp>
      <p:sp>
        <p:nvSpPr>
          <p:cNvPr id="71691" name="Rectangle 9"/>
          <p:cNvSpPr>
            <a:spLocks noChangeArrowheads="1"/>
          </p:cNvSpPr>
          <p:nvPr/>
        </p:nvSpPr>
        <p:spPr bwMode="auto">
          <a:xfrm>
            <a:off x="2140579" y="4327525"/>
            <a:ext cx="362281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400">
                <a:cs typeface="Arial" panose="020B0604020202020204" pitchFamily="34" charset="0"/>
              </a:rPr>
              <a:t>=</a:t>
            </a:r>
          </a:p>
        </p:txBody>
      </p:sp>
      <p:sp>
        <p:nvSpPr>
          <p:cNvPr id="71692" name="Rectangle 10"/>
          <p:cNvSpPr>
            <a:spLocks noChangeArrowheads="1"/>
          </p:cNvSpPr>
          <p:nvPr/>
        </p:nvSpPr>
        <p:spPr bwMode="auto">
          <a:xfrm>
            <a:off x="2471738" y="4860925"/>
            <a:ext cx="5476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400" b="1">
                <a:cs typeface="Arial" panose="020B0604020202020204" pitchFamily="34" charset="0"/>
              </a:rPr>
              <a:t>1+</a:t>
            </a:r>
          </a:p>
        </p:txBody>
      </p:sp>
      <p:sp>
        <p:nvSpPr>
          <p:cNvPr id="71693" name="Rectangle 11"/>
          <p:cNvSpPr>
            <a:spLocks noChangeArrowheads="1"/>
          </p:cNvSpPr>
          <p:nvPr/>
        </p:nvSpPr>
        <p:spPr bwMode="auto">
          <a:xfrm>
            <a:off x="5145088" y="4860925"/>
            <a:ext cx="546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400" b="1">
                <a:cs typeface="Arial" panose="020B0604020202020204" pitchFamily="34" charset="0"/>
              </a:rPr>
              <a:t>1+</a:t>
            </a:r>
          </a:p>
        </p:txBody>
      </p:sp>
      <p:sp>
        <p:nvSpPr>
          <p:cNvPr id="71694" name="Rectangle 12"/>
          <p:cNvSpPr>
            <a:spLocks noChangeArrowheads="1"/>
          </p:cNvSpPr>
          <p:nvPr/>
        </p:nvSpPr>
        <p:spPr bwMode="auto">
          <a:xfrm>
            <a:off x="4505325" y="4313238"/>
            <a:ext cx="4206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3200" b="1">
                <a:cs typeface="Arial" panose="020B0604020202020204" pitchFamily="34" charset="0"/>
              </a:rPr>
              <a:t>+</a:t>
            </a:r>
          </a:p>
        </p:txBody>
      </p:sp>
      <p:sp>
        <p:nvSpPr>
          <p:cNvPr id="71695" name="Line 13"/>
          <p:cNvSpPr>
            <a:spLocks noChangeShapeType="1"/>
          </p:cNvSpPr>
          <p:nvPr/>
        </p:nvSpPr>
        <p:spPr bwMode="auto">
          <a:xfrm>
            <a:off x="2601913" y="4572000"/>
            <a:ext cx="1900237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71696" name="Line 14"/>
          <p:cNvSpPr>
            <a:spLocks noChangeShapeType="1"/>
          </p:cNvSpPr>
          <p:nvPr/>
        </p:nvSpPr>
        <p:spPr bwMode="auto">
          <a:xfrm>
            <a:off x="5205413" y="4572000"/>
            <a:ext cx="225107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71697" name="Rectangle 15"/>
          <p:cNvSpPr>
            <a:spLocks noChangeArrowheads="1"/>
          </p:cNvSpPr>
          <p:nvPr/>
        </p:nvSpPr>
        <p:spPr bwMode="auto">
          <a:xfrm>
            <a:off x="4221385" y="4213225"/>
            <a:ext cx="282130" cy="30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1400" b="1">
                <a:cs typeface="Arial" panose="020B0604020202020204" pitchFamily="34" charset="0"/>
              </a:rPr>
              <a:t>1</a:t>
            </a:r>
          </a:p>
        </p:txBody>
      </p:sp>
      <p:sp>
        <p:nvSpPr>
          <p:cNvPr id="71698" name="Rectangle 16"/>
          <p:cNvSpPr>
            <a:spLocks noChangeArrowheads="1"/>
          </p:cNvSpPr>
          <p:nvPr/>
        </p:nvSpPr>
        <p:spPr bwMode="auto">
          <a:xfrm>
            <a:off x="6893147" y="4213225"/>
            <a:ext cx="282131" cy="30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1400" b="1">
                <a:cs typeface="Arial" panose="020B0604020202020204" pitchFamily="34" charset="0"/>
              </a:rPr>
              <a:t>2</a:t>
            </a:r>
          </a:p>
        </p:txBody>
      </p:sp>
      <p:sp>
        <p:nvSpPr>
          <p:cNvPr id="71699" name="Rectangle 17"/>
          <p:cNvSpPr>
            <a:spLocks noChangeArrowheads="1"/>
          </p:cNvSpPr>
          <p:nvPr/>
        </p:nvSpPr>
        <p:spPr bwMode="auto">
          <a:xfrm>
            <a:off x="2302802" y="4532313"/>
            <a:ext cx="464872" cy="1105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6600">
                <a:cs typeface="Arial" panose="020B0604020202020204" pitchFamily="34" charset="0"/>
              </a:rPr>
              <a:t>(</a:t>
            </a:r>
          </a:p>
        </p:txBody>
      </p:sp>
      <p:sp>
        <p:nvSpPr>
          <p:cNvPr id="71700" name="Rectangle 18"/>
          <p:cNvSpPr>
            <a:spLocks noChangeArrowheads="1"/>
          </p:cNvSpPr>
          <p:nvPr/>
        </p:nvSpPr>
        <p:spPr bwMode="auto">
          <a:xfrm>
            <a:off x="4976152" y="4532313"/>
            <a:ext cx="464872" cy="1105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6600">
                <a:cs typeface="Arial" panose="020B0604020202020204" pitchFamily="34" charset="0"/>
              </a:rPr>
              <a:t>(</a:t>
            </a:r>
          </a:p>
        </p:txBody>
      </p:sp>
      <p:sp>
        <p:nvSpPr>
          <p:cNvPr id="71701" name="Rectangle 19"/>
          <p:cNvSpPr>
            <a:spLocks noChangeArrowheads="1"/>
          </p:cNvSpPr>
          <p:nvPr/>
        </p:nvSpPr>
        <p:spPr bwMode="auto">
          <a:xfrm>
            <a:off x="7085940" y="4532313"/>
            <a:ext cx="464872" cy="1105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6600">
                <a:cs typeface="Arial" panose="020B0604020202020204" pitchFamily="34" charset="0"/>
              </a:rPr>
              <a:t>)</a:t>
            </a:r>
          </a:p>
        </p:txBody>
      </p:sp>
      <p:sp>
        <p:nvSpPr>
          <p:cNvPr id="71702" name="Rectangle 20"/>
          <p:cNvSpPr>
            <a:spLocks noChangeArrowheads="1"/>
          </p:cNvSpPr>
          <p:nvPr/>
        </p:nvSpPr>
        <p:spPr bwMode="auto">
          <a:xfrm>
            <a:off x="4201452" y="4532313"/>
            <a:ext cx="464872" cy="1105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6600">
                <a:cs typeface="Arial" panose="020B0604020202020204" pitchFamily="34" charset="0"/>
              </a:rPr>
              <a:t>)</a:t>
            </a:r>
          </a:p>
        </p:txBody>
      </p:sp>
      <p:sp>
        <p:nvSpPr>
          <p:cNvPr id="71703" name="Rectangle 21"/>
          <p:cNvSpPr>
            <a:spLocks noChangeArrowheads="1"/>
          </p:cNvSpPr>
          <p:nvPr/>
        </p:nvSpPr>
        <p:spPr bwMode="auto">
          <a:xfrm>
            <a:off x="4503166" y="4670425"/>
            <a:ext cx="282131" cy="30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1400" b="1">
                <a:cs typeface="Arial" panose="020B0604020202020204" pitchFamily="34" charset="0"/>
              </a:rPr>
              <a:t>1</a:t>
            </a:r>
          </a:p>
        </p:txBody>
      </p:sp>
      <p:sp>
        <p:nvSpPr>
          <p:cNvPr id="71704" name="Rectangle 22"/>
          <p:cNvSpPr>
            <a:spLocks noChangeArrowheads="1"/>
          </p:cNvSpPr>
          <p:nvPr/>
        </p:nvSpPr>
        <p:spPr bwMode="auto">
          <a:xfrm>
            <a:off x="7386066" y="4670425"/>
            <a:ext cx="282131" cy="30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1400" b="1">
                <a:cs typeface="Arial" panose="020B0604020202020204" pitchFamily="34" charset="0"/>
              </a:rPr>
              <a:t>2</a:t>
            </a:r>
          </a:p>
        </p:txBody>
      </p:sp>
      <p:sp>
        <p:nvSpPr>
          <p:cNvPr id="71705" name="Rectangle 23"/>
          <p:cNvSpPr>
            <a:spLocks noChangeArrowheads="1"/>
          </p:cNvSpPr>
          <p:nvPr/>
        </p:nvSpPr>
        <p:spPr bwMode="auto">
          <a:xfrm>
            <a:off x="7599363" y="4313238"/>
            <a:ext cx="4222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3200" b="1">
                <a:cs typeface="Arial" panose="020B0604020202020204" pitchFamily="34" charset="0"/>
              </a:rPr>
              <a:t>+</a:t>
            </a:r>
          </a:p>
        </p:txBody>
      </p:sp>
      <p:sp>
        <p:nvSpPr>
          <p:cNvPr id="71706" name="Rectangle 24"/>
          <p:cNvSpPr>
            <a:spLocks noChangeArrowheads="1"/>
          </p:cNvSpPr>
          <p:nvPr/>
        </p:nvSpPr>
        <p:spPr bwMode="auto">
          <a:xfrm>
            <a:off x="8182615" y="4313238"/>
            <a:ext cx="524182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3200" b="1">
                <a:cs typeface="Arial" panose="020B0604020202020204" pitchFamily="34" charset="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3522500654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ECDC0C5-AD73-4232-BB1F-D399DC00907D}" type="slidenum">
              <a:rPr lang="ru-RU" altLang="ru-RU" smtClean="0">
                <a:cs typeface="Arial" panose="020B0604020202020204" pitchFamily="34" charset="0"/>
              </a:rPr>
              <a:pPr/>
              <a:t>34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7373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Оценка финансовой деятельности компании</a:t>
            </a:r>
          </a:p>
        </p:txBody>
      </p:sp>
      <p:sp>
        <p:nvSpPr>
          <p:cNvPr id="7373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ctr">
              <a:buFontTx/>
              <a:buNone/>
            </a:pPr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				</a:t>
            </a:r>
            <a:r>
              <a:rPr lang="ru-RU" altLang="ru-RU" sz="1600" smtClean="0">
                <a:latin typeface="Arial" panose="020B0604020202020204" pitchFamily="34" charset="0"/>
                <a:cs typeface="Arial" panose="020B0604020202020204" pitchFamily="34" charset="0"/>
              </a:rPr>
              <a:t>Положительная		Отрицательная</a:t>
            </a:r>
          </a:p>
          <a:p>
            <a:pPr>
              <a:buFontTx/>
              <a:buNone/>
            </a:pPr>
            <a:r>
              <a:rPr lang="ru-RU" altLang="ru-RU" sz="1600" smtClean="0">
                <a:latin typeface="Arial" panose="020B0604020202020204" pitchFamily="34" charset="0"/>
                <a:cs typeface="Arial" panose="020B0604020202020204" pitchFamily="34" charset="0"/>
              </a:rPr>
              <a:t>				добавленная		добавленная</a:t>
            </a:r>
          </a:p>
          <a:p>
            <a:pPr>
              <a:buFontTx/>
              <a:buNone/>
            </a:pPr>
            <a:r>
              <a:rPr lang="ru-RU" altLang="ru-RU" sz="1600" smtClean="0">
                <a:latin typeface="Arial" panose="020B0604020202020204" pitchFamily="34" charset="0"/>
                <a:cs typeface="Arial" panose="020B0604020202020204" pitchFamily="34" charset="0"/>
              </a:rPr>
              <a:t>				стоимость		стоимость</a:t>
            </a:r>
          </a:p>
          <a:p>
            <a:pPr>
              <a:buFontTx/>
              <a:buNone/>
            </a:pPr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			          Собственный капитал</a:t>
            </a:r>
          </a:p>
          <a:p>
            <a:pPr>
              <a:buFontTx/>
              <a:buNone/>
            </a:pPr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				Рыночная стоимость</a:t>
            </a:r>
          </a:p>
          <a:p>
            <a:pPr>
              <a:buFontTx/>
              <a:buNone/>
            </a:pPr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				      капитала	</a:t>
            </a:r>
          </a:p>
        </p:txBody>
      </p:sp>
      <p:sp>
        <p:nvSpPr>
          <p:cNvPr id="73734" name="Rectangle 4"/>
          <p:cNvSpPr>
            <a:spLocks noChangeArrowheads="1"/>
          </p:cNvSpPr>
          <p:nvPr/>
        </p:nvSpPr>
        <p:spPr bwMode="auto">
          <a:xfrm>
            <a:off x="1131888" y="3282950"/>
            <a:ext cx="762000" cy="28829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73735" name="Rectangle 5"/>
          <p:cNvSpPr>
            <a:spLocks noChangeArrowheads="1"/>
          </p:cNvSpPr>
          <p:nvPr/>
        </p:nvSpPr>
        <p:spPr bwMode="auto">
          <a:xfrm>
            <a:off x="2116138" y="4121150"/>
            <a:ext cx="692150" cy="20447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73736" name="Rectangle 6"/>
          <p:cNvSpPr>
            <a:spLocks noChangeArrowheads="1"/>
          </p:cNvSpPr>
          <p:nvPr/>
        </p:nvSpPr>
        <p:spPr bwMode="auto">
          <a:xfrm>
            <a:off x="2116138" y="3282950"/>
            <a:ext cx="692150" cy="749300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73737" name="Rectangle 7"/>
          <p:cNvSpPr>
            <a:spLocks noChangeArrowheads="1"/>
          </p:cNvSpPr>
          <p:nvPr/>
        </p:nvSpPr>
        <p:spPr bwMode="auto">
          <a:xfrm>
            <a:off x="5915025" y="4121150"/>
            <a:ext cx="762000" cy="20447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73738" name="Rectangle 8"/>
          <p:cNvSpPr>
            <a:spLocks noChangeArrowheads="1"/>
          </p:cNvSpPr>
          <p:nvPr/>
        </p:nvSpPr>
        <p:spPr bwMode="auto">
          <a:xfrm>
            <a:off x="6899275" y="4730750"/>
            <a:ext cx="692150" cy="14351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73739" name="Rectangle 9"/>
          <p:cNvSpPr>
            <a:spLocks noChangeArrowheads="1"/>
          </p:cNvSpPr>
          <p:nvPr/>
        </p:nvSpPr>
        <p:spPr bwMode="auto">
          <a:xfrm>
            <a:off x="6899275" y="4121150"/>
            <a:ext cx="692150" cy="520700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73740" name="Line 10"/>
          <p:cNvSpPr>
            <a:spLocks noChangeShapeType="1"/>
          </p:cNvSpPr>
          <p:nvPr/>
        </p:nvSpPr>
        <p:spPr bwMode="auto">
          <a:xfrm flipH="1">
            <a:off x="2390775" y="4800600"/>
            <a:ext cx="914400" cy="533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73741" name="Line 11"/>
          <p:cNvSpPr>
            <a:spLocks noChangeShapeType="1"/>
          </p:cNvSpPr>
          <p:nvPr/>
        </p:nvSpPr>
        <p:spPr bwMode="auto">
          <a:xfrm>
            <a:off x="5205413" y="4800600"/>
            <a:ext cx="984250" cy="533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73742" name="Line 12"/>
          <p:cNvSpPr>
            <a:spLocks noChangeShapeType="1"/>
          </p:cNvSpPr>
          <p:nvPr/>
        </p:nvSpPr>
        <p:spPr bwMode="auto">
          <a:xfrm flipH="1">
            <a:off x="2673350" y="3429000"/>
            <a:ext cx="350838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73743" name="Line 13"/>
          <p:cNvSpPr>
            <a:spLocks noChangeShapeType="1"/>
          </p:cNvSpPr>
          <p:nvPr/>
        </p:nvSpPr>
        <p:spPr bwMode="auto">
          <a:xfrm>
            <a:off x="7104063" y="3733800"/>
            <a:ext cx="141287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73744" name="Line 14"/>
          <p:cNvSpPr>
            <a:spLocks noChangeShapeType="1"/>
          </p:cNvSpPr>
          <p:nvPr/>
        </p:nvSpPr>
        <p:spPr bwMode="auto">
          <a:xfrm flipV="1">
            <a:off x="1547813" y="5486400"/>
            <a:ext cx="2109787" cy="304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73745" name="Line 15"/>
          <p:cNvSpPr>
            <a:spLocks noChangeShapeType="1"/>
          </p:cNvSpPr>
          <p:nvPr/>
        </p:nvSpPr>
        <p:spPr bwMode="auto">
          <a:xfrm>
            <a:off x="4994275" y="5486400"/>
            <a:ext cx="2320925" cy="304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73746" name="Rectangle 16"/>
          <p:cNvSpPr>
            <a:spLocks noChangeArrowheads="1"/>
          </p:cNvSpPr>
          <p:nvPr/>
        </p:nvSpPr>
        <p:spPr bwMode="auto">
          <a:xfrm>
            <a:off x="2654433" y="1560513"/>
            <a:ext cx="464872" cy="1105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6600">
                <a:cs typeface="Arial" panose="020B0604020202020204" pitchFamily="34" charset="0"/>
              </a:rPr>
              <a:t>(</a:t>
            </a:r>
          </a:p>
        </p:txBody>
      </p:sp>
      <p:sp>
        <p:nvSpPr>
          <p:cNvPr id="73747" name="Rectangle 17"/>
          <p:cNvSpPr>
            <a:spLocks noChangeArrowheads="1"/>
          </p:cNvSpPr>
          <p:nvPr/>
        </p:nvSpPr>
        <p:spPr bwMode="auto">
          <a:xfrm>
            <a:off x="6312033" y="1560513"/>
            <a:ext cx="464872" cy="1105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6600"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73748" name="Group 18"/>
          <p:cNvGrpSpPr>
            <a:grpSpLocks/>
          </p:cNvGrpSpPr>
          <p:nvPr/>
        </p:nvGrpSpPr>
        <p:grpSpPr bwMode="auto">
          <a:xfrm>
            <a:off x="639275" y="1779589"/>
            <a:ext cx="7820634" cy="750888"/>
            <a:chOff x="436" y="1121"/>
            <a:chExt cx="5337" cy="473"/>
          </a:xfrm>
        </p:grpSpPr>
        <p:sp>
          <p:nvSpPr>
            <p:cNvPr id="73749" name="Rectangle 19"/>
            <p:cNvSpPr>
              <a:spLocks noChangeArrowheads="1"/>
            </p:cNvSpPr>
            <p:nvPr/>
          </p:nvSpPr>
          <p:spPr bwMode="auto">
            <a:xfrm>
              <a:off x="436" y="1121"/>
              <a:ext cx="1336" cy="4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75000"/>
                </a:lnSpc>
              </a:pPr>
              <a:r>
                <a:rPr lang="ru-RU" altLang="ru-RU" b="1">
                  <a:cs typeface="Arial" panose="020B0604020202020204" pitchFamily="34" charset="0"/>
                </a:rPr>
                <a:t>Экономическая</a:t>
              </a:r>
            </a:p>
            <a:p>
              <a:pPr algn="ctr">
                <a:lnSpc>
                  <a:spcPct val="75000"/>
                </a:lnSpc>
              </a:pPr>
              <a:r>
                <a:rPr lang="ru-RU" altLang="ru-RU" b="1">
                  <a:cs typeface="Arial" panose="020B0604020202020204" pitchFamily="34" charset="0"/>
                </a:rPr>
                <a:t>добавленная</a:t>
              </a:r>
            </a:p>
            <a:p>
              <a:pPr algn="ctr">
                <a:lnSpc>
                  <a:spcPct val="75000"/>
                </a:lnSpc>
              </a:pPr>
              <a:r>
                <a:rPr lang="ru-RU" altLang="ru-RU" b="1">
                  <a:cs typeface="Arial" panose="020B0604020202020204" pitchFamily="34" charset="0"/>
                </a:rPr>
                <a:t>стоимость</a:t>
              </a:r>
            </a:p>
          </p:txBody>
        </p:sp>
        <p:sp>
          <p:nvSpPr>
            <p:cNvPr id="73750" name="Rectangle 20"/>
            <p:cNvSpPr>
              <a:spLocks noChangeArrowheads="1"/>
            </p:cNvSpPr>
            <p:nvPr/>
          </p:nvSpPr>
          <p:spPr bwMode="auto">
            <a:xfrm>
              <a:off x="1925" y="1145"/>
              <a:ext cx="1407" cy="4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75000"/>
                </a:lnSpc>
              </a:pPr>
              <a:r>
                <a:rPr lang="ru-RU" altLang="ru-RU" b="1">
                  <a:cs typeface="Arial" panose="020B0604020202020204" pitchFamily="34" charset="0"/>
                </a:rPr>
                <a:t>Рентабельность</a:t>
              </a:r>
            </a:p>
            <a:p>
              <a:pPr algn="ctr">
                <a:lnSpc>
                  <a:spcPct val="75000"/>
                </a:lnSpc>
              </a:pPr>
              <a:r>
                <a:rPr lang="ru-RU" altLang="ru-RU" b="1">
                  <a:cs typeface="Arial" panose="020B0604020202020204" pitchFamily="34" charset="0"/>
                </a:rPr>
                <a:t>собственных </a:t>
              </a:r>
            </a:p>
            <a:p>
              <a:pPr algn="ctr">
                <a:lnSpc>
                  <a:spcPct val="75000"/>
                </a:lnSpc>
              </a:pPr>
              <a:r>
                <a:rPr lang="ru-RU" altLang="ru-RU" b="1">
                  <a:cs typeface="Arial" panose="020B0604020202020204" pitchFamily="34" charset="0"/>
                </a:rPr>
                <a:t>средств</a:t>
              </a:r>
            </a:p>
          </p:txBody>
        </p:sp>
        <p:sp>
          <p:nvSpPr>
            <p:cNvPr id="73751" name="Rectangle 21"/>
            <p:cNvSpPr>
              <a:spLocks noChangeArrowheads="1"/>
            </p:cNvSpPr>
            <p:nvPr/>
          </p:nvSpPr>
          <p:spPr bwMode="auto">
            <a:xfrm>
              <a:off x="3462" y="1145"/>
              <a:ext cx="1022" cy="4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75000"/>
                </a:lnSpc>
              </a:pPr>
              <a:r>
                <a:rPr lang="ru-RU" altLang="ru-RU" b="1">
                  <a:cs typeface="Arial" panose="020B0604020202020204" pitchFamily="34" charset="0"/>
                </a:rPr>
                <a:t>Средневзв.</a:t>
              </a:r>
            </a:p>
            <a:p>
              <a:pPr algn="ctr">
                <a:lnSpc>
                  <a:spcPct val="75000"/>
                </a:lnSpc>
              </a:pPr>
              <a:r>
                <a:rPr lang="ru-RU" altLang="ru-RU" b="1">
                  <a:cs typeface="Arial" panose="020B0604020202020204" pitchFamily="34" charset="0"/>
                </a:rPr>
                <a:t>стоимость</a:t>
              </a:r>
            </a:p>
            <a:p>
              <a:pPr algn="ctr">
                <a:lnSpc>
                  <a:spcPct val="75000"/>
                </a:lnSpc>
              </a:pPr>
              <a:r>
                <a:rPr lang="ru-RU" altLang="ru-RU" b="1">
                  <a:cs typeface="Arial" panose="020B0604020202020204" pitchFamily="34" charset="0"/>
                </a:rPr>
                <a:t>капитала</a:t>
              </a:r>
            </a:p>
          </p:txBody>
        </p:sp>
        <p:sp>
          <p:nvSpPr>
            <p:cNvPr id="73752" name="Rectangle 22"/>
            <p:cNvSpPr>
              <a:spLocks noChangeArrowheads="1"/>
            </p:cNvSpPr>
            <p:nvPr/>
          </p:nvSpPr>
          <p:spPr bwMode="auto">
            <a:xfrm>
              <a:off x="4573" y="1193"/>
              <a:ext cx="1200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75000"/>
                </a:lnSpc>
              </a:pPr>
              <a:r>
                <a:rPr lang="ru-RU" altLang="ru-RU" b="1">
                  <a:cs typeface="Arial" panose="020B0604020202020204" pitchFamily="34" charset="0"/>
                </a:rPr>
                <a:t>Собственный</a:t>
              </a:r>
            </a:p>
            <a:p>
              <a:pPr algn="ctr">
                <a:lnSpc>
                  <a:spcPct val="75000"/>
                </a:lnSpc>
              </a:pPr>
              <a:r>
                <a:rPr lang="ru-RU" altLang="ru-RU" b="1">
                  <a:cs typeface="Arial" panose="020B0604020202020204" pitchFamily="34" charset="0"/>
                </a:rPr>
                <a:t>капитал</a:t>
              </a:r>
            </a:p>
          </p:txBody>
        </p:sp>
        <p:sp>
          <p:nvSpPr>
            <p:cNvPr id="73753" name="Rectangle 23"/>
            <p:cNvSpPr>
              <a:spLocks noChangeArrowheads="1"/>
            </p:cNvSpPr>
            <p:nvPr/>
          </p:nvSpPr>
          <p:spPr bwMode="auto">
            <a:xfrm>
              <a:off x="1653" y="1238"/>
              <a:ext cx="247" cy="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ru-RU" altLang="ru-RU" sz="2400">
                  <a:cs typeface="Arial" panose="020B0604020202020204" pitchFamily="34" charset="0"/>
                </a:rPr>
                <a:t>=</a:t>
              </a:r>
            </a:p>
          </p:txBody>
        </p:sp>
        <p:sp>
          <p:nvSpPr>
            <p:cNvPr id="73754" name="Rectangle 24"/>
            <p:cNvSpPr>
              <a:spLocks noChangeArrowheads="1"/>
            </p:cNvSpPr>
            <p:nvPr/>
          </p:nvSpPr>
          <p:spPr bwMode="auto">
            <a:xfrm>
              <a:off x="4554" y="1286"/>
              <a:ext cx="20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ru-RU" altLang="ru-RU" sz="2400">
                  <a:cs typeface="Arial" panose="020B0604020202020204" pitchFamily="34" charset="0"/>
                </a:rPr>
                <a:t>*</a:t>
              </a:r>
            </a:p>
          </p:txBody>
        </p:sp>
        <p:sp>
          <p:nvSpPr>
            <p:cNvPr id="73755" name="Rectangle 25"/>
            <p:cNvSpPr>
              <a:spLocks noChangeArrowheads="1"/>
            </p:cNvSpPr>
            <p:nvPr/>
          </p:nvSpPr>
          <p:spPr bwMode="auto">
            <a:xfrm>
              <a:off x="3240" y="1190"/>
              <a:ext cx="242" cy="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ru-RU" altLang="ru-RU" sz="2400">
                  <a:cs typeface="Arial" panose="020B0604020202020204" pitchFamily="34" charset="0"/>
                </a:rPr>
                <a:t>_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9019751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330FED0-7D79-4C8A-8773-5B17BB622182}" type="slidenum">
              <a:rPr lang="ru-RU" altLang="ru-RU" smtClean="0">
                <a:cs typeface="Arial" panose="020B0604020202020204" pitchFamily="34" charset="0"/>
              </a:rPr>
              <a:pPr/>
              <a:t>35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7578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Оценка финансовой деятельности компании</a:t>
            </a:r>
            <a:b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smtClean="0">
                <a:latin typeface="Arial" panose="020B0604020202020204" pitchFamily="34" charset="0"/>
                <a:cs typeface="Arial" panose="020B0604020202020204" pitchFamily="34" charset="0"/>
              </a:rPr>
              <a:t>Пример</a:t>
            </a:r>
          </a:p>
        </p:txBody>
      </p:sp>
      <p:sp>
        <p:nvSpPr>
          <p:cNvPr id="7578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Tx/>
              <a:buNone/>
            </a:pPr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Symbol" panose="05050102010706020507" pitchFamily="18" charset="2"/>
              <a:buChar char="t"/>
            </a:pPr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Предположим, что ожидаемая чистая прибыль компании -</a:t>
            </a:r>
            <a:r>
              <a:rPr lang="ru-RU" altLang="ru-RU" b="0" smtClean="0">
                <a:latin typeface="Arial" panose="020B0604020202020204" pitchFamily="34" charset="0"/>
                <a:cs typeface="Arial" panose="020B0604020202020204" pitchFamily="34" charset="0"/>
              </a:rPr>
              <a:t> 250 млн. рублей</a:t>
            </a:r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, собственный капитал - </a:t>
            </a:r>
            <a:r>
              <a:rPr lang="ru-RU" altLang="ru-RU" b="0" smtClean="0">
                <a:latin typeface="Arial" panose="020B0604020202020204" pitchFamily="34" charset="0"/>
                <a:cs typeface="Arial" panose="020B0604020202020204" pitchFamily="34" charset="0"/>
              </a:rPr>
              <a:t>1 млрд. рублей</a:t>
            </a:r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, средневзвешенная стоимость капитала - </a:t>
            </a:r>
            <a:r>
              <a:rPr lang="ru-RU" altLang="ru-RU" b="0" smtClean="0">
                <a:latin typeface="Arial" panose="020B0604020202020204" pitchFamily="34" charset="0"/>
                <a:cs typeface="Arial" panose="020B0604020202020204" pitchFamily="34" charset="0"/>
              </a:rPr>
              <a:t>15%</a:t>
            </a:r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. Таким образом, экономическая добавленная стоимость составит:</a:t>
            </a:r>
          </a:p>
          <a:p>
            <a:pPr>
              <a:buFontTx/>
              <a:buNone/>
            </a:pPr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None/>
            </a:pPr>
            <a:r>
              <a:rPr lang="ru-RU" altLang="ru-RU" b="0" smtClean="0">
                <a:latin typeface="Arial" panose="020B0604020202020204" pitchFamily="34" charset="0"/>
                <a:cs typeface="Arial" panose="020B0604020202020204" pitchFamily="34" charset="0"/>
              </a:rPr>
              <a:t>(25% - 15%) * 1 млрд. рублей = 100 млн. рублей</a:t>
            </a:r>
          </a:p>
          <a:p>
            <a:pPr>
              <a:buFontTx/>
              <a:buNone/>
            </a:pPr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Symbol" panose="05050102010706020507" pitchFamily="18" charset="2"/>
              <a:buChar char="t"/>
            </a:pPr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Предположим теперь, что компании удастся увеличить чистую прибыль до </a:t>
            </a:r>
            <a:r>
              <a:rPr lang="ru-RU" altLang="ru-RU" b="0" smtClean="0">
                <a:latin typeface="Arial" panose="020B0604020202020204" pitchFamily="34" charset="0"/>
                <a:cs typeface="Arial" panose="020B0604020202020204" pitchFamily="34" charset="0"/>
              </a:rPr>
              <a:t>300 млн. рублей</a:t>
            </a:r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. Это значит, что экономическая добавленная стоимость увеличится:</a:t>
            </a:r>
          </a:p>
          <a:p>
            <a:pPr algn="ctr">
              <a:buFontTx/>
              <a:buNone/>
            </a:pPr>
            <a:r>
              <a:rPr lang="ru-RU" altLang="ru-RU" b="0" smtClean="0">
                <a:latin typeface="Arial" panose="020B0604020202020204" pitchFamily="34" charset="0"/>
                <a:cs typeface="Arial" panose="020B0604020202020204" pitchFamily="34" charset="0"/>
              </a:rPr>
              <a:t>(30% - 15%) * 1 млрд. рублей = 150 млн. рублей</a:t>
            </a:r>
          </a:p>
        </p:txBody>
      </p:sp>
    </p:spTree>
    <p:extLst>
      <p:ext uri="{BB962C8B-B14F-4D97-AF65-F5344CB8AC3E}">
        <p14:creationId xmlns:p14="http://schemas.microsoft.com/office/powerpoint/2010/main" val="2862430725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DC41F2C-539E-4485-80A3-83AD1BE29858}" type="slidenum">
              <a:rPr lang="ru-RU" altLang="ru-RU" smtClean="0">
                <a:cs typeface="Arial" panose="020B0604020202020204" pitchFamily="34" charset="0"/>
              </a:rPr>
              <a:pPr/>
              <a:t>36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7782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Оценка финансовой деятельности компании</a:t>
            </a:r>
            <a:b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smtClean="0">
                <a:latin typeface="Arial" panose="020B0604020202020204" pitchFamily="34" charset="0"/>
                <a:cs typeface="Arial" panose="020B0604020202020204" pitchFamily="34" charset="0"/>
              </a:rPr>
              <a:t>Продолжение примера</a:t>
            </a:r>
          </a:p>
        </p:txBody>
      </p:sp>
      <p:sp>
        <p:nvSpPr>
          <p:cNvPr id="778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2125" y="1600200"/>
            <a:ext cx="8159750" cy="4648200"/>
          </a:xfrm>
          <a:noFill/>
        </p:spPr>
        <p:txBody>
          <a:bodyPr/>
          <a:lstStyle/>
          <a:p>
            <a:pPr>
              <a:buFont typeface="Symbol" panose="05050102010706020507" pitchFamily="18" charset="2"/>
              <a:buChar char="t"/>
            </a:pPr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Следующее предположение: компания собирается выпустить дополнительно акций на сумму </a:t>
            </a:r>
            <a:r>
              <a:rPr lang="ru-RU" altLang="ru-RU" b="0" smtClean="0">
                <a:latin typeface="Arial" panose="020B0604020202020204" pitchFamily="34" charset="0"/>
                <a:cs typeface="Arial" panose="020B0604020202020204" pitchFamily="34" charset="0"/>
              </a:rPr>
              <a:t>1 млрд. рублей</a:t>
            </a:r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, ожидая увеличить чистую прибыль от инвестированных средств на  </a:t>
            </a:r>
            <a:r>
              <a:rPr lang="ru-RU" altLang="ru-RU" b="0" smtClean="0">
                <a:latin typeface="Arial" panose="020B0604020202020204" pitchFamily="34" charset="0"/>
                <a:cs typeface="Arial" panose="020B0604020202020204" pitchFamily="34" charset="0"/>
              </a:rPr>
              <a:t>200 млн. рублей</a:t>
            </a:r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. Экономический эффект в этом случае будет:</a:t>
            </a:r>
          </a:p>
          <a:p>
            <a:pPr>
              <a:buFontTx/>
              <a:buNone/>
            </a:pPr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None/>
            </a:pPr>
            <a:r>
              <a:rPr lang="ru-RU" altLang="ru-RU" b="0" smtClean="0">
                <a:latin typeface="Arial" panose="020B0604020202020204" pitchFamily="34" charset="0"/>
                <a:cs typeface="Arial" panose="020B0604020202020204" pitchFamily="34" charset="0"/>
              </a:rPr>
              <a:t>(22,5% - 15%) * 2 млрд. рублей = 150 млн. рублей</a:t>
            </a:r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Symbol" panose="05050102010706020507" pitchFamily="18" charset="2"/>
              <a:buChar char="t"/>
            </a:pPr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Третий способ увеличить экономическую добавленную стоимость - это избавиться от части собственного капитала. Предположим, что компания без уменьшения ожидаемой чистой прибыли может избавиться от 1/3 собственного капитала. В этом случае:</a:t>
            </a:r>
          </a:p>
          <a:p>
            <a:pPr>
              <a:buFontTx/>
              <a:buNone/>
            </a:pPr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None/>
            </a:pPr>
            <a:r>
              <a:rPr lang="ru-RU" altLang="ru-RU" b="0" smtClean="0">
                <a:latin typeface="Arial" panose="020B0604020202020204" pitchFamily="34" charset="0"/>
                <a:cs typeface="Arial" panose="020B0604020202020204" pitchFamily="34" charset="0"/>
              </a:rPr>
              <a:t>(37,5% - 15%) * 667 млн. рублей = 150 млн. рублей</a:t>
            </a:r>
          </a:p>
        </p:txBody>
      </p:sp>
    </p:spTree>
    <p:extLst>
      <p:ext uri="{BB962C8B-B14F-4D97-AF65-F5344CB8AC3E}">
        <p14:creationId xmlns:p14="http://schemas.microsoft.com/office/powerpoint/2010/main" val="3752415112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3021CF3-460E-4EE9-A25F-01611CEF7459}" type="slidenum">
              <a:rPr lang="ru-RU" altLang="ru-RU" smtClean="0">
                <a:cs typeface="Arial" panose="020B0604020202020204" pitchFamily="34" charset="0"/>
              </a:rPr>
              <a:pPr/>
              <a:t>37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7885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Связь добавленной рыночной стоимости с денежным потоком</a:t>
            </a:r>
          </a:p>
        </p:txBody>
      </p:sp>
      <p:grpSp>
        <p:nvGrpSpPr>
          <p:cNvPr id="78853" name="Group 3"/>
          <p:cNvGrpSpPr>
            <a:grpSpLocks/>
          </p:cNvGrpSpPr>
          <p:nvPr/>
        </p:nvGrpSpPr>
        <p:grpSpPr bwMode="auto">
          <a:xfrm>
            <a:off x="354013" y="1536700"/>
            <a:ext cx="8611824" cy="4843463"/>
            <a:chOff x="242" y="968"/>
            <a:chExt cx="5876" cy="3051"/>
          </a:xfrm>
        </p:grpSpPr>
        <p:sp>
          <p:nvSpPr>
            <p:cNvPr id="78854" name="Rectangle 4"/>
            <p:cNvSpPr>
              <a:spLocks noChangeArrowheads="1"/>
            </p:cNvSpPr>
            <p:nvPr/>
          </p:nvSpPr>
          <p:spPr bwMode="auto">
            <a:xfrm>
              <a:off x="274" y="968"/>
              <a:ext cx="4807" cy="332"/>
            </a:xfrm>
            <a:prstGeom prst="rect">
              <a:avLst/>
            </a:prstGeom>
            <a:solidFill>
              <a:srgbClr val="E0E0E0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78855" name="Rectangle 5"/>
            <p:cNvSpPr>
              <a:spLocks noChangeArrowheads="1"/>
            </p:cNvSpPr>
            <p:nvPr/>
          </p:nvSpPr>
          <p:spPr bwMode="auto">
            <a:xfrm>
              <a:off x="1778" y="1038"/>
              <a:ext cx="199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600" b="1">
                  <a:solidFill>
                    <a:srgbClr val="000000"/>
                  </a:solidFill>
                  <a:cs typeface="Arial" panose="020B0604020202020204" pitchFamily="34" charset="0"/>
                </a:rPr>
                <a:t>Инфраструктура компании</a:t>
              </a:r>
            </a:p>
          </p:txBody>
        </p:sp>
        <p:sp>
          <p:nvSpPr>
            <p:cNvPr id="78856" name="Rectangle 6"/>
            <p:cNvSpPr>
              <a:spLocks noChangeArrowheads="1"/>
            </p:cNvSpPr>
            <p:nvPr/>
          </p:nvSpPr>
          <p:spPr bwMode="auto">
            <a:xfrm>
              <a:off x="274" y="1307"/>
              <a:ext cx="4807" cy="332"/>
            </a:xfrm>
            <a:prstGeom prst="rect">
              <a:avLst/>
            </a:prstGeom>
            <a:solidFill>
              <a:srgbClr val="E0E0E0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78857" name="Rectangle 7"/>
            <p:cNvSpPr>
              <a:spLocks noChangeArrowheads="1"/>
            </p:cNvSpPr>
            <p:nvPr/>
          </p:nvSpPr>
          <p:spPr bwMode="auto">
            <a:xfrm>
              <a:off x="1844" y="1377"/>
              <a:ext cx="183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600" b="1">
                  <a:solidFill>
                    <a:srgbClr val="000000"/>
                  </a:solidFill>
                  <a:cs typeface="Arial" panose="020B0604020202020204" pitchFamily="34" charset="0"/>
                </a:rPr>
                <a:t>Управление персоналом</a:t>
              </a:r>
            </a:p>
          </p:txBody>
        </p:sp>
        <p:sp>
          <p:nvSpPr>
            <p:cNvPr id="78858" name="Rectangle 8"/>
            <p:cNvSpPr>
              <a:spLocks noChangeArrowheads="1"/>
            </p:cNvSpPr>
            <p:nvPr/>
          </p:nvSpPr>
          <p:spPr bwMode="auto">
            <a:xfrm>
              <a:off x="274" y="1645"/>
              <a:ext cx="4807" cy="382"/>
            </a:xfrm>
            <a:prstGeom prst="rect">
              <a:avLst/>
            </a:prstGeom>
            <a:solidFill>
              <a:srgbClr val="E0E0E0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78859" name="Rectangle 9"/>
            <p:cNvSpPr>
              <a:spLocks noChangeArrowheads="1"/>
            </p:cNvSpPr>
            <p:nvPr/>
          </p:nvSpPr>
          <p:spPr bwMode="auto">
            <a:xfrm>
              <a:off x="1953" y="1716"/>
              <a:ext cx="160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600" b="1">
                  <a:solidFill>
                    <a:srgbClr val="000000"/>
                  </a:solidFill>
                  <a:cs typeface="Arial" panose="020B0604020202020204" pitchFamily="34" charset="0"/>
                </a:rPr>
                <a:t>Развитие технологий</a:t>
              </a:r>
            </a:p>
          </p:txBody>
        </p:sp>
        <p:sp>
          <p:nvSpPr>
            <p:cNvPr id="78860" name="Rectangle 10"/>
            <p:cNvSpPr>
              <a:spLocks noChangeArrowheads="1"/>
            </p:cNvSpPr>
            <p:nvPr/>
          </p:nvSpPr>
          <p:spPr bwMode="auto">
            <a:xfrm>
              <a:off x="274" y="2032"/>
              <a:ext cx="4807" cy="382"/>
            </a:xfrm>
            <a:prstGeom prst="rect">
              <a:avLst/>
            </a:prstGeom>
            <a:solidFill>
              <a:srgbClr val="E0E0E0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78861" name="Rectangle 11"/>
            <p:cNvSpPr>
              <a:spLocks noChangeArrowheads="1"/>
            </p:cNvSpPr>
            <p:nvPr/>
          </p:nvSpPr>
          <p:spPr bwMode="auto">
            <a:xfrm>
              <a:off x="1746" y="2103"/>
              <a:ext cx="203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600" b="1">
                  <a:solidFill>
                    <a:srgbClr val="000000"/>
                  </a:solidFill>
                  <a:cs typeface="Arial" panose="020B0604020202020204" pitchFamily="34" charset="0"/>
                </a:rPr>
                <a:t>Функции общей поддержки</a:t>
              </a:r>
            </a:p>
          </p:txBody>
        </p:sp>
        <p:sp>
          <p:nvSpPr>
            <p:cNvPr id="78862" name="Rectangle 12"/>
            <p:cNvSpPr>
              <a:spLocks noChangeArrowheads="1"/>
            </p:cNvSpPr>
            <p:nvPr/>
          </p:nvSpPr>
          <p:spPr bwMode="auto">
            <a:xfrm>
              <a:off x="274" y="2418"/>
              <a:ext cx="1012" cy="625"/>
            </a:xfrm>
            <a:prstGeom prst="rect">
              <a:avLst/>
            </a:prstGeom>
            <a:solidFill>
              <a:srgbClr val="00FFFF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78863" name="Rectangle 13"/>
            <p:cNvSpPr>
              <a:spLocks noChangeArrowheads="1"/>
            </p:cNvSpPr>
            <p:nvPr/>
          </p:nvSpPr>
          <p:spPr bwMode="auto">
            <a:xfrm>
              <a:off x="410" y="2404"/>
              <a:ext cx="641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Внутренняя</a:t>
              </a:r>
            </a:p>
          </p:txBody>
        </p:sp>
        <p:sp>
          <p:nvSpPr>
            <p:cNvPr id="78864" name="Rectangle 14"/>
            <p:cNvSpPr>
              <a:spLocks noChangeArrowheads="1"/>
            </p:cNvSpPr>
            <p:nvPr/>
          </p:nvSpPr>
          <p:spPr bwMode="auto">
            <a:xfrm>
              <a:off x="451" y="2512"/>
              <a:ext cx="560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логистика</a:t>
              </a:r>
            </a:p>
          </p:txBody>
        </p:sp>
        <p:sp>
          <p:nvSpPr>
            <p:cNvPr id="78865" name="Rectangle 15"/>
            <p:cNvSpPr>
              <a:spLocks noChangeArrowheads="1"/>
            </p:cNvSpPr>
            <p:nvPr/>
          </p:nvSpPr>
          <p:spPr bwMode="auto">
            <a:xfrm>
              <a:off x="529" y="2608"/>
              <a:ext cx="490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Склады,</a:t>
              </a:r>
            </a:p>
          </p:txBody>
        </p:sp>
        <p:sp>
          <p:nvSpPr>
            <p:cNvPr id="78866" name="Rectangle 16"/>
            <p:cNvSpPr>
              <a:spLocks noChangeArrowheads="1"/>
            </p:cNvSpPr>
            <p:nvPr/>
          </p:nvSpPr>
          <p:spPr bwMode="auto">
            <a:xfrm>
              <a:off x="319" y="2699"/>
              <a:ext cx="878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транспортировка</a:t>
              </a:r>
            </a:p>
          </p:txBody>
        </p:sp>
        <p:sp>
          <p:nvSpPr>
            <p:cNvPr id="78867" name="Rectangle 17"/>
            <p:cNvSpPr>
              <a:spLocks noChangeArrowheads="1"/>
            </p:cNvSpPr>
            <p:nvPr/>
          </p:nvSpPr>
          <p:spPr bwMode="auto">
            <a:xfrm>
              <a:off x="388" y="2793"/>
              <a:ext cx="747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сырья, фрахт,</a:t>
              </a:r>
            </a:p>
          </p:txBody>
        </p:sp>
        <p:sp>
          <p:nvSpPr>
            <p:cNvPr id="78868" name="Rectangle 18"/>
            <p:cNvSpPr>
              <a:spLocks noChangeArrowheads="1"/>
            </p:cNvSpPr>
            <p:nvPr/>
          </p:nvSpPr>
          <p:spPr bwMode="auto">
            <a:xfrm>
              <a:off x="242" y="2885"/>
              <a:ext cx="1014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администрирование</a:t>
              </a:r>
            </a:p>
          </p:txBody>
        </p:sp>
        <p:sp>
          <p:nvSpPr>
            <p:cNvPr id="78869" name="Rectangle 19"/>
            <p:cNvSpPr>
              <a:spLocks noChangeArrowheads="1"/>
            </p:cNvSpPr>
            <p:nvPr/>
          </p:nvSpPr>
          <p:spPr bwMode="auto">
            <a:xfrm>
              <a:off x="1293" y="2418"/>
              <a:ext cx="958" cy="625"/>
            </a:xfrm>
            <a:prstGeom prst="rect">
              <a:avLst/>
            </a:prstGeom>
            <a:solidFill>
              <a:srgbClr val="00FFFF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78870" name="Rectangle 20"/>
            <p:cNvSpPr>
              <a:spLocks noChangeArrowheads="1"/>
            </p:cNvSpPr>
            <p:nvPr/>
          </p:nvSpPr>
          <p:spPr bwMode="auto">
            <a:xfrm>
              <a:off x="1333" y="2404"/>
              <a:ext cx="754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Производство</a:t>
              </a:r>
            </a:p>
          </p:txBody>
        </p:sp>
        <p:sp>
          <p:nvSpPr>
            <p:cNvPr id="78871" name="Rectangle 21"/>
            <p:cNvSpPr>
              <a:spLocks noChangeArrowheads="1"/>
            </p:cNvSpPr>
            <p:nvPr/>
          </p:nvSpPr>
          <p:spPr bwMode="auto">
            <a:xfrm>
              <a:off x="1288" y="2592"/>
              <a:ext cx="919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Обработка сырья,</a:t>
              </a:r>
            </a:p>
          </p:txBody>
        </p:sp>
        <p:sp>
          <p:nvSpPr>
            <p:cNvPr id="78872" name="Rectangle 22"/>
            <p:cNvSpPr>
              <a:spLocks noChangeArrowheads="1"/>
            </p:cNvSpPr>
            <p:nvPr/>
          </p:nvSpPr>
          <p:spPr bwMode="auto">
            <a:xfrm>
              <a:off x="1407" y="2683"/>
              <a:ext cx="66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сборка, ОТК,</a:t>
              </a:r>
            </a:p>
          </p:txBody>
        </p:sp>
        <p:sp>
          <p:nvSpPr>
            <p:cNvPr id="78873" name="Rectangle 23"/>
            <p:cNvSpPr>
              <a:spLocks noChangeArrowheads="1"/>
            </p:cNvSpPr>
            <p:nvPr/>
          </p:nvSpPr>
          <p:spPr bwMode="auto">
            <a:xfrm>
              <a:off x="1299" y="2777"/>
              <a:ext cx="899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упаковка товаров</a:t>
              </a:r>
            </a:p>
          </p:txBody>
        </p:sp>
        <p:sp>
          <p:nvSpPr>
            <p:cNvPr id="78874" name="Rectangle 24"/>
            <p:cNvSpPr>
              <a:spLocks noChangeArrowheads="1"/>
            </p:cNvSpPr>
            <p:nvPr/>
          </p:nvSpPr>
          <p:spPr bwMode="auto">
            <a:xfrm>
              <a:off x="2257" y="2418"/>
              <a:ext cx="1013" cy="625"/>
            </a:xfrm>
            <a:prstGeom prst="rect">
              <a:avLst/>
            </a:prstGeom>
            <a:solidFill>
              <a:srgbClr val="00FFFF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78875" name="Rectangle 25"/>
            <p:cNvSpPr>
              <a:spLocks noChangeArrowheads="1"/>
            </p:cNvSpPr>
            <p:nvPr/>
          </p:nvSpPr>
          <p:spPr bwMode="auto">
            <a:xfrm>
              <a:off x="2466" y="2404"/>
              <a:ext cx="517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Внешняя</a:t>
              </a:r>
            </a:p>
          </p:txBody>
        </p:sp>
        <p:sp>
          <p:nvSpPr>
            <p:cNvPr id="78876" name="Rectangle 26"/>
            <p:cNvSpPr>
              <a:spLocks noChangeArrowheads="1"/>
            </p:cNvSpPr>
            <p:nvPr/>
          </p:nvSpPr>
          <p:spPr bwMode="auto">
            <a:xfrm>
              <a:off x="2435" y="2512"/>
              <a:ext cx="560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логистика</a:t>
              </a:r>
            </a:p>
          </p:txBody>
        </p:sp>
        <p:sp>
          <p:nvSpPr>
            <p:cNvPr id="78877" name="Rectangle 27"/>
            <p:cNvSpPr>
              <a:spLocks noChangeArrowheads="1"/>
            </p:cNvSpPr>
            <p:nvPr/>
          </p:nvSpPr>
          <p:spPr bwMode="auto">
            <a:xfrm>
              <a:off x="2282" y="2608"/>
              <a:ext cx="913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Транспортировка,</a:t>
              </a:r>
            </a:p>
          </p:txBody>
        </p:sp>
        <p:sp>
          <p:nvSpPr>
            <p:cNvPr id="78878" name="Rectangle 28"/>
            <p:cNvSpPr>
              <a:spLocks noChangeArrowheads="1"/>
            </p:cNvSpPr>
            <p:nvPr/>
          </p:nvSpPr>
          <p:spPr bwMode="auto">
            <a:xfrm>
              <a:off x="2293" y="2699"/>
              <a:ext cx="871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хранение, фрахт,</a:t>
              </a:r>
            </a:p>
          </p:txBody>
        </p:sp>
        <p:sp>
          <p:nvSpPr>
            <p:cNvPr id="78879" name="Rectangle 29"/>
            <p:cNvSpPr>
              <a:spLocks noChangeArrowheads="1"/>
            </p:cNvSpPr>
            <p:nvPr/>
          </p:nvSpPr>
          <p:spPr bwMode="auto">
            <a:xfrm>
              <a:off x="2226" y="2793"/>
              <a:ext cx="1014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администрирование</a:t>
              </a:r>
            </a:p>
          </p:txBody>
        </p:sp>
        <p:sp>
          <p:nvSpPr>
            <p:cNvPr id="78880" name="Rectangle 30"/>
            <p:cNvSpPr>
              <a:spLocks noChangeArrowheads="1"/>
            </p:cNvSpPr>
            <p:nvPr/>
          </p:nvSpPr>
          <p:spPr bwMode="auto">
            <a:xfrm>
              <a:off x="3276" y="2418"/>
              <a:ext cx="1012" cy="625"/>
            </a:xfrm>
            <a:prstGeom prst="rect">
              <a:avLst/>
            </a:prstGeom>
            <a:solidFill>
              <a:srgbClr val="00FFFF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78881" name="Rectangle 31"/>
            <p:cNvSpPr>
              <a:spLocks noChangeArrowheads="1"/>
            </p:cNvSpPr>
            <p:nvPr/>
          </p:nvSpPr>
          <p:spPr bwMode="auto">
            <a:xfrm>
              <a:off x="3382" y="2404"/>
              <a:ext cx="64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Маркетинг и</a:t>
              </a:r>
            </a:p>
          </p:txBody>
        </p:sp>
        <p:sp>
          <p:nvSpPr>
            <p:cNvPr id="78882" name="Rectangle 32"/>
            <p:cNvSpPr>
              <a:spLocks noChangeArrowheads="1"/>
            </p:cNvSpPr>
            <p:nvPr/>
          </p:nvSpPr>
          <p:spPr bwMode="auto">
            <a:xfrm>
              <a:off x="3489" y="2512"/>
              <a:ext cx="504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продажи</a:t>
              </a:r>
            </a:p>
          </p:txBody>
        </p:sp>
        <p:sp>
          <p:nvSpPr>
            <p:cNvPr id="78883" name="Rectangle 33"/>
            <p:cNvSpPr>
              <a:spLocks noChangeArrowheads="1"/>
            </p:cNvSpPr>
            <p:nvPr/>
          </p:nvSpPr>
          <p:spPr bwMode="auto">
            <a:xfrm>
              <a:off x="3250" y="2608"/>
              <a:ext cx="983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Поддержка продаж,</a:t>
              </a:r>
            </a:p>
          </p:txBody>
        </p:sp>
        <p:sp>
          <p:nvSpPr>
            <p:cNvPr id="78884" name="Rectangle 34"/>
            <p:cNvSpPr>
              <a:spLocks noChangeArrowheads="1"/>
            </p:cNvSpPr>
            <p:nvPr/>
          </p:nvSpPr>
          <p:spPr bwMode="auto">
            <a:xfrm>
              <a:off x="3509" y="2699"/>
              <a:ext cx="511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реклама,</a:t>
              </a:r>
            </a:p>
          </p:txBody>
        </p:sp>
        <p:sp>
          <p:nvSpPr>
            <p:cNvPr id="78885" name="Rectangle 35"/>
            <p:cNvSpPr>
              <a:spLocks noChangeArrowheads="1"/>
            </p:cNvSpPr>
            <p:nvPr/>
          </p:nvSpPr>
          <p:spPr bwMode="auto">
            <a:xfrm>
              <a:off x="3392" y="2793"/>
              <a:ext cx="736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продвижение,</a:t>
              </a:r>
            </a:p>
          </p:txBody>
        </p:sp>
        <p:sp>
          <p:nvSpPr>
            <p:cNvPr id="78886" name="Rectangle 36"/>
            <p:cNvSpPr>
              <a:spLocks noChangeArrowheads="1"/>
            </p:cNvSpPr>
            <p:nvPr/>
          </p:nvSpPr>
          <p:spPr bwMode="auto">
            <a:xfrm>
              <a:off x="3244" y="2885"/>
              <a:ext cx="1014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администрирование</a:t>
              </a:r>
            </a:p>
          </p:txBody>
        </p:sp>
        <p:sp>
          <p:nvSpPr>
            <p:cNvPr id="78887" name="Rectangle 37"/>
            <p:cNvSpPr>
              <a:spLocks noChangeArrowheads="1"/>
            </p:cNvSpPr>
            <p:nvPr/>
          </p:nvSpPr>
          <p:spPr bwMode="auto">
            <a:xfrm>
              <a:off x="4285" y="2418"/>
              <a:ext cx="796" cy="625"/>
            </a:xfrm>
            <a:prstGeom prst="rect">
              <a:avLst/>
            </a:prstGeom>
            <a:solidFill>
              <a:srgbClr val="00FFFF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78888" name="Rectangle 38"/>
            <p:cNvSpPr>
              <a:spLocks noChangeArrowheads="1"/>
            </p:cNvSpPr>
            <p:nvPr/>
          </p:nvSpPr>
          <p:spPr bwMode="auto">
            <a:xfrm>
              <a:off x="4431" y="2404"/>
              <a:ext cx="445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Сервис</a:t>
              </a:r>
            </a:p>
          </p:txBody>
        </p:sp>
        <p:sp>
          <p:nvSpPr>
            <p:cNvPr id="78889" name="Rectangle 39"/>
            <p:cNvSpPr>
              <a:spLocks noChangeArrowheads="1"/>
            </p:cNvSpPr>
            <p:nvPr/>
          </p:nvSpPr>
          <p:spPr bwMode="auto">
            <a:xfrm>
              <a:off x="4372" y="2500"/>
              <a:ext cx="594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Установка,</a:t>
              </a:r>
            </a:p>
          </p:txBody>
        </p:sp>
        <p:sp>
          <p:nvSpPr>
            <p:cNvPr id="78890" name="Rectangle 40"/>
            <p:cNvSpPr>
              <a:spLocks noChangeArrowheads="1"/>
            </p:cNvSpPr>
            <p:nvPr/>
          </p:nvSpPr>
          <p:spPr bwMode="auto">
            <a:xfrm>
              <a:off x="4390" y="2592"/>
              <a:ext cx="557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обучение,</a:t>
              </a:r>
            </a:p>
          </p:txBody>
        </p:sp>
        <p:sp>
          <p:nvSpPr>
            <p:cNvPr id="78891" name="Rectangle 41"/>
            <p:cNvSpPr>
              <a:spLocks noChangeArrowheads="1"/>
            </p:cNvSpPr>
            <p:nvPr/>
          </p:nvSpPr>
          <p:spPr bwMode="auto">
            <a:xfrm>
              <a:off x="4351" y="2683"/>
              <a:ext cx="622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поддержка,</a:t>
              </a:r>
            </a:p>
          </p:txBody>
        </p:sp>
        <p:sp>
          <p:nvSpPr>
            <p:cNvPr id="78892" name="Rectangle 42"/>
            <p:cNvSpPr>
              <a:spLocks noChangeArrowheads="1"/>
            </p:cNvSpPr>
            <p:nvPr/>
          </p:nvSpPr>
          <p:spPr bwMode="auto">
            <a:xfrm>
              <a:off x="4323" y="2777"/>
              <a:ext cx="693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гарантийный</a:t>
              </a:r>
            </a:p>
          </p:txBody>
        </p:sp>
        <p:sp>
          <p:nvSpPr>
            <p:cNvPr id="78893" name="Rectangle 43"/>
            <p:cNvSpPr>
              <a:spLocks noChangeArrowheads="1"/>
            </p:cNvSpPr>
            <p:nvPr/>
          </p:nvSpPr>
          <p:spPr bwMode="auto">
            <a:xfrm>
              <a:off x="4457" y="2869"/>
              <a:ext cx="440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ремонт</a:t>
              </a:r>
            </a:p>
          </p:txBody>
        </p:sp>
        <p:sp>
          <p:nvSpPr>
            <p:cNvPr id="78894" name="Rectangle 44"/>
            <p:cNvSpPr>
              <a:spLocks noChangeArrowheads="1"/>
            </p:cNvSpPr>
            <p:nvPr/>
          </p:nvSpPr>
          <p:spPr bwMode="auto">
            <a:xfrm>
              <a:off x="264" y="3047"/>
              <a:ext cx="1012" cy="382"/>
            </a:xfrm>
            <a:prstGeom prst="rect">
              <a:avLst/>
            </a:prstGeom>
            <a:solidFill>
              <a:srgbClr val="FFFF00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78895" name="Rectangle 45"/>
            <p:cNvSpPr>
              <a:spLocks noChangeArrowheads="1"/>
            </p:cNvSpPr>
            <p:nvPr/>
          </p:nvSpPr>
          <p:spPr bwMode="auto">
            <a:xfrm>
              <a:off x="358" y="3021"/>
              <a:ext cx="780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Запасы сырья,</a:t>
              </a:r>
            </a:p>
          </p:txBody>
        </p:sp>
        <p:sp>
          <p:nvSpPr>
            <p:cNvPr id="78896" name="Rectangle 46"/>
            <p:cNvSpPr>
              <a:spLocks noChangeArrowheads="1"/>
            </p:cNvSpPr>
            <p:nvPr/>
          </p:nvSpPr>
          <p:spPr bwMode="auto">
            <a:xfrm>
              <a:off x="388" y="3113"/>
              <a:ext cx="721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кредиторская</a:t>
              </a:r>
            </a:p>
          </p:txBody>
        </p:sp>
        <p:sp>
          <p:nvSpPr>
            <p:cNvPr id="78897" name="Rectangle 47"/>
            <p:cNvSpPr>
              <a:spLocks noChangeArrowheads="1"/>
            </p:cNvSpPr>
            <p:nvPr/>
          </p:nvSpPr>
          <p:spPr bwMode="auto">
            <a:xfrm>
              <a:off x="353" y="3204"/>
              <a:ext cx="795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задолженность</a:t>
              </a:r>
            </a:p>
          </p:txBody>
        </p:sp>
        <p:sp>
          <p:nvSpPr>
            <p:cNvPr id="78898" name="Rectangle 48"/>
            <p:cNvSpPr>
              <a:spLocks noChangeArrowheads="1"/>
            </p:cNvSpPr>
            <p:nvPr/>
          </p:nvSpPr>
          <p:spPr bwMode="auto">
            <a:xfrm>
              <a:off x="1282" y="3047"/>
              <a:ext cx="958" cy="382"/>
            </a:xfrm>
            <a:prstGeom prst="rect">
              <a:avLst/>
            </a:prstGeom>
            <a:solidFill>
              <a:srgbClr val="FFFF00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78899" name="Rectangle 49"/>
            <p:cNvSpPr>
              <a:spLocks noChangeArrowheads="1"/>
            </p:cNvSpPr>
            <p:nvPr/>
          </p:nvSpPr>
          <p:spPr bwMode="auto">
            <a:xfrm>
              <a:off x="1329" y="3021"/>
              <a:ext cx="812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Незавершённое</a:t>
              </a:r>
            </a:p>
          </p:txBody>
        </p:sp>
        <p:sp>
          <p:nvSpPr>
            <p:cNvPr id="78900" name="Rectangle 50"/>
            <p:cNvSpPr>
              <a:spLocks noChangeArrowheads="1"/>
            </p:cNvSpPr>
            <p:nvPr/>
          </p:nvSpPr>
          <p:spPr bwMode="auto">
            <a:xfrm>
              <a:off x="1359" y="3113"/>
              <a:ext cx="767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производство,</a:t>
              </a:r>
            </a:p>
          </p:txBody>
        </p:sp>
        <p:sp>
          <p:nvSpPr>
            <p:cNvPr id="78901" name="Rectangle 51"/>
            <p:cNvSpPr>
              <a:spLocks noChangeArrowheads="1"/>
            </p:cNvSpPr>
            <p:nvPr/>
          </p:nvSpPr>
          <p:spPr bwMode="auto">
            <a:xfrm>
              <a:off x="1380" y="3204"/>
              <a:ext cx="721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кредиторская</a:t>
              </a:r>
            </a:p>
          </p:txBody>
        </p:sp>
        <p:sp>
          <p:nvSpPr>
            <p:cNvPr id="78902" name="Rectangle 52"/>
            <p:cNvSpPr>
              <a:spLocks noChangeArrowheads="1"/>
            </p:cNvSpPr>
            <p:nvPr/>
          </p:nvSpPr>
          <p:spPr bwMode="auto">
            <a:xfrm>
              <a:off x="1345" y="3298"/>
              <a:ext cx="795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задолженность</a:t>
              </a:r>
            </a:p>
          </p:txBody>
        </p:sp>
        <p:sp>
          <p:nvSpPr>
            <p:cNvPr id="78903" name="Rectangle 53"/>
            <p:cNvSpPr>
              <a:spLocks noChangeArrowheads="1"/>
            </p:cNvSpPr>
            <p:nvPr/>
          </p:nvSpPr>
          <p:spPr bwMode="auto">
            <a:xfrm>
              <a:off x="2247" y="3047"/>
              <a:ext cx="1012" cy="382"/>
            </a:xfrm>
            <a:prstGeom prst="rect">
              <a:avLst/>
            </a:prstGeom>
            <a:solidFill>
              <a:srgbClr val="FFFF00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78904" name="Rectangle 54"/>
            <p:cNvSpPr>
              <a:spLocks noChangeArrowheads="1"/>
            </p:cNvSpPr>
            <p:nvPr/>
          </p:nvSpPr>
          <p:spPr bwMode="auto">
            <a:xfrm>
              <a:off x="2245" y="3113"/>
              <a:ext cx="967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Готовая продукция</a:t>
              </a:r>
            </a:p>
          </p:txBody>
        </p:sp>
        <p:sp>
          <p:nvSpPr>
            <p:cNvPr id="78905" name="Rectangle 55"/>
            <p:cNvSpPr>
              <a:spLocks noChangeArrowheads="1"/>
            </p:cNvSpPr>
            <p:nvPr/>
          </p:nvSpPr>
          <p:spPr bwMode="auto">
            <a:xfrm>
              <a:off x="3266" y="3047"/>
              <a:ext cx="1012" cy="382"/>
            </a:xfrm>
            <a:prstGeom prst="rect">
              <a:avLst/>
            </a:prstGeom>
            <a:solidFill>
              <a:srgbClr val="FFFF00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78906" name="Rectangle 56"/>
            <p:cNvSpPr>
              <a:spLocks noChangeArrowheads="1"/>
            </p:cNvSpPr>
            <p:nvPr/>
          </p:nvSpPr>
          <p:spPr bwMode="auto">
            <a:xfrm>
              <a:off x="3410" y="3113"/>
              <a:ext cx="684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Дебиторская</a:t>
              </a:r>
            </a:p>
          </p:txBody>
        </p:sp>
        <p:sp>
          <p:nvSpPr>
            <p:cNvPr id="78907" name="Rectangle 57"/>
            <p:cNvSpPr>
              <a:spLocks noChangeArrowheads="1"/>
            </p:cNvSpPr>
            <p:nvPr/>
          </p:nvSpPr>
          <p:spPr bwMode="auto">
            <a:xfrm>
              <a:off x="3355" y="3204"/>
              <a:ext cx="795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задолженность</a:t>
              </a:r>
            </a:p>
          </p:txBody>
        </p:sp>
        <p:sp>
          <p:nvSpPr>
            <p:cNvPr id="78908" name="Rectangle 58"/>
            <p:cNvSpPr>
              <a:spLocks noChangeArrowheads="1"/>
            </p:cNvSpPr>
            <p:nvPr/>
          </p:nvSpPr>
          <p:spPr bwMode="auto">
            <a:xfrm>
              <a:off x="4285" y="3047"/>
              <a:ext cx="796" cy="382"/>
            </a:xfrm>
            <a:prstGeom prst="rect">
              <a:avLst/>
            </a:prstGeom>
            <a:solidFill>
              <a:srgbClr val="FFFF00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78909" name="Rectangle 59"/>
            <p:cNvSpPr>
              <a:spLocks noChangeArrowheads="1"/>
            </p:cNvSpPr>
            <p:nvPr/>
          </p:nvSpPr>
          <p:spPr bwMode="auto">
            <a:xfrm>
              <a:off x="4394" y="3021"/>
              <a:ext cx="551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Запасные</a:t>
              </a:r>
            </a:p>
          </p:txBody>
        </p:sp>
        <p:sp>
          <p:nvSpPr>
            <p:cNvPr id="78910" name="Rectangle 60"/>
            <p:cNvSpPr>
              <a:spLocks noChangeArrowheads="1"/>
            </p:cNvSpPr>
            <p:nvPr/>
          </p:nvSpPr>
          <p:spPr bwMode="auto">
            <a:xfrm>
              <a:off x="4358" y="3113"/>
              <a:ext cx="59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части, деб.</a:t>
              </a:r>
            </a:p>
          </p:txBody>
        </p:sp>
        <p:sp>
          <p:nvSpPr>
            <p:cNvPr id="78911" name="Rectangle 61"/>
            <p:cNvSpPr>
              <a:spLocks noChangeArrowheads="1"/>
            </p:cNvSpPr>
            <p:nvPr/>
          </p:nvSpPr>
          <p:spPr bwMode="auto">
            <a:xfrm>
              <a:off x="4267" y="3204"/>
              <a:ext cx="795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задолженность</a:t>
              </a:r>
            </a:p>
          </p:txBody>
        </p:sp>
        <p:sp>
          <p:nvSpPr>
            <p:cNvPr id="78912" name="Rectangle 62"/>
            <p:cNvSpPr>
              <a:spLocks noChangeArrowheads="1"/>
            </p:cNvSpPr>
            <p:nvPr/>
          </p:nvSpPr>
          <p:spPr bwMode="auto">
            <a:xfrm>
              <a:off x="4366" y="3298"/>
              <a:ext cx="604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по услугам</a:t>
              </a:r>
            </a:p>
          </p:txBody>
        </p:sp>
        <p:sp>
          <p:nvSpPr>
            <p:cNvPr id="78913" name="Rectangle 63"/>
            <p:cNvSpPr>
              <a:spLocks noChangeArrowheads="1"/>
            </p:cNvSpPr>
            <p:nvPr/>
          </p:nvSpPr>
          <p:spPr bwMode="auto">
            <a:xfrm>
              <a:off x="264" y="3435"/>
              <a:ext cx="1012" cy="382"/>
            </a:xfrm>
            <a:prstGeom prst="rect">
              <a:avLst/>
            </a:prstGeom>
            <a:solidFill>
              <a:srgbClr val="00FF00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78914" name="Rectangle 64"/>
            <p:cNvSpPr>
              <a:spLocks noChangeArrowheads="1"/>
            </p:cNvSpPr>
            <p:nvPr/>
          </p:nvSpPr>
          <p:spPr bwMode="auto">
            <a:xfrm>
              <a:off x="260" y="3500"/>
              <a:ext cx="961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Склады, транспорт</a:t>
              </a:r>
            </a:p>
          </p:txBody>
        </p:sp>
        <p:sp>
          <p:nvSpPr>
            <p:cNvPr id="78915" name="Rectangle 65"/>
            <p:cNvSpPr>
              <a:spLocks noChangeArrowheads="1"/>
            </p:cNvSpPr>
            <p:nvPr/>
          </p:nvSpPr>
          <p:spPr bwMode="auto">
            <a:xfrm>
              <a:off x="1282" y="3435"/>
              <a:ext cx="958" cy="382"/>
            </a:xfrm>
            <a:prstGeom prst="rect">
              <a:avLst/>
            </a:prstGeom>
            <a:solidFill>
              <a:srgbClr val="00FF00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78916" name="Rectangle 66"/>
            <p:cNvSpPr>
              <a:spLocks noChangeArrowheads="1"/>
            </p:cNvSpPr>
            <p:nvPr/>
          </p:nvSpPr>
          <p:spPr bwMode="auto">
            <a:xfrm>
              <a:off x="1251" y="3408"/>
              <a:ext cx="976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Производственные</a:t>
              </a:r>
            </a:p>
          </p:txBody>
        </p:sp>
        <p:sp>
          <p:nvSpPr>
            <p:cNvPr id="78917" name="Rectangle 67"/>
            <p:cNvSpPr>
              <a:spLocks noChangeArrowheads="1"/>
            </p:cNvSpPr>
            <p:nvPr/>
          </p:nvSpPr>
          <p:spPr bwMode="auto">
            <a:xfrm>
              <a:off x="1448" y="3500"/>
              <a:ext cx="592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мощности,</a:t>
              </a:r>
            </a:p>
          </p:txBody>
        </p:sp>
        <p:sp>
          <p:nvSpPr>
            <p:cNvPr id="78918" name="Rectangle 68"/>
            <p:cNvSpPr>
              <a:spLocks noChangeArrowheads="1"/>
            </p:cNvSpPr>
            <p:nvPr/>
          </p:nvSpPr>
          <p:spPr bwMode="auto">
            <a:xfrm>
              <a:off x="1369" y="3592"/>
              <a:ext cx="753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оборудование</a:t>
              </a:r>
            </a:p>
          </p:txBody>
        </p:sp>
        <p:sp>
          <p:nvSpPr>
            <p:cNvPr id="78919" name="Rectangle 69"/>
            <p:cNvSpPr>
              <a:spLocks noChangeArrowheads="1"/>
            </p:cNvSpPr>
            <p:nvPr/>
          </p:nvSpPr>
          <p:spPr bwMode="auto">
            <a:xfrm>
              <a:off x="2247" y="3435"/>
              <a:ext cx="1012" cy="382"/>
            </a:xfrm>
            <a:prstGeom prst="rect">
              <a:avLst/>
            </a:prstGeom>
            <a:solidFill>
              <a:srgbClr val="00FF00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78920" name="Rectangle 70"/>
            <p:cNvSpPr>
              <a:spLocks noChangeArrowheads="1"/>
            </p:cNvSpPr>
            <p:nvPr/>
          </p:nvSpPr>
          <p:spPr bwMode="auto">
            <a:xfrm>
              <a:off x="2243" y="3500"/>
              <a:ext cx="961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Склады, транспорт</a:t>
              </a:r>
            </a:p>
          </p:txBody>
        </p:sp>
        <p:sp>
          <p:nvSpPr>
            <p:cNvPr id="78921" name="Rectangle 71"/>
            <p:cNvSpPr>
              <a:spLocks noChangeArrowheads="1"/>
            </p:cNvSpPr>
            <p:nvPr/>
          </p:nvSpPr>
          <p:spPr bwMode="auto">
            <a:xfrm>
              <a:off x="3266" y="3435"/>
              <a:ext cx="1012" cy="382"/>
            </a:xfrm>
            <a:prstGeom prst="rect">
              <a:avLst/>
            </a:prstGeom>
            <a:solidFill>
              <a:srgbClr val="00FF00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78922" name="Rectangle 72"/>
            <p:cNvSpPr>
              <a:spLocks noChangeArrowheads="1"/>
            </p:cNvSpPr>
            <p:nvPr/>
          </p:nvSpPr>
          <p:spPr bwMode="auto">
            <a:xfrm>
              <a:off x="3335" y="3408"/>
              <a:ext cx="865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Дистрибутивные</a:t>
              </a:r>
            </a:p>
          </p:txBody>
        </p:sp>
        <p:sp>
          <p:nvSpPr>
            <p:cNvPr id="78923" name="Rectangle 73"/>
            <p:cNvSpPr>
              <a:spLocks noChangeArrowheads="1"/>
            </p:cNvSpPr>
            <p:nvPr/>
          </p:nvSpPr>
          <p:spPr bwMode="auto">
            <a:xfrm>
              <a:off x="3282" y="3500"/>
              <a:ext cx="918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центры, автотр-рт</a:t>
              </a:r>
            </a:p>
          </p:txBody>
        </p:sp>
        <p:sp>
          <p:nvSpPr>
            <p:cNvPr id="78924" name="Rectangle 74"/>
            <p:cNvSpPr>
              <a:spLocks noChangeArrowheads="1"/>
            </p:cNvSpPr>
            <p:nvPr/>
          </p:nvSpPr>
          <p:spPr bwMode="auto">
            <a:xfrm>
              <a:off x="3461" y="3592"/>
              <a:ext cx="590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агентов по</a:t>
              </a:r>
            </a:p>
          </p:txBody>
        </p:sp>
        <p:sp>
          <p:nvSpPr>
            <p:cNvPr id="78925" name="Rectangle 75"/>
            <p:cNvSpPr>
              <a:spLocks noChangeArrowheads="1"/>
            </p:cNvSpPr>
            <p:nvPr/>
          </p:nvSpPr>
          <p:spPr bwMode="auto">
            <a:xfrm>
              <a:off x="3476" y="3683"/>
              <a:ext cx="563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продажам</a:t>
              </a:r>
            </a:p>
          </p:txBody>
        </p:sp>
        <p:sp>
          <p:nvSpPr>
            <p:cNvPr id="78926" name="Rectangle 76"/>
            <p:cNvSpPr>
              <a:spLocks noChangeArrowheads="1"/>
            </p:cNvSpPr>
            <p:nvPr/>
          </p:nvSpPr>
          <p:spPr bwMode="auto">
            <a:xfrm>
              <a:off x="4285" y="3435"/>
              <a:ext cx="796" cy="382"/>
            </a:xfrm>
            <a:prstGeom prst="rect">
              <a:avLst/>
            </a:prstGeom>
            <a:solidFill>
              <a:srgbClr val="00FF00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78927" name="Rectangle 77"/>
            <p:cNvSpPr>
              <a:spLocks noChangeArrowheads="1"/>
            </p:cNvSpPr>
            <p:nvPr/>
          </p:nvSpPr>
          <p:spPr bwMode="auto">
            <a:xfrm>
              <a:off x="4365" y="3408"/>
              <a:ext cx="620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Сервисные</a:t>
              </a:r>
            </a:p>
          </p:txBody>
        </p:sp>
        <p:sp>
          <p:nvSpPr>
            <p:cNvPr id="78928" name="Rectangle 78"/>
            <p:cNvSpPr>
              <a:spLocks noChangeArrowheads="1"/>
            </p:cNvSpPr>
            <p:nvPr/>
          </p:nvSpPr>
          <p:spPr bwMode="auto">
            <a:xfrm>
              <a:off x="4439" y="3500"/>
              <a:ext cx="474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центры,</a:t>
              </a:r>
            </a:p>
          </p:txBody>
        </p:sp>
        <p:sp>
          <p:nvSpPr>
            <p:cNvPr id="78929" name="Rectangle 79"/>
            <p:cNvSpPr>
              <a:spLocks noChangeArrowheads="1"/>
            </p:cNvSpPr>
            <p:nvPr/>
          </p:nvSpPr>
          <p:spPr bwMode="auto">
            <a:xfrm>
              <a:off x="4386" y="3592"/>
              <a:ext cx="572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транспорт</a:t>
              </a:r>
            </a:p>
          </p:txBody>
        </p:sp>
        <p:sp>
          <p:nvSpPr>
            <p:cNvPr id="78930" name="Rectangle 80"/>
            <p:cNvSpPr>
              <a:spLocks noChangeArrowheads="1"/>
            </p:cNvSpPr>
            <p:nvPr/>
          </p:nvSpPr>
          <p:spPr bwMode="auto">
            <a:xfrm>
              <a:off x="5130" y="3866"/>
              <a:ext cx="988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000" b="1">
                  <a:solidFill>
                    <a:srgbClr val="000000"/>
                  </a:solidFill>
                  <a:cs typeface="Arial" panose="020B0604020202020204" pitchFamily="34" charset="0"/>
                </a:rPr>
                <a:t>ДЕНЕЖНЫЙ ПОТОК</a:t>
              </a:r>
            </a:p>
          </p:txBody>
        </p:sp>
        <p:sp>
          <p:nvSpPr>
            <p:cNvPr id="78931" name="Rectangle 81"/>
            <p:cNvSpPr>
              <a:spLocks noChangeArrowheads="1"/>
            </p:cNvSpPr>
            <p:nvPr/>
          </p:nvSpPr>
          <p:spPr bwMode="auto">
            <a:xfrm>
              <a:off x="5092" y="2404"/>
              <a:ext cx="952" cy="61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78932" name="Rectangle 82"/>
            <p:cNvSpPr>
              <a:spLocks noChangeArrowheads="1"/>
            </p:cNvSpPr>
            <p:nvPr/>
          </p:nvSpPr>
          <p:spPr bwMode="auto">
            <a:xfrm>
              <a:off x="5092" y="3028"/>
              <a:ext cx="952" cy="42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78933" name="Rectangle 83"/>
            <p:cNvSpPr>
              <a:spLocks noChangeArrowheads="1"/>
            </p:cNvSpPr>
            <p:nvPr/>
          </p:nvSpPr>
          <p:spPr bwMode="auto">
            <a:xfrm>
              <a:off x="5092" y="3460"/>
              <a:ext cx="952" cy="37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78934" name="Rectangle 84"/>
            <p:cNvSpPr>
              <a:spLocks noChangeArrowheads="1"/>
            </p:cNvSpPr>
            <p:nvPr/>
          </p:nvSpPr>
          <p:spPr bwMode="auto">
            <a:xfrm>
              <a:off x="5037" y="2429"/>
              <a:ext cx="1062" cy="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ru-RU" altLang="ru-RU" sz="1200" b="1">
                  <a:cs typeface="Arial" panose="020B0604020202020204" pitchFamily="34" charset="0"/>
                </a:rPr>
                <a:t>Объем продаж</a:t>
              </a:r>
              <a:endParaRPr lang="ru-RU" altLang="ru-RU" sz="1200">
                <a:cs typeface="Arial" panose="020B060402020202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ru-RU" altLang="ru-RU" sz="1200">
                  <a:cs typeface="Arial" panose="020B0604020202020204" pitchFamily="34" charset="0"/>
                </a:rPr>
                <a:t>- производств.    </a:t>
              </a:r>
              <a:br>
                <a:rPr lang="ru-RU" altLang="ru-RU" sz="1200">
                  <a:cs typeface="Arial" panose="020B0604020202020204" pitchFamily="34" charset="0"/>
                </a:rPr>
              </a:br>
              <a:r>
                <a:rPr lang="ru-RU" altLang="ru-RU" sz="1200">
                  <a:cs typeface="Arial" panose="020B0604020202020204" pitchFamily="34" charset="0"/>
                </a:rPr>
                <a:t>  затраты</a:t>
              </a:r>
            </a:p>
            <a:p>
              <a:pPr algn="ctr">
                <a:lnSpc>
                  <a:spcPct val="80000"/>
                </a:lnSpc>
              </a:pPr>
              <a:r>
                <a:rPr lang="ru-RU" altLang="ru-RU" sz="1200" b="1">
                  <a:cs typeface="Arial" panose="020B0604020202020204" pitchFamily="34" charset="0"/>
                </a:rPr>
                <a:t>Опер. прибыль</a:t>
              </a:r>
            </a:p>
            <a:p>
              <a:pPr>
                <a:lnSpc>
                  <a:spcPct val="80000"/>
                </a:lnSpc>
              </a:pPr>
              <a:r>
                <a:rPr lang="ru-RU" altLang="ru-RU" sz="1200">
                  <a:cs typeface="Arial" panose="020B0604020202020204" pitchFamily="34" charset="0"/>
                </a:rPr>
                <a:t>- налог на прибыль</a:t>
              </a:r>
            </a:p>
            <a:p>
              <a:pPr>
                <a:lnSpc>
                  <a:spcPct val="80000"/>
                </a:lnSpc>
              </a:pPr>
              <a:r>
                <a:rPr lang="ru-RU" altLang="ru-RU" sz="1200">
                  <a:cs typeface="Arial" panose="020B0604020202020204" pitchFamily="34" charset="0"/>
                </a:rPr>
                <a:t>+ амортизация</a:t>
              </a:r>
            </a:p>
          </p:txBody>
        </p:sp>
        <p:sp>
          <p:nvSpPr>
            <p:cNvPr id="78935" name="Rectangle 85"/>
            <p:cNvSpPr>
              <a:spLocks noChangeArrowheads="1"/>
            </p:cNvSpPr>
            <p:nvPr/>
          </p:nvSpPr>
          <p:spPr bwMode="auto">
            <a:xfrm>
              <a:off x="5040" y="3053"/>
              <a:ext cx="1062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ru-RU" altLang="ru-RU" sz="1200" b="1">
                  <a:cs typeface="Arial" panose="020B0604020202020204" pitchFamily="34" charset="0"/>
                </a:rPr>
                <a:t>- Увеличение </a:t>
              </a:r>
              <a:br>
                <a:rPr lang="ru-RU" altLang="ru-RU" sz="1200" b="1">
                  <a:cs typeface="Arial" panose="020B0604020202020204" pitchFamily="34" charset="0"/>
                </a:rPr>
              </a:br>
              <a:r>
                <a:rPr lang="ru-RU" altLang="ru-RU" sz="1200" b="1">
                  <a:cs typeface="Arial" panose="020B0604020202020204" pitchFamily="34" charset="0"/>
                </a:rPr>
                <a:t>   рабочего </a:t>
              </a:r>
              <a:br>
                <a:rPr lang="ru-RU" altLang="ru-RU" sz="1200" b="1">
                  <a:cs typeface="Arial" panose="020B0604020202020204" pitchFamily="34" charset="0"/>
                </a:rPr>
              </a:br>
              <a:r>
                <a:rPr lang="ru-RU" altLang="ru-RU" sz="1200" b="1">
                  <a:cs typeface="Arial" panose="020B0604020202020204" pitchFamily="34" charset="0"/>
                </a:rPr>
                <a:t>   капитала</a:t>
              </a:r>
            </a:p>
          </p:txBody>
        </p:sp>
        <p:sp>
          <p:nvSpPr>
            <p:cNvPr id="78936" name="Rectangle 86"/>
            <p:cNvSpPr>
              <a:spLocks noChangeArrowheads="1"/>
            </p:cNvSpPr>
            <p:nvPr/>
          </p:nvSpPr>
          <p:spPr bwMode="auto">
            <a:xfrm>
              <a:off x="5040" y="3533"/>
              <a:ext cx="1062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ru-RU" altLang="ru-RU" sz="1200" b="1">
                  <a:cs typeface="Arial" panose="020B0604020202020204" pitchFamily="34" charset="0"/>
                </a:rPr>
                <a:t>- Капитальные</a:t>
              </a:r>
              <a:br>
                <a:rPr lang="ru-RU" altLang="ru-RU" sz="1200" b="1">
                  <a:cs typeface="Arial" panose="020B0604020202020204" pitchFamily="34" charset="0"/>
                </a:rPr>
              </a:br>
              <a:r>
                <a:rPr lang="ru-RU" altLang="ru-RU" sz="1200" b="1">
                  <a:cs typeface="Arial" panose="020B0604020202020204" pitchFamily="34" charset="0"/>
                </a:rPr>
                <a:t>   вложения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593741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E5D1880-1AB6-4178-B9AE-BA838369DE53}" type="slidenum">
              <a:rPr lang="ru-RU" altLang="ru-RU" smtClean="0">
                <a:cs typeface="Arial" panose="020B0604020202020204" pitchFamily="34" charset="0"/>
              </a:rPr>
              <a:pPr/>
              <a:t>38</a:t>
            </a:fld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7987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Ценность бизнеса</a:t>
            </a:r>
          </a:p>
        </p:txBody>
      </p:sp>
      <p:sp>
        <p:nvSpPr>
          <p:cNvPr id="7987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altLang="ru-RU" sz="2000" b="0" i="0" smtClean="0">
                <a:latin typeface="Arial" panose="020B0604020202020204" pitchFamily="34" charset="0"/>
                <a:cs typeface="Arial" panose="020B0604020202020204" pitchFamily="34" charset="0"/>
              </a:rPr>
              <a:t>Когда финансовая стратегия внутренне и внешне полностью соотносится с производственной и маркетинговой стратегиями, тогда можно говорить о </a:t>
            </a:r>
            <a:r>
              <a:rPr lang="ru-RU" altLang="ru-RU" sz="2000" b="0" i="0" u="sng" smtClean="0">
                <a:latin typeface="Arial" panose="020B0604020202020204" pitchFamily="34" charset="0"/>
                <a:cs typeface="Arial" panose="020B0604020202020204" pitchFamily="34" charset="0"/>
              </a:rPr>
              <a:t>максимальной ценности бизнеса</a:t>
            </a:r>
          </a:p>
        </p:txBody>
      </p:sp>
    </p:spTree>
    <p:extLst>
      <p:ext uri="{BB962C8B-B14F-4D97-AF65-F5344CB8AC3E}">
        <p14:creationId xmlns:p14="http://schemas.microsoft.com/office/powerpoint/2010/main" val="2391830292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iestemp">
  <a:themeElements>
    <a:clrScheme name="">
      <a:dk1>
        <a:srgbClr val="000000"/>
      </a:dk1>
      <a:lt1>
        <a:srgbClr val="FFFFFF"/>
      </a:lt1>
      <a:dk2>
        <a:srgbClr val="FAFD00"/>
      </a:dk2>
      <a:lt2>
        <a:srgbClr val="DADADA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EAEAEA"/>
      </a:folHlink>
    </a:clrScheme>
    <a:fontScheme name="piestemp">
      <a:majorFont>
        <a:latin typeface="NTHarmonica"/>
        <a:ea typeface=""/>
        <a:cs typeface=""/>
      </a:majorFont>
      <a:minorFont>
        <a:latin typeface="NTHarmonic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piestem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estem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estem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estem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estem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estem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estem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estem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estem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estem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estem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estem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564</TotalTime>
  <Words>2144</Words>
  <Application>Microsoft Office PowerPoint</Application>
  <PresentationFormat>Экран (4:3)</PresentationFormat>
  <Paragraphs>803</Paragraphs>
  <Slides>38</Slides>
  <Notes>35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38</vt:i4>
      </vt:variant>
    </vt:vector>
  </HeadingPairs>
  <TitlesOfParts>
    <vt:vector size="45" baseType="lpstr">
      <vt:lpstr>Arial</vt:lpstr>
      <vt:lpstr>NTHarmonica</vt:lpstr>
      <vt:lpstr>Symbol</vt:lpstr>
      <vt:lpstr>Verdana</vt:lpstr>
      <vt:lpstr>Wingdings</vt:lpstr>
      <vt:lpstr>Оформление по умолчанию</vt:lpstr>
      <vt:lpstr>piestemp</vt:lpstr>
      <vt:lpstr>Презентация PowerPoint</vt:lpstr>
      <vt:lpstr>Презентация PowerPoint</vt:lpstr>
      <vt:lpstr>Различия видов анализа</vt:lpstr>
      <vt:lpstr>Рентабельность продаж</vt:lpstr>
      <vt:lpstr>Рентабельность продаж</vt:lpstr>
      <vt:lpstr>Рентабельность продаж</vt:lpstr>
      <vt:lpstr>Рабочий капитал и чистые активы</vt:lpstr>
      <vt:lpstr>Форматы балансового отчета</vt:lpstr>
      <vt:lpstr>Оборачиваемость чистых активов </vt:lpstr>
      <vt:lpstr>Оборачиваемость чистых активов</vt:lpstr>
      <vt:lpstr>Рентабельность чистых активов</vt:lpstr>
      <vt:lpstr>Рентабельность чистых активов</vt:lpstr>
      <vt:lpstr>Рентабельность чистых активов</vt:lpstr>
      <vt:lpstr>Рентабельность собственного капитала</vt:lpstr>
      <vt:lpstr>Финансовый рычаг</vt:lpstr>
      <vt:lpstr>Финансовый рычаг</vt:lpstr>
      <vt:lpstr>Рентабельность собственного капитала и финансовый рычаг</vt:lpstr>
      <vt:lpstr>Эффект финансового рычага</vt:lpstr>
      <vt:lpstr>Финансовый рычаг и рентабельность собственного капитала</vt:lpstr>
      <vt:lpstr>Рентабельность собственного капитала</vt:lpstr>
      <vt:lpstr>Коэффициент реинвестирования </vt:lpstr>
      <vt:lpstr>Матрица Бостонской консалтинговой группы</vt:lpstr>
      <vt:lpstr>Коэффициент реинвестирования</vt:lpstr>
      <vt:lpstr>Модель Du Pont</vt:lpstr>
      <vt:lpstr>Экономический рост компании  </vt:lpstr>
      <vt:lpstr>Экономический рост компании АО "Альтаир"</vt:lpstr>
      <vt:lpstr>Оценка финансовой деятельности компании</vt:lpstr>
      <vt:lpstr>Оценка финансовой деятельности АО "Альтаир"</vt:lpstr>
      <vt:lpstr>Оценка финансовой деятельности компании</vt:lpstr>
      <vt:lpstr>Оценка финансовой деятельности компании</vt:lpstr>
      <vt:lpstr>Оценка финансовой деятельности компании</vt:lpstr>
      <vt:lpstr>Оценка финансовой деятельности компании</vt:lpstr>
      <vt:lpstr>Оценка финансовой деятельности компании</vt:lpstr>
      <vt:lpstr>Оценка финансовой деятельности компании</vt:lpstr>
      <vt:lpstr>Оценка финансовой деятельности компании Пример</vt:lpstr>
      <vt:lpstr>Оценка финансовой деятельности компании Продолжение примера</vt:lpstr>
      <vt:lpstr>Связь добавленной рыночной стоимости с денежным потоком</vt:lpstr>
      <vt:lpstr>Ценность бизнеса</vt:lpstr>
    </vt:vector>
  </TitlesOfParts>
  <Company>Бизнес-инжиниринговые технологии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CD-3 "Бизнес-планирование"</dc:title>
  <dc:subject>Бизнес-инжиниринговые технологии</dc:subject>
  <cp:keywords>Бизнес-инжиниринговые технологии</cp:keywords>
  <cp:lastModifiedBy>Сергей Ковалев</cp:lastModifiedBy>
  <cp:revision>150</cp:revision>
  <dcterms:created xsi:type="dcterms:W3CDTF">2004-06-29T07:45:40Z</dcterms:created>
  <dcterms:modified xsi:type="dcterms:W3CDTF">2017-06-10T14:11:47Z</dcterms:modified>
</cp:coreProperties>
</file>