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8"/>
  </p:notesMasterIdLst>
  <p:sldIdLst>
    <p:sldId id="391" r:id="rId3"/>
    <p:sldId id="395" r:id="rId4"/>
    <p:sldId id="396" r:id="rId5"/>
    <p:sldId id="397" r:id="rId6"/>
    <p:sldId id="398" r:id="rId7"/>
    <p:sldId id="399" r:id="rId8"/>
    <p:sldId id="400" r:id="rId9"/>
    <p:sldId id="401" r:id="rId10"/>
    <p:sldId id="402" r:id="rId11"/>
    <p:sldId id="403" r:id="rId12"/>
    <p:sldId id="404" r:id="rId13"/>
    <p:sldId id="405" r:id="rId14"/>
    <p:sldId id="406" r:id="rId15"/>
    <p:sldId id="407" r:id="rId16"/>
    <p:sldId id="408" r:id="rId17"/>
    <p:sldId id="409" r:id="rId18"/>
    <p:sldId id="410" r:id="rId19"/>
    <p:sldId id="411" r:id="rId20"/>
    <p:sldId id="412" r:id="rId21"/>
    <p:sldId id="413" r:id="rId22"/>
    <p:sldId id="414" r:id="rId23"/>
    <p:sldId id="415" r:id="rId24"/>
    <p:sldId id="416" r:id="rId25"/>
    <p:sldId id="417" r:id="rId26"/>
    <p:sldId id="418" r:id="rId27"/>
    <p:sldId id="419" r:id="rId28"/>
    <p:sldId id="420" r:id="rId29"/>
    <p:sldId id="421" r:id="rId30"/>
    <p:sldId id="422" r:id="rId31"/>
    <p:sldId id="423" r:id="rId32"/>
    <p:sldId id="424" r:id="rId33"/>
    <p:sldId id="425" r:id="rId34"/>
    <p:sldId id="426" r:id="rId35"/>
    <p:sldId id="427" r:id="rId36"/>
    <p:sldId id="428" r:id="rId37"/>
  </p:sldIdLst>
  <p:sldSz cx="9144000" cy="6858000" type="screen4x3"/>
  <p:notesSz cx="7086600" cy="102235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0">
          <p15:clr>
            <a:srgbClr val="A4A3A4"/>
          </p15:clr>
        </p15:guide>
        <p15:guide id="2" pos="223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4517" autoAdjust="0"/>
  </p:normalViewPr>
  <p:slideViewPr>
    <p:cSldViewPr>
      <p:cViewPr varScale="1">
        <p:scale>
          <a:sx n="72" d="100"/>
          <a:sy n="72" d="100"/>
        </p:scale>
        <p:origin x="1048" y="-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720"/>
    </p:cViewPr>
  </p:sorterViewPr>
  <p:notesViewPr>
    <p:cSldViewPr>
      <p:cViewPr varScale="1">
        <p:scale>
          <a:sx n="39" d="100"/>
          <a:sy n="39" d="100"/>
        </p:scale>
        <p:origin x="-1459" y="-72"/>
      </p:cViewPr>
      <p:guideLst>
        <p:guide orient="horz" pos="3220"/>
        <p:guide pos="223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defTabSz="989013" eaLnBrk="1" hangingPunct="1">
              <a:defRPr sz="1300" smtClean="0"/>
            </a:lvl1pPr>
          </a:lstStyle>
          <a:p>
            <a:pPr>
              <a:defRPr/>
            </a:pPr>
            <a:endParaRPr lang="ru-RU" altLang="ru-RU"/>
          </a:p>
        </p:txBody>
      </p:sp>
      <p:sp>
        <p:nvSpPr>
          <p:cNvPr id="67587" name="Rectangle 3"/>
          <p:cNvSpPr>
            <a:spLocks noGrp="1" noChangeArrowheads="1"/>
          </p:cNvSpPr>
          <p:nvPr>
            <p:ph type="dt" idx="1"/>
          </p:nvPr>
        </p:nvSpPr>
        <p:spPr bwMode="auto">
          <a:xfrm>
            <a:off x="4014788"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algn="r" defTabSz="989013" eaLnBrk="1" hangingPunct="1">
              <a:defRPr sz="1300" smtClean="0"/>
            </a:lvl1pPr>
          </a:lstStyle>
          <a:p>
            <a:pPr>
              <a:defRPr/>
            </a:pPr>
            <a:endParaRPr lang="ru-RU" altLang="ru-RU"/>
          </a:p>
        </p:txBody>
      </p:sp>
      <p:sp>
        <p:nvSpPr>
          <p:cNvPr id="3076" name="Rectangle 4"/>
          <p:cNvSpPr>
            <a:spLocks noGrp="1" noRot="1" noChangeAspect="1" noChangeArrowheads="1" noTextEdit="1"/>
          </p:cNvSpPr>
          <p:nvPr>
            <p:ph type="sldImg" idx="2"/>
          </p:nvPr>
        </p:nvSpPr>
        <p:spPr bwMode="auto">
          <a:xfrm>
            <a:off x="987425" y="766763"/>
            <a:ext cx="5111750" cy="38338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708025" y="4856163"/>
            <a:ext cx="5670550"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67590" name="Rectangle 6"/>
          <p:cNvSpPr>
            <a:spLocks noGrp="1" noChangeArrowheads="1"/>
          </p:cNvSpPr>
          <p:nvPr>
            <p:ph type="ftr" sz="quarter" idx="4"/>
          </p:nvPr>
        </p:nvSpPr>
        <p:spPr bwMode="auto">
          <a:xfrm>
            <a:off x="0" y="9710738"/>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defTabSz="989013" eaLnBrk="1" hangingPunct="1">
              <a:defRPr sz="1300" smtClean="0"/>
            </a:lvl1pPr>
          </a:lstStyle>
          <a:p>
            <a:pPr>
              <a:defRPr/>
            </a:pPr>
            <a:endParaRPr lang="ru-RU" altLang="ru-RU"/>
          </a:p>
        </p:txBody>
      </p:sp>
      <p:sp>
        <p:nvSpPr>
          <p:cNvPr id="67591" name="Rectangle 7"/>
          <p:cNvSpPr>
            <a:spLocks noGrp="1" noChangeArrowheads="1"/>
          </p:cNvSpPr>
          <p:nvPr>
            <p:ph type="sldNum" sz="quarter" idx="5"/>
          </p:nvPr>
        </p:nvSpPr>
        <p:spPr bwMode="auto">
          <a:xfrm>
            <a:off x="4014788" y="9710738"/>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algn="r" defTabSz="989013" eaLnBrk="1" hangingPunct="1">
              <a:defRPr sz="1300" smtClean="0"/>
            </a:lvl1pPr>
          </a:lstStyle>
          <a:p>
            <a:pPr>
              <a:defRPr/>
            </a:pPr>
            <a:fld id="{095E83AE-1958-40D4-B22D-B5D687C9FF52}" type="slidenum">
              <a:rPr lang="ru-RU" altLang="ru-RU"/>
              <a:pPr>
                <a:defRPr/>
              </a:pPr>
              <a:t>‹#›</a:t>
            </a:fld>
            <a:endParaRPr lang="ru-RU" altLang="ru-RU"/>
          </a:p>
        </p:txBody>
      </p:sp>
    </p:spTree>
    <p:extLst>
      <p:ext uri="{BB962C8B-B14F-4D97-AF65-F5344CB8AC3E}">
        <p14:creationId xmlns:p14="http://schemas.microsoft.com/office/powerpoint/2010/main" val="2328632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C33ED79-E916-44BB-BEBF-3DFD437534CD}" type="slidenum">
              <a:rPr lang="ru-RU" altLang="ru-RU"/>
              <a:pPr/>
              <a:t>1</a:t>
            </a:fld>
            <a:endParaRPr lang="ru-RU" altLang="ru-RU"/>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ru-RU" altLang="ru-RU" dirty="0" smtClean="0"/>
          </a:p>
        </p:txBody>
      </p:sp>
    </p:spTree>
    <p:extLst>
      <p:ext uri="{BB962C8B-B14F-4D97-AF65-F5344CB8AC3E}">
        <p14:creationId xmlns:p14="http://schemas.microsoft.com/office/powerpoint/2010/main" val="1471260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F9B5708-73A1-414C-8A86-552F99AF394E}" type="slidenum">
              <a:rPr lang="ru-RU" altLang="ru-RU" smtClean="0"/>
              <a:pPr/>
              <a:t>2</a:t>
            </a:fld>
            <a:endParaRPr lang="ru-RU" altLang="ru-RU" smtClean="0"/>
          </a:p>
        </p:txBody>
      </p:sp>
      <p:sp>
        <p:nvSpPr>
          <p:cNvPr id="7171" name="Rectangle 2"/>
          <p:cNvSpPr>
            <a:spLocks noGrp="1" noChangeArrowheads="1"/>
          </p:cNvSpPr>
          <p:nvPr>
            <p:ph type="body" idx="1"/>
          </p:nvPr>
        </p:nvSpPr>
        <p:spPr>
          <a:xfrm>
            <a:off x="944563" y="4849813"/>
            <a:ext cx="5275262" cy="4008437"/>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85738" algn="just" eaLnBrk="1" hangingPunct="1"/>
            <a:endParaRPr lang="ru-RU" altLang="ru-RU" sz="1000" dirty="0" smtClean="0"/>
          </a:p>
        </p:txBody>
      </p:sp>
      <p:sp>
        <p:nvSpPr>
          <p:cNvPr id="717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408380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BA12F25-FD35-4313-9666-A96A65A170BB}" type="slidenum">
              <a:rPr lang="ru-RU" altLang="ru-RU" smtClean="0"/>
              <a:pPr/>
              <a:t>3</a:t>
            </a:fld>
            <a:endParaRPr lang="ru-RU" altLang="ru-RU" smtClean="0"/>
          </a:p>
        </p:txBody>
      </p:sp>
      <p:sp>
        <p:nvSpPr>
          <p:cNvPr id="9219" name="Rectangle 2"/>
          <p:cNvSpPr>
            <a:spLocks noGrp="1" noChangeArrowheads="1"/>
          </p:cNvSpPr>
          <p:nvPr>
            <p:ph type="body" idx="1"/>
          </p:nvPr>
        </p:nvSpPr>
        <p:spPr>
          <a:xfrm>
            <a:off x="630238" y="4702175"/>
            <a:ext cx="5668962" cy="4714875"/>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lnSpc>
                <a:spcPct val="95000"/>
              </a:lnSpc>
            </a:pPr>
            <a:endParaRPr lang="ru-RU" altLang="ru-RU" sz="1000" dirty="0" smtClean="0"/>
          </a:p>
        </p:txBody>
      </p:sp>
      <p:sp>
        <p:nvSpPr>
          <p:cNvPr id="922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483905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119DB6C-6EB1-4163-AF36-B4CA23188730}" type="slidenum">
              <a:rPr lang="ru-RU" altLang="ru-RU" smtClean="0"/>
              <a:pPr/>
              <a:t>4</a:t>
            </a:fld>
            <a:endParaRPr lang="ru-RU" altLang="ru-RU" smtClean="0"/>
          </a:p>
        </p:txBody>
      </p:sp>
      <p:sp>
        <p:nvSpPr>
          <p:cNvPr id="11267" name="Rectangle 2"/>
          <p:cNvSpPr>
            <a:spLocks noGrp="1" noChangeArrowheads="1"/>
          </p:cNvSpPr>
          <p:nvPr>
            <p:ph type="body" idx="1"/>
          </p:nvPr>
        </p:nvSpPr>
        <p:spPr>
          <a:xfrm>
            <a:off x="787400" y="4872038"/>
            <a:ext cx="5511800" cy="4294187"/>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1126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124085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A707884-BA45-4E75-825E-D281203AA1E0}" type="slidenum">
              <a:rPr lang="ru-RU" altLang="ru-RU" smtClean="0"/>
              <a:pPr/>
              <a:t>5</a:t>
            </a:fld>
            <a:endParaRPr lang="ru-RU" altLang="ru-RU" smtClean="0"/>
          </a:p>
        </p:txBody>
      </p:sp>
      <p:sp>
        <p:nvSpPr>
          <p:cNvPr id="13315"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1331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71256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E06DA73-050E-46E4-A146-7DDCBE106DC2}" type="slidenum">
              <a:rPr lang="ru-RU" altLang="ru-RU" smtClean="0"/>
              <a:pPr/>
              <a:t>6</a:t>
            </a:fld>
            <a:endParaRPr lang="ru-RU" altLang="ru-RU" smtClean="0"/>
          </a:p>
        </p:txBody>
      </p:sp>
      <p:sp>
        <p:nvSpPr>
          <p:cNvPr id="15363" name="Rectangle 2"/>
          <p:cNvSpPr>
            <a:spLocks noGrp="1" noRot="1" noChangeAspect="1" noChangeArrowheads="1" noTextEdit="1"/>
          </p:cNvSpPr>
          <p:nvPr>
            <p:ph type="sldImg"/>
          </p:nvPr>
        </p:nvSpPr>
        <p:spPr>
          <a:xfrm>
            <a:off x="1154113" y="892175"/>
            <a:ext cx="4778375" cy="3582988"/>
          </a:xfrm>
          <a:ln w="12700" cap="flat">
            <a:solidFill>
              <a:schemeClr val="tx1"/>
            </a:solidFill>
          </a:ln>
        </p:spPr>
      </p:sp>
      <p:sp>
        <p:nvSpPr>
          <p:cNvPr id="15364" name="Rectangle 3"/>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285750" algn="just" eaLnBrk="1" hangingPunct="1"/>
            <a:endParaRPr lang="ru-RU" altLang="ru-RU" dirty="0" smtClean="0"/>
          </a:p>
        </p:txBody>
      </p:sp>
    </p:spTree>
    <p:extLst>
      <p:ext uri="{BB962C8B-B14F-4D97-AF65-F5344CB8AC3E}">
        <p14:creationId xmlns:p14="http://schemas.microsoft.com/office/powerpoint/2010/main" val="467996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4B39219-7123-46A9-8D4D-A1A65FC937C2}" type="slidenum">
              <a:rPr lang="ru-RU" altLang="ru-RU" smtClean="0"/>
              <a:pPr/>
              <a:t>7</a:t>
            </a:fld>
            <a:endParaRPr lang="ru-RU" altLang="ru-RU" smtClean="0"/>
          </a:p>
        </p:txBody>
      </p:sp>
      <p:sp>
        <p:nvSpPr>
          <p:cNvPr id="17411" name="Rectangle 2"/>
          <p:cNvSpPr>
            <a:spLocks noGrp="1" noChangeArrowheads="1"/>
          </p:cNvSpPr>
          <p:nvPr>
            <p:ph type="body" idx="1"/>
          </p:nvPr>
        </p:nvSpPr>
        <p:spPr>
          <a:xfrm>
            <a:off x="708025" y="4713288"/>
            <a:ext cx="5670550" cy="4452937"/>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1741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591068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1684D99-F208-4320-99F9-0D21018CBA00}" type="slidenum">
              <a:rPr lang="ru-RU" altLang="ru-RU" smtClean="0"/>
              <a:pPr/>
              <a:t>8</a:t>
            </a:fld>
            <a:endParaRPr lang="ru-RU" altLang="ru-RU" smtClean="0"/>
          </a:p>
        </p:txBody>
      </p:sp>
      <p:sp>
        <p:nvSpPr>
          <p:cNvPr id="1945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1946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666898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8DC594D-DD22-4D0B-A5AF-5D7FEA207DF4}" type="slidenum">
              <a:rPr lang="ru-RU" altLang="ru-RU" smtClean="0"/>
              <a:pPr/>
              <a:t>9</a:t>
            </a:fld>
            <a:endParaRPr lang="ru-RU" altLang="ru-RU" smtClean="0"/>
          </a:p>
        </p:txBody>
      </p:sp>
      <p:sp>
        <p:nvSpPr>
          <p:cNvPr id="21507"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2150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7492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3959328-2914-4A04-B9DA-BBC2AACA1765}" type="slidenum">
              <a:rPr lang="ru-RU" altLang="ru-RU" smtClean="0"/>
              <a:pPr/>
              <a:t>10</a:t>
            </a:fld>
            <a:endParaRPr lang="ru-RU" altLang="ru-RU" smtClean="0"/>
          </a:p>
        </p:txBody>
      </p:sp>
      <p:sp>
        <p:nvSpPr>
          <p:cNvPr id="23555"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85738" algn="just" eaLnBrk="1" hangingPunct="1"/>
            <a:endParaRPr lang="ru-RU" altLang="ru-RU" smtClean="0"/>
          </a:p>
        </p:txBody>
      </p:sp>
      <p:sp>
        <p:nvSpPr>
          <p:cNvPr id="2355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486027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08D677E-3F3C-47C5-85B1-429E240937F3}" type="slidenum">
              <a:rPr lang="ru-RU" altLang="ru-RU" smtClean="0"/>
              <a:pPr/>
              <a:t>11</a:t>
            </a:fld>
            <a:endParaRPr lang="ru-RU" altLang="ru-RU" smtClean="0"/>
          </a:p>
        </p:txBody>
      </p:sp>
      <p:sp>
        <p:nvSpPr>
          <p:cNvPr id="25603"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algn="just" eaLnBrk="1" hangingPunct="1">
              <a:spcBef>
                <a:spcPct val="20000"/>
              </a:spcBef>
            </a:pPr>
            <a:endParaRPr lang="ru-RU" altLang="ru-RU" dirty="0" smtClean="0"/>
          </a:p>
        </p:txBody>
      </p:sp>
      <p:sp>
        <p:nvSpPr>
          <p:cNvPr id="25604"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069289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F8B6F15-89FC-4D4B-BC29-E0162EE97D96}" type="slidenum">
              <a:rPr lang="ru-RU" altLang="ru-RU" smtClean="0"/>
              <a:pPr/>
              <a:t>12</a:t>
            </a:fld>
            <a:endParaRPr lang="ru-RU" altLang="ru-RU" smtClean="0"/>
          </a:p>
        </p:txBody>
      </p:sp>
      <p:sp>
        <p:nvSpPr>
          <p:cNvPr id="27651"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spcBef>
                <a:spcPct val="20000"/>
              </a:spcBef>
            </a:pPr>
            <a:endParaRPr lang="ru-RU" altLang="ru-RU" b="1" i="1" u="sng" dirty="0" smtClean="0"/>
          </a:p>
        </p:txBody>
      </p:sp>
      <p:sp>
        <p:nvSpPr>
          <p:cNvPr id="2765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655648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9529345-8A22-49AC-B00D-58BA80126B94}" type="slidenum">
              <a:rPr lang="ru-RU" altLang="ru-RU" smtClean="0"/>
              <a:pPr/>
              <a:t>13</a:t>
            </a:fld>
            <a:endParaRPr lang="ru-RU" altLang="ru-RU" smtClean="0"/>
          </a:p>
        </p:txBody>
      </p:sp>
      <p:sp>
        <p:nvSpPr>
          <p:cNvPr id="2969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85738" algn="just" eaLnBrk="1" hangingPunct="1"/>
            <a:endParaRPr lang="ru-RU" altLang="ru-RU" dirty="0" smtClean="0"/>
          </a:p>
        </p:txBody>
      </p:sp>
      <p:sp>
        <p:nvSpPr>
          <p:cNvPr id="2970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50397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D591F31-1F71-4F6A-8C35-17C449719A4F}" type="slidenum">
              <a:rPr lang="ru-RU" altLang="ru-RU" smtClean="0"/>
              <a:pPr/>
              <a:t>14</a:t>
            </a:fld>
            <a:endParaRPr lang="ru-RU" altLang="ru-RU" smtClean="0"/>
          </a:p>
        </p:txBody>
      </p:sp>
      <p:sp>
        <p:nvSpPr>
          <p:cNvPr id="31747" name="Rectangle 2"/>
          <p:cNvSpPr>
            <a:spLocks noGrp="1" noChangeArrowheads="1"/>
          </p:cNvSpPr>
          <p:nvPr>
            <p:ph type="body" idx="1"/>
          </p:nvPr>
        </p:nvSpPr>
        <p:spPr>
          <a:xfrm>
            <a:off x="787400" y="4860925"/>
            <a:ext cx="5354638"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spcBef>
                <a:spcPct val="20000"/>
              </a:spcBef>
            </a:pPr>
            <a:endParaRPr lang="ru-RU" altLang="ru-RU" b="1" i="1" u="sng" dirty="0" smtClean="0"/>
          </a:p>
        </p:txBody>
      </p:sp>
      <p:sp>
        <p:nvSpPr>
          <p:cNvPr id="3174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074749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06DA4F1-EB48-4F45-9318-73D028F8343E}" type="slidenum">
              <a:rPr lang="ru-RU" altLang="ru-RU" smtClean="0"/>
              <a:pPr/>
              <a:t>15</a:t>
            </a:fld>
            <a:endParaRPr lang="ru-RU" altLang="ru-RU" smtClean="0"/>
          </a:p>
        </p:txBody>
      </p:sp>
      <p:sp>
        <p:nvSpPr>
          <p:cNvPr id="33795"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3379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789203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EECF607-3E55-4D19-93CA-8CCE20421622}" type="slidenum">
              <a:rPr lang="ru-RU" altLang="ru-RU" smtClean="0"/>
              <a:pPr/>
              <a:t>16</a:t>
            </a:fld>
            <a:endParaRPr lang="ru-RU" altLang="ru-RU" smtClean="0"/>
          </a:p>
        </p:txBody>
      </p:sp>
      <p:sp>
        <p:nvSpPr>
          <p:cNvPr id="35843"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35844"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4123521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D19EB15-E956-4D9F-81FA-28A26FD0AEB6}" type="slidenum">
              <a:rPr lang="ru-RU" altLang="ru-RU" smtClean="0"/>
              <a:pPr/>
              <a:t>17</a:t>
            </a:fld>
            <a:endParaRPr lang="ru-RU" altLang="ru-RU" smtClean="0"/>
          </a:p>
        </p:txBody>
      </p:sp>
      <p:sp>
        <p:nvSpPr>
          <p:cNvPr id="37891"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algn="just" eaLnBrk="1" hangingPunct="1"/>
            <a:endParaRPr lang="ru-RU" altLang="ru-RU" dirty="0" smtClean="0"/>
          </a:p>
        </p:txBody>
      </p:sp>
      <p:sp>
        <p:nvSpPr>
          <p:cNvPr id="3789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126017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8B6AEC4-591B-4397-9073-A81177E218EC}" type="slidenum">
              <a:rPr lang="ru-RU" altLang="ru-RU" smtClean="0"/>
              <a:pPr/>
              <a:t>18</a:t>
            </a:fld>
            <a:endParaRPr lang="ru-RU" altLang="ru-RU" smtClean="0"/>
          </a:p>
        </p:txBody>
      </p:sp>
      <p:sp>
        <p:nvSpPr>
          <p:cNvPr id="3993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3994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624968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FC8A22E-5578-4093-ACE0-089B72573951}" type="slidenum">
              <a:rPr lang="ru-RU" altLang="ru-RU" smtClean="0"/>
              <a:pPr/>
              <a:t>19</a:t>
            </a:fld>
            <a:endParaRPr lang="ru-RU" altLang="ru-RU" smtClean="0"/>
          </a:p>
        </p:txBody>
      </p:sp>
      <p:sp>
        <p:nvSpPr>
          <p:cNvPr id="41987"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381000" algn="just" eaLnBrk="1" hangingPunct="1">
              <a:spcBef>
                <a:spcPct val="20000"/>
              </a:spcBef>
            </a:pPr>
            <a:endParaRPr lang="ru-RU" altLang="ru-RU" dirty="0" smtClean="0"/>
          </a:p>
        </p:txBody>
      </p:sp>
      <p:sp>
        <p:nvSpPr>
          <p:cNvPr id="4198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522785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C552D4E-C2F7-46BB-96C2-3ECE13DE0F90}" type="slidenum">
              <a:rPr lang="ru-RU" altLang="ru-RU" smtClean="0"/>
              <a:pPr/>
              <a:t>20</a:t>
            </a:fld>
            <a:endParaRPr lang="ru-RU" altLang="ru-RU" smtClean="0"/>
          </a:p>
        </p:txBody>
      </p:sp>
      <p:sp>
        <p:nvSpPr>
          <p:cNvPr id="44035"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4403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201112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9E1AF54-ECB5-4474-B329-9F3F1557179D}" type="slidenum">
              <a:rPr lang="ru-RU" altLang="ru-RU" smtClean="0"/>
              <a:pPr/>
              <a:t>21</a:t>
            </a:fld>
            <a:endParaRPr lang="ru-RU" altLang="ru-RU" smtClean="0"/>
          </a:p>
        </p:txBody>
      </p:sp>
      <p:sp>
        <p:nvSpPr>
          <p:cNvPr id="46083" name="Rectangle 2"/>
          <p:cNvSpPr>
            <a:spLocks noGrp="1" noChangeArrowheads="1"/>
          </p:cNvSpPr>
          <p:nvPr>
            <p:ph type="body" idx="1"/>
          </p:nvPr>
        </p:nvSpPr>
        <p:spPr>
          <a:xfrm>
            <a:off x="787400" y="4860925"/>
            <a:ext cx="55911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dirty="0" smtClean="0"/>
          </a:p>
        </p:txBody>
      </p:sp>
      <p:sp>
        <p:nvSpPr>
          <p:cNvPr id="46084"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676288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2D94E9F-2A45-4667-AC26-F81EF7ECAD32}" type="slidenum">
              <a:rPr lang="ru-RU" altLang="ru-RU" smtClean="0"/>
              <a:pPr/>
              <a:t>22</a:t>
            </a:fld>
            <a:endParaRPr lang="ru-RU" altLang="ru-RU" smtClean="0"/>
          </a:p>
        </p:txBody>
      </p:sp>
      <p:sp>
        <p:nvSpPr>
          <p:cNvPr id="48131"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algn="just" eaLnBrk="1" hangingPunct="1"/>
            <a:endParaRPr lang="ru-RU" altLang="ru-RU" dirty="0" smtClean="0"/>
          </a:p>
        </p:txBody>
      </p:sp>
      <p:sp>
        <p:nvSpPr>
          <p:cNvPr id="4813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387032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2CC4B46-8C96-4480-89AA-2BF1292C3063}" type="slidenum">
              <a:rPr lang="ru-RU" altLang="ru-RU" smtClean="0"/>
              <a:pPr/>
              <a:t>23</a:t>
            </a:fld>
            <a:endParaRPr lang="ru-RU" altLang="ru-RU" smtClean="0"/>
          </a:p>
        </p:txBody>
      </p:sp>
      <p:sp>
        <p:nvSpPr>
          <p:cNvPr id="5017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5018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633442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A7C28D8-A409-443C-8C9F-6FDCBBAB655B}" type="slidenum">
              <a:rPr lang="ru-RU" altLang="ru-RU" smtClean="0"/>
              <a:pPr/>
              <a:t>24</a:t>
            </a:fld>
            <a:endParaRPr lang="ru-RU" altLang="ru-RU" smtClean="0"/>
          </a:p>
        </p:txBody>
      </p:sp>
      <p:sp>
        <p:nvSpPr>
          <p:cNvPr id="52227"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5222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341143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82EE2A2-A2FE-4AFF-A7D8-FE17BBDC0D6B}" type="slidenum">
              <a:rPr lang="ru-RU" altLang="ru-RU" smtClean="0"/>
              <a:pPr/>
              <a:t>25</a:t>
            </a:fld>
            <a:endParaRPr lang="ru-RU" altLang="ru-RU" smtClean="0"/>
          </a:p>
        </p:txBody>
      </p:sp>
      <p:sp>
        <p:nvSpPr>
          <p:cNvPr id="54275"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algn="just" eaLnBrk="1" hangingPunct="1"/>
            <a:endParaRPr lang="ru-RU" altLang="ru-RU" dirty="0" smtClean="0"/>
          </a:p>
        </p:txBody>
      </p:sp>
      <p:sp>
        <p:nvSpPr>
          <p:cNvPr id="5427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736002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84D1A31-6170-47F3-A45C-245FEDEF7D68}" type="slidenum">
              <a:rPr lang="ru-RU" altLang="ru-RU" smtClean="0"/>
              <a:pPr/>
              <a:t>26</a:t>
            </a:fld>
            <a:endParaRPr lang="ru-RU" altLang="ru-RU" smtClean="0"/>
          </a:p>
        </p:txBody>
      </p:sp>
      <p:sp>
        <p:nvSpPr>
          <p:cNvPr id="56323" name="Rectangle 2"/>
          <p:cNvSpPr>
            <a:spLocks noGrp="1" noChangeArrowheads="1"/>
          </p:cNvSpPr>
          <p:nvPr>
            <p:ph type="body" idx="1"/>
          </p:nvPr>
        </p:nvSpPr>
        <p:spPr>
          <a:xfrm>
            <a:off x="944563" y="4792663"/>
            <a:ext cx="5354637" cy="4373562"/>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56324"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740759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D21C066-045B-4184-B56E-3E995288A886}" type="slidenum">
              <a:rPr lang="ru-RU" altLang="ru-RU" smtClean="0"/>
              <a:pPr/>
              <a:t>27</a:t>
            </a:fld>
            <a:endParaRPr lang="ru-RU" altLang="ru-RU" smtClean="0"/>
          </a:p>
        </p:txBody>
      </p:sp>
      <p:sp>
        <p:nvSpPr>
          <p:cNvPr id="58371" name="Rectangle 2"/>
          <p:cNvSpPr>
            <a:spLocks noGrp="1" noChangeArrowheads="1"/>
          </p:cNvSpPr>
          <p:nvPr>
            <p:ph type="body" idx="1"/>
          </p:nvPr>
        </p:nvSpPr>
        <p:spPr>
          <a:xfrm>
            <a:off x="866775" y="4860925"/>
            <a:ext cx="543242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dirty="0" smtClean="0"/>
          </a:p>
        </p:txBody>
      </p:sp>
      <p:sp>
        <p:nvSpPr>
          <p:cNvPr id="5837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207930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4E8FE52-8F23-4573-A48F-B164D547802A}" type="slidenum">
              <a:rPr lang="ru-RU" altLang="ru-RU" smtClean="0"/>
              <a:pPr/>
              <a:t>28</a:t>
            </a:fld>
            <a:endParaRPr lang="ru-RU" altLang="ru-RU" smtClean="0"/>
          </a:p>
        </p:txBody>
      </p:sp>
      <p:sp>
        <p:nvSpPr>
          <p:cNvPr id="6041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algn="just" eaLnBrk="1" hangingPunct="1"/>
            <a:endParaRPr lang="ru-RU" altLang="ru-RU" dirty="0" smtClean="0"/>
          </a:p>
        </p:txBody>
      </p:sp>
      <p:sp>
        <p:nvSpPr>
          <p:cNvPr id="6042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2270186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45FD99D-5C8D-4B8D-8A89-F6A31953B361}" type="slidenum">
              <a:rPr lang="ru-RU" altLang="ru-RU" smtClean="0"/>
              <a:pPr/>
              <a:t>29</a:t>
            </a:fld>
            <a:endParaRPr lang="ru-RU" altLang="ru-RU" smtClean="0"/>
          </a:p>
        </p:txBody>
      </p:sp>
      <p:sp>
        <p:nvSpPr>
          <p:cNvPr id="62467"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6246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0395024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9CA9B30-DCF1-4F26-84E3-625D4968A0FD}" type="slidenum">
              <a:rPr lang="ru-RU" altLang="ru-RU" smtClean="0"/>
              <a:pPr/>
              <a:t>30</a:t>
            </a:fld>
            <a:endParaRPr lang="ru-RU" altLang="ru-RU" smtClean="0"/>
          </a:p>
        </p:txBody>
      </p:sp>
      <p:sp>
        <p:nvSpPr>
          <p:cNvPr id="64515" name="Rectangle 2"/>
          <p:cNvSpPr>
            <a:spLocks noGrp="1" noChangeArrowheads="1"/>
          </p:cNvSpPr>
          <p:nvPr>
            <p:ph type="body" idx="1"/>
          </p:nvPr>
        </p:nvSpPr>
        <p:spPr>
          <a:xfrm>
            <a:off x="944563" y="4860925"/>
            <a:ext cx="5275262"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85738" algn="just" eaLnBrk="1" hangingPunct="1">
              <a:spcBef>
                <a:spcPct val="20000"/>
              </a:spcBef>
            </a:pPr>
            <a:endParaRPr lang="ru-RU" altLang="ru-RU" dirty="0" smtClean="0"/>
          </a:p>
        </p:txBody>
      </p:sp>
      <p:sp>
        <p:nvSpPr>
          <p:cNvPr id="6451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485325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E2BF419-F8FF-4065-B043-A8207011E02B}" type="slidenum">
              <a:rPr lang="ru-RU" altLang="ru-RU" smtClean="0"/>
              <a:pPr/>
              <a:t>31</a:t>
            </a:fld>
            <a:endParaRPr lang="ru-RU" altLang="ru-RU" smtClean="0"/>
          </a:p>
        </p:txBody>
      </p:sp>
      <p:sp>
        <p:nvSpPr>
          <p:cNvPr id="66563"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66564"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724711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3523C50-E41D-408D-A915-28C25B016C9F}" type="slidenum">
              <a:rPr lang="ru-RU" altLang="ru-RU" smtClean="0"/>
              <a:pPr/>
              <a:t>32</a:t>
            </a:fld>
            <a:endParaRPr lang="ru-RU" altLang="ru-RU" smtClean="0"/>
          </a:p>
        </p:txBody>
      </p:sp>
      <p:sp>
        <p:nvSpPr>
          <p:cNvPr id="68611"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68612"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2366934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B85AF95-AB0C-4C4A-A896-98B2C92761D8}" type="slidenum">
              <a:rPr lang="ru-RU" altLang="ru-RU" smtClean="0"/>
              <a:pPr/>
              <a:t>33</a:t>
            </a:fld>
            <a:endParaRPr lang="ru-RU" altLang="ru-RU" smtClean="0"/>
          </a:p>
        </p:txBody>
      </p:sp>
      <p:sp>
        <p:nvSpPr>
          <p:cNvPr id="70659" name="Rectangle 2"/>
          <p:cNvSpPr>
            <a:spLocks noGrp="1" noChangeArrowheads="1"/>
          </p:cNvSpPr>
          <p:nvPr>
            <p:ph type="body" idx="1"/>
          </p:nvPr>
        </p:nvSpPr>
        <p:spPr>
          <a:xfrm>
            <a:off x="944563" y="4860925"/>
            <a:ext cx="5197475"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eaLnBrk="1" hangingPunct="1"/>
            <a:endParaRPr lang="ru-RU" altLang="ru-RU" smtClean="0"/>
          </a:p>
        </p:txBody>
      </p:sp>
      <p:sp>
        <p:nvSpPr>
          <p:cNvPr id="70660"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1947664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E047335-7B75-4BBB-8026-AF3BBECE566E}" type="slidenum">
              <a:rPr lang="ru-RU" altLang="ru-RU" smtClean="0"/>
              <a:pPr/>
              <a:t>34</a:t>
            </a:fld>
            <a:endParaRPr lang="ru-RU" altLang="ru-RU" smtClean="0"/>
          </a:p>
        </p:txBody>
      </p:sp>
      <p:sp>
        <p:nvSpPr>
          <p:cNvPr id="72707" name="Rectangle 2"/>
          <p:cNvSpPr>
            <a:spLocks noGrp="1" noChangeArrowheads="1"/>
          </p:cNvSpPr>
          <p:nvPr>
            <p:ph type="body" idx="1"/>
          </p:nvPr>
        </p:nvSpPr>
        <p:spPr>
          <a:xfrm>
            <a:off x="944563" y="4860925"/>
            <a:ext cx="5354637" cy="4305300"/>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90500" algn="just" eaLnBrk="1" hangingPunct="1"/>
            <a:endParaRPr lang="ru-RU" altLang="ru-RU" dirty="0" smtClean="0"/>
          </a:p>
        </p:txBody>
      </p:sp>
      <p:sp>
        <p:nvSpPr>
          <p:cNvPr id="72708"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2103462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07E3BFC-F455-4D4A-B278-B4E77578F57E}" type="slidenum">
              <a:rPr lang="ru-RU" altLang="ru-RU" smtClean="0"/>
              <a:pPr/>
              <a:t>35</a:t>
            </a:fld>
            <a:endParaRPr lang="ru-RU" altLang="ru-RU" smtClean="0"/>
          </a:p>
        </p:txBody>
      </p:sp>
      <p:sp>
        <p:nvSpPr>
          <p:cNvPr id="74755" name="Rectangle 2"/>
          <p:cNvSpPr>
            <a:spLocks noGrp="1" noChangeArrowheads="1"/>
          </p:cNvSpPr>
          <p:nvPr>
            <p:ph type="body" idx="1"/>
          </p:nvPr>
        </p:nvSpPr>
        <p:spPr>
          <a:xfrm>
            <a:off x="944563" y="4792663"/>
            <a:ext cx="5197475" cy="4373562"/>
          </a:xfrm>
          <a:noFill/>
          <a:extLst>
            <a:ext uri="{91240B29-F687-4F45-9708-019B960494DF}">
              <a14:hiddenLine xmlns:a14="http://schemas.microsoft.com/office/drawing/2010/main" w="12700">
                <a:solidFill>
                  <a:schemeClr val="tx1"/>
                </a:solidFill>
                <a:miter lim="800000"/>
                <a:headEnd/>
                <a:tailEnd/>
              </a14:hiddenLine>
            </a:ext>
          </a:extLst>
        </p:spPr>
        <p:txBody>
          <a:bodyPr lIns="94180" tIns="46264" rIns="94180" bIns="46264"/>
          <a:lstStyle/>
          <a:p>
            <a:pPr indent="185738" algn="just" eaLnBrk="1" hangingPunct="1"/>
            <a:endParaRPr lang="ru-RU" altLang="ru-RU" dirty="0" smtClean="0"/>
          </a:p>
        </p:txBody>
      </p:sp>
      <p:sp>
        <p:nvSpPr>
          <p:cNvPr id="74756" name="Rectangle 3"/>
          <p:cNvSpPr>
            <a:spLocks noGrp="1" noRot="1" noChangeAspect="1" noChangeArrowheads="1" noTextEdit="1"/>
          </p:cNvSpPr>
          <p:nvPr>
            <p:ph type="sldImg"/>
          </p:nvPr>
        </p:nvSpPr>
        <p:spPr>
          <a:xfrm>
            <a:off x="1154113" y="892175"/>
            <a:ext cx="4778375" cy="3582988"/>
          </a:xfrm>
          <a:ln w="12700" cap="flat">
            <a:solidFill>
              <a:schemeClr val="tx1"/>
            </a:solidFill>
          </a:ln>
        </p:spPr>
      </p:sp>
    </p:spTree>
    <p:extLst>
      <p:ext uri="{BB962C8B-B14F-4D97-AF65-F5344CB8AC3E}">
        <p14:creationId xmlns:p14="http://schemas.microsoft.com/office/powerpoint/2010/main" val="3859816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318078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72458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239275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564844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139992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91235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138552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015455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3878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845193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319718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5" name="Rectangle 11"/>
          <p:cNvSpPr>
            <a:spLocks noGrp="1" noChangeArrowheads="1"/>
          </p:cNvSpPr>
          <p:nvPr>
            <p:ph type="sldNum" sz="quarter" idx="11"/>
          </p:nvPr>
        </p:nvSpPr>
        <p:spPr>
          <a:ln/>
        </p:spPr>
        <p:txBody>
          <a:bodyPr/>
          <a:lstStyle>
            <a:lvl1pPr>
              <a:defRPr/>
            </a:lvl1pPr>
          </a:lstStyle>
          <a:p>
            <a:pPr>
              <a:defRPr/>
            </a:pPr>
            <a:fld id="{C9F3174A-CE1E-454B-B282-416BEA784ADD}" type="slidenum">
              <a:rPr lang="ru-RU" altLang="ru-RU"/>
              <a:pPr>
                <a:defRPr/>
              </a:pPr>
              <a:t>‹#›</a:t>
            </a:fld>
            <a:endParaRPr lang="ru-RU" altLang="ru-RU"/>
          </a:p>
        </p:txBody>
      </p:sp>
    </p:spTree>
    <p:extLst>
      <p:ext uri="{BB962C8B-B14F-4D97-AF65-F5344CB8AC3E}">
        <p14:creationId xmlns:p14="http://schemas.microsoft.com/office/powerpoint/2010/main" val="89009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sldNum" sz="quarter" idx="11"/>
          </p:nvPr>
        </p:nvSpPr>
        <p:spPr>
          <a:ln/>
        </p:spPr>
        <p:txBody>
          <a:bodyPr/>
          <a:lstStyle>
            <a:lvl1pPr>
              <a:defRPr/>
            </a:lvl1pPr>
          </a:lstStyle>
          <a:p>
            <a:pPr>
              <a:defRPr/>
            </a:pPr>
            <a:fld id="{2DEAA853-8B26-44F6-9CEC-582DE5F8ACBA}" type="slidenum">
              <a:rPr lang="ru-RU" altLang="ru-RU"/>
              <a:pPr>
                <a:defRPr/>
              </a:pPr>
              <a:t>‹#›</a:t>
            </a:fld>
            <a:endParaRPr lang="ru-RU" altLang="ru-RU"/>
          </a:p>
        </p:txBody>
      </p:sp>
    </p:spTree>
    <p:extLst>
      <p:ext uri="{BB962C8B-B14F-4D97-AF65-F5344CB8AC3E}">
        <p14:creationId xmlns:p14="http://schemas.microsoft.com/office/powerpoint/2010/main" val="1691915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5" name="Rectangle 11"/>
          <p:cNvSpPr>
            <a:spLocks noGrp="1" noChangeArrowheads="1"/>
          </p:cNvSpPr>
          <p:nvPr>
            <p:ph type="sldNum" sz="quarter" idx="11"/>
          </p:nvPr>
        </p:nvSpPr>
        <p:spPr>
          <a:ln/>
        </p:spPr>
        <p:txBody>
          <a:bodyPr/>
          <a:lstStyle>
            <a:lvl1pPr>
              <a:defRPr/>
            </a:lvl1pPr>
          </a:lstStyle>
          <a:p>
            <a:pPr>
              <a:defRPr/>
            </a:pPr>
            <a:fld id="{C4B19DE7-0A31-42CF-B549-3E4A73D73CD0}" type="slidenum">
              <a:rPr lang="ru-RU" altLang="ru-RU"/>
              <a:pPr>
                <a:defRPr/>
              </a:pPr>
              <a:t>‹#›</a:t>
            </a:fld>
            <a:endParaRPr lang="ru-RU" altLang="ru-RU"/>
          </a:p>
        </p:txBody>
      </p:sp>
    </p:spTree>
    <p:extLst>
      <p:ext uri="{BB962C8B-B14F-4D97-AF65-F5344CB8AC3E}">
        <p14:creationId xmlns:p14="http://schemas.microsoft.com/office/powerpoint/2010/main" val="361379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11138" y="1143000"/>
            <a:ext cx="4284662"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143000"/>
            <a:ext cx="428466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11"/>
          <p:cNvSpPr>
            <a:spLocks noGrp="1" noChangeArrowheads="1"/>
          </p:cNvSpPr>
          <p:nvPr>
            <p:ph type="sldNum" sz="quarter" idx="11"/>
          </p:nvPr>
        </p:nvSpPr>
        <p:spPr>
          <a:ln/>
        </p:spPr>
        <p:txBody>
          <a:bodyPr/>
          <a:lstStyle>
            <a:lvl1pPr>
              <a:defRPr/>
            </a:lvl1pPr>
          </a:lstStyle>
          <a:p>
            <a:pPr>
              <a:defRPr/>
            </a:pPr>
            <a:fld id="{445FAE1A-2BEF-47F0-B74E-D11BA48E3B67}" type="slidenum">
              <a:rPr lang="ru-RU" altLang="ru-RU"/>
              <a:pPr>
                <a:defRPr/>
              </a:pPr>
              <a:t>‹#›</a:t>
            </a:fld>
            <a:endParaRPr lang="ru-RU" altLang="ru-RU"/>
          </a:p>
        </p:txBody>
      </p:sp>
    </p:spTree>
    <p:extLst>
      <p:ext uri="{BB962C8B-B14F-4D97-AF65-F5344CB8AC3E}">
        <p14:creationId xmlns:p14="http://schemas.microsoft.com/office/powerpoint/2010/main" val="1660630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8" name="Rectangle 11"/>
          <p:cNvSpPr>
            <a:spLocks noGrp="1" noChangeArrowheads="1"/>
          </p:cNvSpPr>
          <p:nvPr>
            <p:ph type="sldNum" sz="quarter" idx="11"/>
          </p:nvPr>
        </p:nvSpPr>
        <p:spPr>
          <a:ln/>
        </p:spPr>
        <p:txBody>
          <a:bodyPr/>
          <a:lstStyle>
            <a:lvl1pPr>
              <a:defRPr/>
            </a:lvl1pPr>
          </a:lstStyle>
          <a:p>
            <a:pPr>
              <a:defRPr/>
            </a:pPr>
            <a:fld id="{C2B35ABA-6B4F-4FD5-A878-73E028BD7281}" type="slidenum">
              <a:rPr lang="ru-RU" altLang="ru-RU"/>
              <a:pPr>
                <a:defRPr/>
              </a:pPr>
              <a:t>‹#›</a:t>
            </a:fld>
            <a:endParaRPr lang="ru-RU" altLang="ru-RU"/>
          </a:p>
        </p:txBody>
      </p:sp>
    </p:spTree>
    <p:extLst>
      <p:ext uri="{BB962C8B-B14F-4D97-AF65-F5344CB8AC3E}">
        <p14:creationId xmlns:p14="http://schemas.microsoft.com/office/powerpoint/2010/main" val="38249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Rectangle 11"/>
          <p:cNvSpPr>
            <a:spLocks noGrp="1" noChangeArrowheads="1"/>
          </p:cNvSpPr>
          <p:nvPr>
            <p:ph type="sldNum" sz="quarter" idx="11"/>
          </p:nvPr>
        </p:nvSpPr>
        <p:spPr>
          <a:ln/>
        </p:spPr>
        <p:txBody>
          <a:bodyPr/>
          <a:lstStyle>
            <a:lvl1pPr>
              <a:defRPr/>
            </a:lvl1pPr>
          </a:lstStyle>
          <a:p>
            <a:pPr>
              <a:defRPr/>
            </a:pPr>
            <a:fld id="{05CE9BE4-7737-4C86-AF14-180D52EF27A7}" type="slidenum">
              <a:rPr lang="ru-RU" altLang="ru-RU"/>
              <a:pPr>
                <a:defRPr/>
              </a:pPr>
              <a:t>‹#›</a:t>
            </a:fld>
            <a:endParaRPr lang="ru-RU" altLang="ru-RU"/>
          </a:p>
        </p:txBody>
      </p:sp>
    </p:spTree>
    <p:extLst>
      <p:ext uri="{BB962C8B-B14F-4D97-AF65-F5344CB8AC3E}">
        <p14:creationId xmlns:p14="http://schemas.microsoft.com/office/powerpoint/2010/main" val="4149436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Rectangle 11"/>
          <p:cNvSpPr>
            <a:spLocks noGrp="1" noChangeArrowheads="1"/>
          </p:cNvSpPr>
          <p:nvPr>
            <p:ph type="sldNum" sz="quarter" idx="11"/>
          </p:nvPr>
        </p:nvSpPr>
        <p:spPr>
          <a:ln/>
        </p:spPr>
        <p:txBody>
          <a:bodyPr/>
          <a:lstStyle>
            <a:lvl1pPr>
              <a:defRPr/>
            </a:lvl1pPr>
          </a:lstStyle>
          <a:p>
            <a:pPr>
              <a:defRPr/>
            </a:pPr>
            <a:fld id="{4595AA94-2125-4295-9576-C2B44BC67BA5}" type="slidenum">
              <a:rPr lang="ru-RU" altLang="ru-RU"/>
              <a:pPr>
                <a:defRPr/>
              </a:pPr>
              <a:t>‹#›</a:t>
            </a:fld>
            <a:endParaRPr lang="ru-RU" altLang="ru-RU"/>
          </a:p>
        </p:txBody>
      </p:sp>
    </p:spTree>
    <p:extLst>
      <p:ext uri="{BB962C8B-B14F-4D97-AF65-F5344CB8AC3E}">
        <p14:creationId xmlns:p14="http://schemas.microsoft.com/office/powerpoint/2010/main" val="921227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6" name="Rectangle 11"/>
          <p:cNvSpPr>
            <a:spLocks noGrp="1" noChangeArrowheads="1"/>
          </p:cNvSpPr>
          <p:nvPr>
            <p:ph type="sldNum" sz="quarter" idx="11"/>
          </p:nvPr>
        </p:nvSpPr>
        <p:spPr>
          <a:ln/>
        </p:spPr>
        <p:txBody>
          <a:bodyPr/>
          <a:lstStyle>
            <a:lvl1pPr>
              <a:defRPr/>
            </a:lvl1pPr>
          </a:lstStyle>
          <a:p>
            <a:pPr>
              <a:defRPr/>
            </a:pPr>
            <a:fld id="{778EC1F0-DA36-4FE9-9D46-280ED3FF2464}" type="slidenum">
              <a:rPr lang="ru-RU" altLang="ru-RU"/>
              <a:pPr>
                <a:defRPr/>
              </a:pPr>
              <a:t>‹#›</a:t>
            </a:fld>
            <a:endParaRPr lang="ru-RU" altLang="ru-RU"/>
          </a:p>
        </p:txBody>
      </p:sp>
    </p:spTree>
    <p:extLst>
      <p:ext uri="{BB962C8B-B14F-4D97-AF65-F5344CB8AC3E}">
        <p14:creationId xmlns:p14="http://schemas.microsoft.com/office/powerpoint/2010/main" val="1191120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6" name="Rectangle 11"/>
          <p:cNvSpPr>
            <a:spLocks noGrp="1" noChangeArrowheads="1"/>
          </p:cNvSpPr>
          <p:nvPr>
            <p:ph type="sldNum" sz="quarter" idx="11"/>
          </p:nvPr>
        </p:nvSpPr>
        <p:spPr>
          <a:ln/>
        </p:spPr>
        <p:txBody>
          <a:bodyPr/>
          <a:lstStyle>
            <a:lvl1pPr>
              <a:defRPr/>
            </a:lvl1pPr>
          </a:lstStyle>
          <a:p>
            <a:pPr>
              <a:defRPr/>
            </a:pPr>
            <a:fld id="{77F2A768-1EB9-460C-B2AF-D17814945B48}" type="slidenum">
              <a:rPr lang="ru-RU" altLang="ru-RU"/>
              <a:pPr>
                <a:defRPr/>
              </a:pPr>
              <a:t>‹#›</a:t>
            </a:fld>
            <a:endParaRPr lang="ru-RU" altLang="ru-RU"/>
          </a:p>
        </p:txBody>
      </p:sp>
    </p:spTree>
    <p:extLst>
      <p:ext uri="{BB962C8B-B14F-4D97-AF65-F5344CB8AC3E}">
        <p14:creationId xmlns:p14="http://schemas.microsoft.com/office/powerpoint/2010/main" val="269237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sldNum" sz="quarter" idx="11"/>
          </p:nvPr>
        </p:nvSpPr>
        <p:spPr>
          <a:ln/>
        </p:spPr>
        <p:txBody>
          <a:bodyPr/>
          <a:lstStyle>
            <a:lvl1pPr>
              <a:defRPr/>
            </a:lvl1pPr>
          </a:lstStyle>
          <a:p>
            <a:pPr>
              <a:defRPr/>
            </a:pPr>
            <a:fld id="{E6B96907-630B-4E35-9B5B-6478FE5960F3}" type="slidenum">
              <a:rPr lang="ru-RU" altLang="ru-RU"/>
              <a:pPr>
                <a:defRPr/>
              </a:pPr>
              <a:t>‹#›</a:t>
            </a:fld>
            <a:endParaRPr lang="ru-RU" altLang="ru-RU"/>
          </a:p>
        </p:txBody>
      </p:sp>
    </p:spTree>
    <p:extLst>
      <p:ext uri="{BB962C8B-B14F-4D97-AF65-F5344CB8AC3E}">
        <p14:creationId xmlns:p14="http://schemas.microsoft.com/office/powerpoint/2010/main" val="1933090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40525" y="209550"/>
            <a:ext cx="2192338" cy="61912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58750" y="209550"/>
            <a:ext cx="6429375" cy="61912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sldNum" sz="quarter" idx="11"/>
          </p:nvPr>
        </p:nvSpPr>
        <p:spPr>
          <a:ln/>
        </p:spPr>
        <p:txBody>
          <a:bodyPr/>
          <a:lstStyle>
            <a:lvl1pPr>
              <a:defRPr/>
            </a:lvl1pPr>
          </a:lstStyle>
          <a:p>
            <a:pPr>
              <a:defRPr/>
            </a:pPr>
            <a:fld id="{3AFECE84-A9BC-4B4E-BFBD-E84481E65F58}" type="slidenum">
              <a:rPr lang="ru-RU" altLang="ru-RU"/>
              <a:pPr>
                <a:defRPr/>
              </a:pPr>
              <a:t>‹#›</a:t>
            </a:fld>
            <a:endParaRPr lang="ru-RU" altLang="ru-RU"/>
          </a:p>
        </p:txBody>
      </p:sp>
    </p:spTree>
    <p:extLst>
      <p:ext uri="{BB962C8B-B14F-4D97-AF65-F5344CB8AC3E}">
        <p14:creationId xmlns:p14="http://schemas.microsoft.com/office/powerpoint/2010/main" val="7312845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50" y="209550"/>
            <a:ext cx="8632825" cy="819150"/>
          </a:xfrm>
        </p:spPr>
        <p:txBody>
          <a:bodyPr/>
          <a:lstStyle/>
          <a:p>
            <a:r>
              <a:rPr lang="ru-RU" smtClean="0"/>
              <a:t>Образец заголовка</a:t>
            </a:r>
            <a:endParaRPr lang="ru-RU"/>
          </a:p>
        </p:txBody>
      </p:sp>
      <p:sp>
        <p:nvSpPr>
          <p:cNvPr id="3" name="Объект 2"/>
          <p:cNvSpPr>
            <a:spLocks noGrp="1"/>
          </p:cNvSpPr>
          <p:nvPr>
            <p:ph sz="half" idx="1"/>
          </p:nvPr>
        </p:nvSpPr>
        <p:spPr>
          <a:xfrm>
            <a:off x="211138" y="1143000"/>
            <a:ext cx="4284662"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143000"/>
            <a:ext cx="428466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11"/>
          <p:cNvSpPr>
            <a:spLocks noGrp="1" noChangeArrowheads="1"/>
          </p:cNvSpPr>
          <p:nvPr>
            <p:ph type="sldNum" sz="quarter" idx="11"/>
          </p:nvPr>
        </p:nvSpPr>
        <p:spPr>
          <a:ln/>
        </p:spPr>
        <p:txBody>
          <a:bodyPr/>
          <a:lstStyle>
            <a:lvl1pPr>
              <a:defRPr/>
            </a:lvl1pPr>
          </a:lstStyle>
          <a:p>
            <a:pPr>
              <a:defRPr/>
            </a:pPr>
            <a:fld id="{217D8A1F-4232-4846-8A0E-B2E4A22C816E}" type="slidenum">
              <a:rPr lang="ru-RU" altLang="ru-RU"/>
              <a:pPr>
                <a:defRPr/>
              </a:pPr>
              <a:t>‹#›</a:t>
            </a:fld>
            <a:endParaRPr lang="ru-RU" altLang="ru-RU"/>
          </a:p>
        </p:txBody>
      </p:sp>
    </p:spTree>
    <p:extLst>
      <p:ext uri="{BB962C8B-B14F-4D97-AF65-F5344CB8AC3E}">
        <p14:creationId xmlns:p14="http://schemas.microsoft.com/office/powerpoint/2010/main" val="826633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50" y="209550"/>
            <a:ext cx="8632825" cy="81915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211138" y="1143000"/>
            <a:ext cx="4284662"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143000"/>
            <a:ext cx="428466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11"/>
          <p:cNvSpPr>
            <a:spLocks noGrp="1" noChangeArrowheads="1"/>
          </p:cNvSpPr>
          <p:nvPr>
            <p:ph type="sldNum" sz="quarter" idx="11"/>
          </p:nvPr>
        </p:nvSpPr>
        <p:spPr>
          <a:ln/>
        </p:spPr>
        <p:txBody>
          <a:bodyPr/>
          <a:lstStyle>
            <a:lvl1pPr>
              <a:defRPr/>
            </a:lvl1pPr>
          </a:lstStyle>
          <a:p>
            <a:pPr>
              <a:defRPr/>
            </a:pPr>
            <a:fld id="{7D9C024C-A150-4EC3-9366-332A97582B1C}" type="slidenum">
              <a:rPr lang="ru-RU" altLang="ru-RU"/>
              <a:pPr>
                <a:defRPr/>
              </a:pPr>
              <a:t>‹#›</a:t>
            </a:fld>
            <a:endParaRPr lang="ru-RU" altLang="ru-RU"/>
          </a:p>
        </p:txBody>
      </p:sp>
    </p:spTree>
    <p:extLst>
      <p:ext uri="{BB962C8B-B14F-4D97-AF65-F5344CB8AC3E}">
        <p14:creationId xmlns:p14="http://schemas.microsoft.com/office/powerpoint/2010/main" val="296189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ru-RU" altLang="ru-RU"/>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8750" y="209550"/>
            <a:ext cx="863282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pPr lvl="0"/>
            <a:r>
              <a:rPr lang="ru-RU" altLang="ru-RU" smtClean="0"/>
              <a:t>Master Title</a:t>
            </a:r>
          </a:p>
        </p:txBody>
      </p:sp>
      <p:sp>
        <p:nvSpPr>
          <p:cNvPr id="2051" name="Rectangle 3"/>
          <p:cNvSpPr>
            <a:spLocks noGrp="1" noChangeArrowheads="1"/>
          </p:cNvSpPr>
          <p:nvPr>
            <p:ph type="body" idx="1"/>
          </p:nvPr>
        </p:nvSpPr>
        <p:spPr bwMode="auto">
          <a:xfrm>
            <a:off x="211138" y="1143000"/>
            <a:ext cx="872172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ru-RU" altLang="ru-RU" smtClean="0"/>
              <a:t>Subhead</a:t>
            </a:r>
          </a:p>
          <a:p>
            <a:pPr lvl="1"/>
            <a:r>
              <a:rPr lang="ru-RU" altLang="ru-RU" smtClean="0"/>
              <a:t>Bullet</a:t>
            </a:r>
          </a:p>
          <a:p>
            <a:pPr lvl="2"/>
            <a:r>
              <a:rPr lang="ru-RU" altLang="ru-RU" smtClean="0"/>
              <a:t>Indent 1</a:t>
            </a:r>
          </a:p>
          <a:p>
            <a:pPr lvl="3"/>
            <a:r>
              <a:rPr lang="ru-RU" altLang="ru-RU" smtClean="0"/>
              <a:t>Indent 2</a:t>
            </a:r>
          </a:p>
          <a:p>
            <a:pPr lvl="4"/>
            <a:r>
              <a:rPr lang="ru-RU" altLang="ru-RU" smtClean="0"/>
              <a:t>Indent 3  </a:t>
            </a:r>
          </a:p>
        </p:txBody>
      </p:sp>
      <p:sp>
        <p:nvSpPr>
          <p:cNvPr id="2052" name="Line 5"/>
          <p:cNvSpPr>
            <a:spLocks noChangeShapeType="1"/>
          </p:cNvSpPr>
          <p:nvPr/>
        </p:nvSpPr>
        <p:spPr bwMode="auto">
          <a:xfrm>
            <a:off x="228600" y="889000"/>
            <a:ext cx="85629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2155" name="Rectangle 11"/>
          <p:cNvSpPr>
            <a:spLocks noGrp="1" noChangeArrowheads="1"/>
          </p:cNvSpPr>
          <p:nvPr>
            <p:ph type="sldNum" sz="quarter" idx="4"/>
          </p:nvPr>
        </p:nvSpPr>
        <p:spPr bwMode="auto">
          <a:xfrm>
            <a:off x="4211960" y="6597650"/>
            <a:ext cx="62197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smtClean="0">
                <a:latin typeface="Verdana" panose="020B0604030504040204" pitchFamily="34" charset="0"/>
              </a:defRPr>
            </a:lvl1pPr>
          </a:lstStyle>
          <a:p>
            <a:pPr>
              <a:defRPr/>
            </a:pPr>
            <a:fld id="{DBC20083-313F-4B10-A2D2-1B6B6826AC4A}" type="slidenum">
              <a:rPr lang="ru-RU" altLang="ru-RU" smtClean="0"/>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dt="0"/>
  <p:txStyles>
    <p:titleStyle>
      <a:lvl1pPr algn="l"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rtl="0" eaLnBrk="0" fontAlgn="base" hangingPunct="0">
        <a:lnSpc>
          <a:spcPts val="2100"/>
        </a:lnSpc>
        <a:spcBef>
          <a:spcPct val="0"/>
        </a:spcBef>
        <a:spcAft>
          <a:spcPct val="0"/>
        </a:spcAft>
        <a:defRPr sz="2000" b="1">
          <a:solidFill>
            <a:schemeClr val="tx1"/>
          </a:solidFill>
          <a:latin typeface="NTHarmonica" charset="0"/>
        </a:defRPr>
      </a:lvl2pPr>
      <a:lvl3pPr algn="l" rtl="0" eaLnBrk="0" fontAlgn="base" hangingPunct="0">
        <a:lnSpc>
          <a:spcPts val="2100"/>
        </a:lnSpc>
        <a:spcBef>
          <a:spcPct val="0"/>
        </a:spcBef>
        <a:spcAft>
          <a:spcPct val="0"/>
        </a:spcAft>
        <a:defRPr sz="2000" b="1">
          <a:solidFill>
            <a:schemeClr val="tx1"/>
          </a:solidFill>
          <a:latin typeface="NTHarmonica" charset="0"/>
        </a:defRPr>
      </a:lvl3pPr>
      <a:lvl4pPr algn="l" rtl="0" eaLnBrk="0" fontAlgn="base" hangingPunct="0">
        <a:lnSpc>
          <a:spcPts val="2100"/>
        </a:lnSpc>
        <a:spcBef>
          <a:spcPct val="0"/>
        </a:spcBef>
        <a:spcAft>
          <a:spcPct val="0"/>
        </a:spcAft>
        <a:defRPr sz="2000" b="1">
          <a:solidFill>
            <a:schemeClr val="tx1"/>
          </a:solidFill>
          <a:latin typeface="NTHarmonica" charset="0"/>
        </a:defRPr>
      </a:lvl4pPr>
      <a:lvl5pPr algn="l" rtl="0" eaLnBrk="0" fontAlgn="base" hangingPunct="0">
        <a:lnSpc>
          <a:spcPts val="2100"/>
        </a:lnSpc>
        <a:spcBef>
          <a:spcPct val="0"/>
        </a:spcBef>
        <a:spcAft>
          <a:spcPct val="0"/>
        </a:spcAft>
        <a:defRPr sz="2000" b="1">
          <a:solidFill>
            <a:schemeClr val="tx1"/>
          </a:solidFill>
          <a:latin typeface="NTHarmonica" charset="0"/>
        </a:defRPr>
      </a:lvl5pPr>
      <a:lvl6pPr marL="457200" algn="l" rtl="0" eaLnBrk="0" fontAlgn="base" hangingPunct="0">
        <a:lnSpc>
          <a:spcPts val="2100"/>
        </a:lnSpc>
        <a:spcBef>
          <a:spcPct val="0"/>
        </a:spcBef>
        <a:spcAft>
          <a:spcPct val="0"/>
        </a:spcAft>
        <a:defRPr sz="2000" b="1">
          <a:solidFill>
            <a:schemeClr val="tx1"/>
          </a:solidFill>
          <a:latin typeface="NTHarmonica" charset="0"/>
        </a:defRPr>
      </a:lvl6pPr>
      <a:lvl7pPr marL="914400" algn="l" rtl="0" eaLnBrk="0" fontAlgn="base" hangingPunct="0">
        <a:lnSpc>
          <a:spcPts val="2100"/>
        </a:lnSpc>
        <a:spcBef>
          <a:spcPct val="0"/>
        </a:spcBef>
        <a:spcAft>
          <a:spcPct val="0"/>
        </a:spcAft>
        <a:defRPr sz="2000" b="1">
          <a:solidFill>
            <a:schemeClr val="tx1"/>
          </a:solidFill>
          <a:latin typeface="NTHarmonica" charset="0"/>
        </a:defRPr>
      </a:lvl7pPr>
      <a:lvl8pPr marL="1371600" algn="l" rtl="0" eaLnBrk="0" fontAlgn="base" hangingPunct="0">
        <a:lnSpc>
          <a:spcPts val="2100"/>
        </a:lnSpc>
        <a:spcBef>
          <a:spcPct val="0"/>
        </a:spcBef>
        <a:spcAft>
          <a:spcPct val="0"/>
        </a:spcAft>
        <a:defRPr sz="2000" b="1">
          <a:solidFill>
            <a:schemeClr val="tx1"/>
          </a:solidFill>
          <a:latin typeface="NTHarmonica" charset="0"/>
        </a:defRPr>
      </a:lvl8pPr>
      <a:lvl9pPr marL="1828800" algn="l" rtl="0" eaLnBrk="0" fontAlgn="base" hangingPunct="0">
        <a:lnSpc>
          <a:spcPts val="2100"/>
        </a:lnSpc>
        <a:spcBef>
          <a:spcPct val="0"/>
        </a:spcBef>
        <a:spcAft>
          <a:spcPct val="0"/>
        </a:spcAft>
        <a:defRPr sz="2000" b="1">
          <a:solidFill>
            <a:schemeClr val="tx1"/>
          </a:solidFill>
          <a:latin typeface="NTHarmonica" charset="0"/>
        </a:defRPr>
      </a:lvl9pPr>
    </p:titleStyle>
    <p:bodyStyle>
      <a:lvl1pPr marL="106363" indent="-106363" algn="l" rtl="0" eaLnBrk="0" fontAlgn="base" hangingPunct="0">
        <a:spcBef>
          <a:spcPct val="50000"/>
        </a:spcBef>
        <a:spcAft>
          <a:spcPct val="0"/>
        </a:spcAft>
        <a:buClr>
          <a:schemeClr val="bg1"/>
        </a:buClr>
        <a:buSzPct val="100000"/>
        <a:buChar char=" "/>
        <a:defRPr b="1" i="1" kern="1200">
          <a:solidFill>
            <a:schemeClr val="tx1"/>
          </a:solidFill>
          <a:latin typeface="+mn-lt"/>
          <a:ea typeface="+mn-ea"/>
          <a:cs typeface="+mn-cs"/>
        </a:defRPr>
      </a:lvl1pPr>
      <a:lvl2pPr marL="641350" indent="-342900" algn="l" rtl="0" eaLnBrk="0" fontAlgn="base" hangingPunct="0">
        <a:spcBef>
          <a:spcPct val="50000"/>
        </a:spcBef>
        <a:spcAft>
          <a:spcPct val="0"/>
        </a:spcAft>
        <a:buSzPct val="100000"/>
        <a:buFont typeface="Symbol" panose="05050102010706020507" pitchFamily="18" charset="2"/>
        <a:buChar char="·"/>
        <a:defRPr kern="1200">
          <a:solidFill>
            <a:schemeClr val="tx1"/>
          </a:solidFill>
          <a:latin typeface="+mn-lt"/>
          <a:ea typeface="+mn-ea"/>
          <a:cs typeface="+mn-cs"/>
        </a:defRPr>
      </a:lvl2pPr>
      <a:lvl3pPr marL="1384300" indent="-342900" algn="l" rtl="0" eaLnBrk="0" fontAlgn="base" hangingPunct="0">
        <a:spcBef>
          <a:spcPct val="0"/>
        </a:spcBef>
        <a:spcAft>
          <a:spcPct val="0"/>
        </a:spcAft>
        <a:buSzPct val="100000"/>
        <a:buFont typeface="Arial" panose="020B0604020202020204" pitchFamily="34" charset="0"/>
        <a:buChar char="–"/>
        <a:defRPr kern="1200">
          <a:solidFill>
            <a:schemeClr val="tx1"/>
          </a:solidFill>
          <a:latin typeface="+mn-lt"/>
          <a:ea typeface="+mn-ea"/>
          <a:cs typeface="+mn-cs"/>
        </a:defRPr>
      </a:lvl3pPr>
      <a:lvl4pPr marL="2125663" indent="-342900" algn="l" rtl="0" eaLnBrk="0" fontAlgn="base" hangingPunct="0">
        <a:spcBef>
          <a:spcPct val="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849563" indent="-342900" algn="l" rtl="0" eaLnBrk="0" fontAlgn="base" hangingPunct="0">
        <a:spcBef>
          <a:spcPct val="0"/>
        </a:spcBef>
        <a:spcAft>
          <a:spcPct val="0"/>
        </a:spcAft>
        <a:buSzPct val="100000"/>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4.xml"/><Relationship Id="rId1" Type="http://schemas.openxmlformats.org/officeDocument/2006/relationships/vmlDrawing" Target="../drawings/vmlDrawing3.vml"/><Relationship Id="rId5" Type="http://schemas.openxmlformats.org/officeDocument/2006/relationships/image" Target="../media/image2.w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3.wmf"/><Relationship Id="rId4" Type="http://schemas.openxmlformats.org/officeDocument/2006/relationships/oleObject" Target="../embeddings/oleObject4.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5.w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4.w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841375" y="1412875"/>
            <a:ext cx="7461250" cy="3960813"/>
          </a:xfrm>
          <a:prstGeom prst="rect">
            <a:avLst/>
          </a:prstGeom>
          <a:noFill/>
          <a:ln w="57150" cmpd="thinThick">
            <a:solidFill>
              <a:srgbClr val="FFCC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dirty="0">
                <a:solidFill>
                  <a:srgbClr val="003399"/>
                </a:solidFill>
                <a:latin typeface="Verdana" panose="020B0604030504040204" pitchFamily="34" charset="0"/>
              </a:rPr>
              <a:t/>
            </a:r>
            <a:br>
              <a:rPr lang="ru-RU" altLang="ru-RU" sz="3200" dirty="0">
                <a:solidFill>
                  <a:srgbClr val="003399"/>
                </a:solidFill>
                <a:latin typeface="Verdana" panose="020B0604030504040204" pitchFamily="34" charset="0"/>
              </a:rPr>
            </a:br>
            <a:r>
              <a:rPr lang="ru-RU" altLang="ru-RU" sz="3200" dirty="0">
                <a:solidFill>
                  <a:srgbClr val="003399"/>
                </a:solidFill>
                <a:latin typeface="Verdana" panose="020B0604030504040204" pitchFamily="34" charset="0"/>
              </a:rPr>
              <a:t/>
            </a:r>
            <a:br>
              <a:rPr lang="ru-RU" altLang="ru-RU" sz="3200" dirty="0">
                <a:solidFill>
                  <a:srgbClr val="003399"/>
                </a:solidFill>
                <a:latin typeface="Verdana" panose="020B0604030504040204" pitchFamily="34" charset="0"/>
              </a:rPr>
            </a:br>
            <a:r>
              <a:rPr lang="ru-RU" altLang="ru-RU" sz="3200" dirty="0" smtClean="0">
                <a:solidFill>
                  <a:srgbClr val="003399"/>
                </a:solidFill>
                <a:latin typeface="Verdana" panose="020B0604030504040204" pitchFamily="34" charset="0"/>
              </a:rPr>
              <a:t>Слайды семинара</a:t>
            </a:r>
          </a:p>
          <a:p>
            <a:pPr algn="ctr" eaLnBrk="1" hangingPunct="1"/>
            <a:r>
              <a:rPr lang="ru-RU" altLang="ru-RU" sz="3200">
                <a:solidFill>
                  <a:srgbClr val="003399"/>
                </a:solidFill>
                <a:latin typeface="Verdana" panose="020B0604030504040204" pitchFamily="34" charset="0"/>
              </a:rPr>
              <a:t/>
            </a:r>
            <a:br>
              <a:rPr lang="ru-RU" altLang="ru-RU" sz="3200">
                <a:solidFill>
                  <a:srgbClr val="003399"/>
                </a:solidFill>
                <a:latin typeface="Verdana" panose="020B0604030504040204" pitchFamily="34" charset="0"/>
              </a:rPr>
            </a:br>
            <a:r>
              <a:rPr lang="ru-RU" altLang="ru-RU" sz="3200">
                <a:solidFill>
                  <a:srgbClr val="003399"/>
                </a:solidFill>
                <a:latin typeface="Verdana" panose="020B0604030504040204" pitchFamily="34" charset="0"/>
              </a:rPr>
              <a:t>«Экспресс-диагностика компании»</a:t>
            </a:r>
            <a:endParaRPr lang="ru-RU" altLang="ru-RU" sz="3200" dirty="0">
              <a:solidFill>
                <a:srgbClr val="00339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Номер слайда 2"/>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3333C7-6AB3-4102-AFA1-050C0DD3AA92}" type="slidenum">
              <a:rPr lang="ru-RU" altLang="ru-RU" smtClean="0">
                <a:cs typeface="Arial" panose="020B0604020202020204" pitchFamily="34" charset="0"/>
              </a:rPr>
              <a:pPr/>
              <a:t>2</a:t>
            </a:fld>
            <a:endParaRPr lang="ru-RU" altLang="ru-RU" smtClean="0">
              <a:cs typeface="Arial" panose="020B0604020202020204" pitchFamily="34" charset="0"/>
            </a:endParaRPr>
          </a:p>
        </p:txBody>
      </p:sp>
      <p:sp>
        <p:nvSpPr>
          <p:cNvPr id="6148" name="Rectangle 2"/>
          <p:cNvSpPr>
            <a:spLocks noChangeArrowheads="1"/>
          </p:cNvSpPr>
          <p:nvPr/>
        </p:nvSpPr>
        <p:spPr bwMode="auto">
          <a:xfrm>
            <a:off x="304800" y="190500"/>
            <a:ext cx="84582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800">
                <a:cs typeface="Arial" panose="020B0604020202020204" pitchFamily="34" charset="0"/>
              </a:rPr>
              <a:t>Содержание</a:t>
            </a:r>
          </a:p>
        </p:txBody>
      </p:sp>
      <p:sp>
        <p:nvSpPr>
          <p:cNvPr id="7" name="Rectangle 3"/>
          <p:cNvSpPr>
            <a:spLocks noChangeArrowheads="1"/>
          </p:cNvSpPr>
          <p:nvPr/>
        </p:nvSpPr>
        <p:spPr bwMode="auto">
          <a:xfrm>
            <a:off x="234950" y="1101725"/>
            <a:ext cx="8347075"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762000" indent="-381000">
              <a:defRPr>
                <a:solidFill>
                  <a:schemeClr val="tx1"/>
                </a:solidFill>
                <a:latin typeface="Arial" panose="020B0604020202020204" pitchFamily="34" charset="0"/>
              </a:defRPr>
            </a:lvl1pPr>
            <a:lvl2pPr marL="1238250" indent="-285750">
              <a:defRPr>
                <a:solidFill>
                  <a:schemeClr val="tx1"/>
                </a:solidFill>
                <a:latin typeface="Arial" panose="020B0604020202020204" pitchFamily="34" charset="0"/>
              </a:defRPr>
            </a:lvl2pPr>
            <a:lvl3pPr marL="2038350" indent="-228600">
              <a:defRPr>
                <a:solidFill>
                  <a:schemeClr val="tx1"/>
                </a:solidFill>
                <a:latin typeface="Arial" panose="020B0604020202020204" pitchFamily="34" charset="0"/>
              </a:defRPr>
            </a:lvl3pPr>
            <a:lvl4pPr marL="2457450" indent="-228600">
              <a:defRPr>
                <a:solidFill>
                  <a:schemeClr val="tx1"/>
                </a:solidFill>
                <a:latin typeface="Arial" panose="020B0604020202020204" pitchFamily="34" charset="0"/>
              </a:defRPr>
            </a:lvl4pPr>
            <a:lvl5pPr marL="2876550" indent="-228600">
              <a:defRPr>
                <a:solidFill>
                  <a:schemeClr val="tx1"/>
                </a:solidFill>
                <a:latin typeface="Arial" panose="020B0604020202020204" pitchFamily="34" charset="0"/>
              </a:defRPr>
            </a:lvl5pPr>
            <a:lvl6pPr marL="3333750" indent="-228600" fontAlgn="base">
              <a:spcBef>
                <a:spcPct val="0"/>
              </a:spcBef>
              <a:spcAft>
                <a:spcPct val="0"/>
              </a:spcAft>
              <a:defRPr>
                <a:solidFill>
                  <a:schemeClr val="tx1"/>
                </a:solidFill>
                <a:latin typeface="Arial" panose="020B0604020202020204" pitchFamily="34" charset="0"/>
              </a:defRPr>
            </a:lvl6pPr>
            <a:lvl7pPr marL="3790950" indent="-228600" fontAlgn="base">
              <a:spcBef>
                <a:spcPct val="0"/>
              </a:spcBef>
              <a:spcAft>
                <a:spcPct val="0"/>
              </a:spcAft>
              <a:defRPr>
                <a:solidFill>
                  <a:schemeClr val="tx1"/>
                </a:solidFill>
                <a:latin typeface="Arial" panose="020B0604020202020204" pitchFamily="34" charset="0"/>
              </a:defRPr>
            </a:lvl7pPr>
            <a:lvl8pPr marL="4248150" indent="-228600" fontAlgn="base">
              <a:spcBef>
                <a:spcPct val="0"/>
              </a:spcBef>
              <a:spcAft>
                <a:spcPct val="0"/>
              </a:spcAft>
              <a:defRPr>
                <a:solidFill>
                  <a:schemeClr val="tx1"/>
                </a:solidFill>
                <a:latin typeface="Arial" panose="020B0604020202020204" pitchFamily="34" charset="0"/>
              </a:defRPr>
            </a:lvl8pPr>
            <a:lvl9pPr marL="4705350" indent="-228600" fontAlgn="base">
              <a:spcBef>
                <a:spcPct val="0"/>
              </a:spcBef>
              <a:spcAft>
                <a:spcPct val="0"/>
              </a:spcAft>
              <a:defRPr>
                <a:solidFill>
                  <a:schemeClr val="tx1"/>
                </a:solidFill>
                <a:latin typeface="Arial" panose="020B0604020202020204" pitchFamily="34" charset="0"/>
              </a:defRPr>
            </a:lvl9pPr>
          </a:lstStyle>
          <a:p>
            <a:pPr>
              <a:spcBef>
                <a:spcPct val="20000"/>
              </a:spcBef>
              <a:defRPr/>
            </a:pPr>
            <a:r>
              <a:rPr lang="ru-RU" altLang="ru-RU" sz="2400" dirty="0" smtClean="0">
                <a:cs typeface="Arial" panose="020B0604020202020204" pitchFamily="34" charset="0"/>
              </a:rPr>
              <a:t>Организация обследования компании</a:t>
            </a:r>
          </a:p>
          <a:p>
            <a:pPr>
              <a:spcBef>
                <a:spcPct val="20000"/>
              </a:spcBef>
              <a:defRPr/>
            </a:pPr>
            <a:r>
              <a:rPr lang="ru-RU" altLang="ru-RU" sz="2400" dirty="0" smtClean="0">
                <a:cs typeface="Arial" panose="020B0604020202020204" pitchFamily="34" charset="0"/>
              </a:rPr>
              <a:t>Экспресс-диагностика компании</a:t>
            </a:r>
          </a:p>
          <a:p>
            <a:pPr lvl="1">
              <a:spcBef>
                <a:spcPct val="20000"/>
              </a:spcBef>
              <a:defRPr/>
            </a:pPr>
            <a:r>
              <a:rPr lang="ru-RU" altLang="ru-RU" sz="2000" dirty="0" smtClean="0">
                <a:cs typeface="Arial" panose="020B0604020202020204" pitchFamily="34" charset="0"/>
              </a:rPr>
              <a:t>Общий анализ предприятия</a:t>
            </a:r>
          </a:p>
          <a:p>
            <a:pPr lvl="1">
              <a:spcBef>
                <a:spcPct val="20000"/>
              </a:spcBef>
              <a:defRPr/>
            </a:pPr>
            <a:r>
              <a:rPr lang="ru-RU" altLang="ru-RU" sz="2000" dirty="0" smtClean="0">
                <a:cs typeface="Arial" panose="020B0604020202020204" pitchFamily="34" charset="0"/>
              </a:rPr>
              <a:t>Финансовый анализ предприятия</a:t>
            </a:r>
          </a:p>
          <a:p>
            <a:pPr lvl="1">
              <a:spcBef>
                <a:spcPct val="20000"/>
              </a:spcBef>
              <a:defRPr/>
            </a:pPr>
            <a:r>
              <a:rPr lang="ru-RU" altLang="ru-RU" sz="2000" dirty="0" smtClean="0">
                <a:cs typeface="Arial" panose="020B0604020202020204" pitchFamily="34" charset="0"/>
              </a:rPr>
              <a:t>Использование полученных данных</a:t>
            </a:r>
          </a:p>
          <a:p>
            <a:pPr>
              <a:spcBef>
                <a:spcPct val="20000"/>
              </a:spcBef>
              <a:defRPr/>
            </a:pPr>
            <a:r>
              <a:rPr lang="ru-RU" altLang="ru-RU" sz="2400" dirty="0" smtClean="0">
                <a:cs typeface="Arial" panose="020B0604020202020204" pitchFamily="34" charset="0"/>
              </a:rPr>
              <a:t>Анализ финансовой деятельности компании</a:t>
            </a:r>
          </a:p>
          <a:p>
            <a:pPr lvl="1">
              <a:spcBef>
                <a:spcPct val="20000"/>
              </a:spcBef>
              <a:defRPr/>
            </a:pPr>
            <a:r>
              <a:rPr lang="ru-RU" altLang="ru-RU" sz="2000" dirty="0" smtClean="0">
                <a:cs typeface="Arial" panose="020B0604020202020204" pitchFamily="34" charset="0"/>
              </a:rPr>
              <a:t>Рентабельность продаж и оборачиваемость чистых активов</a:t>
            </a:r>
          </a:p>
          <a:p>
            <a:pPr lvl="1">
              <a:spcBef>
                <a:spcPct val="20000"/>
              </a:spcBef>
              <a:defRPr/>
            </a:pPr>
            <a:r>
              <a:rPr lang="ru-RU" altLang="ru-RU" sz="2000" dirty="0" smtClean="0">
                <a:cs typeface="Arial" panose="020B0604020202020204" pitchFamily="34" charset="0"/>
              </a:rPr>
              <a:t>Рентабельность чистых активов и финансовый рычаг</a:t>
            </a:r>
          </a:p>
          <a:p>
            <a:pPr lvl="1">
              <a:spcBef>
                <a:spcPct val="20000"/>
              </a:spcBef>
              <a:defRPr/>
            </a:pPr>
            <a:r>
              <a:rPr lang="ru-RU" altLang="ru-RU" sz="2000" dirty="0" smtClean="0">
                <a:cs typeface="Arial" panose="020B0604020202020204" pitchFamily="34" charset="0"/>
              </a:rPr>
              <a:t>Рентабельность собственного капитала</a:t>
            </a:r>
          </a:p>
          <a:p>
            <a:pPr lvl="1">
              <a:spcBef>
                <a:spcPct val="20000"/>
              </a:spcBef>
              <a:defRPr/>
            </a:pPr>
            <a:r>
              <a:rPr lang="ru-RU" altLang="ru-RU" sz="2000" dirty="0" smtClean="0">
                <a:cs typeface="Arial" panose="020B0604020202020204" pitchFamily="34" charset="0"/>
              </a:rPr>
              <a:t>Коэффициент реинвестирования</a:t>
            </a:r>
          </a:p>
          <a:p>
            <a:pPr lvl="1">
              <a:spcBef>
                <a:spcPct val="20000"/>
              </a:spcBef>
              <a:defRPr/>
            </a:pPr>
            <a:r>
              <a:rPr lang="ru-RU" altLang="ru-RU" sz="2000" dirty="0" smtClean="0">
                <a:cs typeface="Arial" panose="020B0604020202020204" pitchFamily="34" charset="0"/>
              </a:rPr>
              <a:t>Экономический рост компании</a:t>
            </a:r>
          </a:p>
          <a:p>
            <a:pPr lvl="1">
              <a:spcBef>
                <a:spcPct val="20000"/>
              </a:spcBef>
              <a:defRPr/>
            </a:pPr>
            <a:r>
              <a:rPr lang="ru-RU" altLang="ru-RU" sz="2000" dirty="0" smtClean="0">
                <a:cs typeface="Arial" panose="020B0604020202020204" pitchFamily="34" charset="0"/>
              </a:rPr>
              <a:t>Средневзвешенная стоимость капитала</a:t>
            </a:r>
          </a:p>
          <a:p>
            <a:pPr marL="355600" indent="25400">
              <a:spcBef>
                <a:spcPct val="20000"/>
              </a:spcBef>
              <a:defRPr/>
            </a:pPr>
            <a:r>
              <a:rPr lang="ru-RU" altLang="ru-RU" sz="2400" dirty="0" smtClean="0">
                <a:cs typeface="Arial" panose="020B0604020202020204" pitchFamily="34" charset="0"/>
              </a:rPr>
              <a:t>Отраслевой сравнительный анализ (</a:t>
            </a:r>
            <a:r>
              <a:rPr lang="ru-RU" altLang="ru-RU" sz="2400" dirty="0" err="1" smtClean="0">
                <a:cs typeface="Arial" panose="020B0604020202020204" pitchFamily="34" charset="0"/>
              </a:rPr>
              <a:t>бенчмаркинг</a:t>
            </a:r>
            <a:r>
              <a:rPr lang="ru-RU" altLang="ru-RU" sz="2400" dirty="0" smtClean="0">
                <a:cs typeface="Arial" panose="020B0604020202020204" pitchFamily="34" charset="0"/>
              </a:rPr>
              <a:t>) </a:t>
            </a:r>
            <a:br>
              <a:rPr lang="ru-RU" altLang="ru-RU" sz="2400" dirty="0" smtClean="0">
                <a:cs typeface="Arial" panose="020B0604020202020204" pitchFamily="34" charset="0"/>
              </a:rPr>
            </a:br>
            <a:r>
              <a:rPr lang="ru-RU" altLang="ru-RU" sz="2400" dirty="0" smtClean="0">
                <a:cs typeface="Arial" panose="020B0604020202020204" pitchFamily="34" charset="0"/>
              </a:rPr>
              <a:t>финансовых показателей компаний ведущих стран</a:t>
            </a:r>
            <a:endParaRPr lang="ru-RU" altLang="ru-RU" sz="2000" dirty="0" smtClean="0">
              <a:cs typeface="Arial" panose="020B0604020202020204" pitchFamily="34" charset="0"/>
            </a:endParaRPr>
          </a:p>
        </p:txBody>
      </p:sp>
      <p:sp>
        <p:nvSpPr>
          <p:cNvPr id="6150" name="Rectangle 4"/>
          <p:cNvSpPr>
            <a:spLocks noChangeArrowheads="1"/>
          </p:cNvSpPr>
          <p:nvPr/>
        </p:nvSpPr>
        <p:spPr bwMode="auto">
          <a:xfrm>
            <a:off x="498475" y="1570038"/>
            <a:ext cx="7866063" cy="15716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ru-RU" altLang="ru-RU">
              <a:cs typeface="Arial" panose="020B0604020202020204" pitchFamily="34" charset="0"/>
            </a:endParaRPr>
          </a:p>
        </p:txBody>
      </p:sp>
    </p:spTree>
    <p:extLst>
      <p:ext uri="{BB962C8B-B14F-4D97-AF65-F5344CB8AC3E}">
        <p14:creationId xmlns:p14="http://schemas.microsoft.com/office/powerpoint/2010/main" val="1752700792"/>
      </p:ext>
    </p:extLst>
  </p:cSld>
  <p:clrMapOvr>
    <a:masterClrMapping/>
  </p:clrMapOvr>
  <p:transition>
    <p:check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778D1F-B538-4C9E-8322-3867DA1BE4AF}" type="slidenum">
              <a:rPr lang="ru-RU" altLang="ru-RU" smtClean="0">
                <a:cs typeface="Arial" panose="020B0604020202020204" pitchFamily="34" charset="0"/>
              </a:rPr>
              <a:pPr/>
              <a:t>3</a:t>
            </a:fld>
            <a:endParaRPr lang="ru-RU" altLang="ru-RU" smtClean="0">
              <a:cs typeface="Arial" panose="020B0604020202020204" pitchFamily="34" charset="0"/>
            </a:endParaRPr>
          </a:p>
        </p:txBody>
      </p:sp>
      <p:sp>
        <p:nvSpPr>
          <p:cNvPr id="8196"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Разделы экспресс-диагностики			</a:t>
            </a:r>
          </a:p>
        </p:txBody>
      </p:sp>
      <p:sp>
        <p:nvSpPr>
          <p:cNvPr id="8197" name="Rectangle 3"/>
          <p:cNvSpPr>
            <a:spLocks noGrp="1" noChangeArrowheads="1"/>
          </p:cNvSpPr>
          <p:nvPr>
            <p:ph type="body" sz="half" idx="2"/>
          </p:nvPr>
        </p:nvSpPr>
        <p:spPr>
          <a:xfrm>
            <a:off x="393700" y="1124744"/>
            <a:ext cx="8328025" cy="5358606"/>
          </a:xfrm>
          <a:noFill/>
        </p:spPr>
        <p:txBody>
          <a:bodyPr/>
          <a:lstStyle/>
          <a:p>
            <a:pPr>
              <a:buFontTx/>
              <a:buNone/>
            </a:pPr>
            <a:r>
              <a:rPr lang="ru-RU" altLang="ru-RU" b="0" u="sng" dirty="0" smtClean="0">
                <a:latin typeface="Arial" panose="020B0604020202020204" pitchFamily="34" charset="0"/>
                <a:cs typeface="Arial" panose="020B0604020202020204" pitchFamily="34" charset="0"/>
              </a:rPr>
              <a:t>Общий анализ предприятия</a:t>
            </a:r>
          </a:p>
          <a:p>
            <a:pPr>
              <a:buFontTx/>
              <a:buNone/>
            </a:pPr>
            <a:r>
              <a:rPr lang="ru-RU" altLang="ru-RU" i="0" dirty="0" smtClean="0">
                <a:latin typeface="Arial" panose="020B0604020202020204" pitchFamily="34" charset="0"/>
                <a:cs typeface="Arial" panose="020B0604020202020204" pitchFamily="34" charset="0"/>
              </a:rPr>
              <a:t>Для определения текущей ситуации в компании целесообразно собрать и проанализировать следующие данные:</a:t>
            </a:r>
            <a:endParaRPr lang="ru-RU" altLang="ru-RU" dirty="0" smtClean="0">
              <a:latin typeface="Arial" panose="020B0604020202020204" pitchFamily="34" charset="0"/>
              <a:cs typeface="Arial" panose="020B0604020202020204" pitchFamily="34" charset="0"/>
            </a:endParaRPr>
          </a:p>
          <a:p>
            <a:r>
              <a:rPr lang="ru-RU" altLang="ru-RU" dirty="0" smtClean="0">
                <a:latin typeface="Arial" panose="020B0604020202020204" pitchFamily="34" charset="0"/>
                <a:cs typeface="Arial" panose="020B0604020202020204" pitchFamily="34" charset="0"/>
              </a:rPr>
              <a:t>Численность и ФЗП персонала по категориям работников</a:t>
            </a:r>
            <a:endParaRPr lang="ru-RU" altLang="ru-RU" i="0" dirty="0" smtClean="0">
              <a:latin typeface="Arial" panose="020B0604020202020204" pitchFamily="34" charset="0"/>
              <a:cs typeface="Arial" panose="020B0604020202020204" pitchFamily="34" charset="0"/>
            </a:endParaRPr>
          </a:p>
          <a:p>
            <a:r>
              <a:rPr lang="ru-RU" altLang="ru-RU" dirty="0" smtClean="0">
                <a:latin typeface="Arial" panose="020B0604020202020204" pitchFamily="34" charset="0"/>
                <a:cs typeface="Arial" panose="020B0604020202020204" pitchFamily="34" charset="0"/>
              </a:rPr>
              <a:t>Структуру основных фондов</a:t>
            </a:r>
          </a:p>
          <a:p>
            <a:r>
              <a:rPr lang="ru-RU" altLang="ru-RU" dirty="0" smtClean="0">
                <a:latin typeface="Arial" panose="020B0604020202020204" pitchFamily="34" charset="0"/>
                <a:cs typeface="Arial" panose="020B0604020202020204" pitchFamily="34" charset="0"/>
              </a:rPr>
              <a:t>Износ и загруженность основных производственных фондов</a:t>
            </a:r>
          </a:p>
          <a:p>
            <a:r>
              <a:rPr lang="ru-RU" altLang="ru-RU" dirty="0" smtClean="0">
                <a:latin typeface="Arial" panose="020B0604020202020204" pitchFamily="34" charset="0"/>
                <a:cs typeface="Arial" panose="020B0604020202020204" pitchFamily="34" charset="0"/>
              </a:rPr>
              <a:t>Объем выпуска продукции на 1   основного работника и объем продаж на рубль ФЗП (общего и отдельно - высшего руководства)</a:t>
            </a:r>
          </a:p>
          <a:p>
            <a:r>
              <a:rPr lang="ru-RU" altLang="ru-RU" dirty="0" smtClean="0">
                <a:latin typeface="Arial" panose="020B0604020202020204" pitchFamily="34" charset="0"/>
                <a:cs typeface="Arial" panose="020B0604020202020204" pitchFamily="34" charset="0"/>
              </a:rPr>
              <a:t>Плановые и фактические показатели реализации, себестоимости и  объемов производства</a:t>
            </a:r>
          </a:p>
          <a:p>
            <a:r>
              <a:rPr lang="ru-RU" altLang="ru-RU" dirty="0" smtClean="0">
                <a:latin typeface="Arial" panose="020B0604020202020204" pitchFamily="34" charset="0"/>
                <a:cs typeface="Arial" panose="020B0604020202020204" pitchFamily="34" charset="0"/>
              </a:rPr>
              <a:t>Структуру реализации</a:t>
            </a:r>
            <a:endParaRPr lang="ru-RU" altLang="ru-RU" u="sng" dirty="0" smtClean="0">
              <a:latin typeface="Arial" panose="020B0604020202020204" pitchFamily="34" charset="0"/>
              <a:cs typeface="Arial" panose="020B0604020202020204" pitchFamily="34" charset="0"/>
            </a:endParaRPr>
          </a:p>
          <a:p>
            <a:pPr lvl="1"/>
            <a:r>
              <a:rPr lang="ru-RU" altLang="ru-RU" dirty="0" smtClean="0">
                <a:latin typeface="Arial" panose="020B0604020202020204" pitchFamily="34" charset="0"/>
                <a:cs typeface="Arial" panose="020B0604020202020204" pitchFamily="34" charset="0"/>
              </a:rPr>
              <a:t>долю</a:t>
            </a:r>
            <a:r>
              <a:rPr lang="ru-RU" altLang="ru-RU" b="1" dirty="0" smtClean="0">
                <a:latin typeface="Arial" panose="020B0604020202020204" pitchFamily="34" charset="0"/>
                <a:cs typeface="Arial" panose="020B0604020202020204" pitchFamily="34" charset="0"/>
              </a:rPr>
              <a:t> </a:t>
            </a:r>
            <a:r>
              <a:rPr lang="ru-RU" altLang="ru-RU" dirty="0" smtClean="0">
                <a:latin typeface="Arial" panose="020B0604020202020204" pitchFamily="34" charset="0"/>
                <a:cs typeface="Arial" panose="020B0604020202020204" pitchFamily="34" charset="0"/>
              </a:rPr>
              <a:t>денежных</a:t>
            </a:r>
            <a:r>
              <a:rPr lang="ru-RU" altLang="ru-RU" b="1" dirty="0" smtClean="0">
                <a:latin typeface="Arial" panose="020B0604020202020204" pitchFamily="34" charset="0"/>
                <a:cs typeface="Arial" panose="020B0604020202020204" pitchFamily="34" charset="0"/>
              </a:rPr>
              <a:t> </a:t>
            </a:r>
            <a:r>
              <a:rPr lang="ru-RU" altLang="ru-RU" dirty="0" smtClean="0">
                <a:latin typeface="Arial" panose="020B0604020202020204" pitchFamily="34" charset="0"/>
                <a:cs typeface="Arial" panose="020B0604020202020204" pitchFamily="34" charset="0"/>
              </a:rPr>
              <a:t>поступлений в общем объеме реализации</a:t>
            </a:r>
          </a:p>
          <a:p>
            <a:pPr lvl="1"/>
            <a:r>
              <a:rPr lang="ru-RU" altLang="ru-RU" dirty="0" smtClean="0">
                <a:latin typeface="Arial" panose="020B0604020202020204" pitchFamily="34" charset="0"/>
                <a:cs typeface="Arial" panose="020B0604020202020204" pitchFamily="34" charset="0"/>
              </a:rPr>
              <a:t>долю продаж по долгосрочным контрактам в реализации</a:t>
            </a:r>
          </a:p>
          <a:p>
            <a:pPr lvl="1"/>
            <a:r>
              <a:rPr lang="ru-RU" altLang="ru-RU" dirty="0" smtClean="0">
                <a:latin typeface="Arial" panose="020B0604020202020204" pitchFamily="34" charset="0"/>
                <a:cs typeface="Arial" panose="020B0604020202020204" pitchFamily="34" charset="0"/>
              </a:rPr>
              <a:t>долю продаж на экспорт в общей реализации</a:t>
            </a:r>
            <a:endParaRPr lang="ru-RU" altLang="ru-RU" u="sng" dirty="0" smtClean="0">
              <a:latin typeface="Arial" panose="020B0604020202020204" pitchFamily="34" charset="0"/>
              <a:cs typeface="Arial" panose="020B0604020202020204" pitchFamily="34" charset="0"/>
            </a:endParaRPr>
          </a:p>
          <a:p>
            <a:pPr>
              <a:buFontTx/>
              <a:buNone/>
            </a:pPr>
            <a:endParaRPr lang="ru-RU" altLang="ru-RU" sz="1600" u="sng" dirty="0" smtClean="0">
              <a:latin typeface="Arial" panose="020B0604020202020204" pitchFamily="34" charset="0"/>
              <a:cs typeface="Arial" panose="020B0604020202020204" pitchFamily="34" charset="0"/>
            </a:endParaRPr>
          </a:p>
        </p:txBody>
      </p:sp>
      <p:sp>
        <p:nvSpPr>
          <p:cNvPr id="8198" name="Oval 4"/>
          <p:cNvSpPr>
            <a:spLocks noChangeArrowheads="1"/>
          </p:cNvSpPr>
          <p:nvPr/>
        </p:nvSpPr>
        <p:spPr bwMode="auto">
          <a:xfrm>
            <a:off x="7626350" y="158750"/>
            <a:ext cx="215900" cy="215900"/>
          </a:xfrm>
          <a:prstGeom prst="ellipse">
            <a:avLst/>
          </a:prstGeom>
          <a:solidFill>
            <a:srgbClr val="8CF4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199" name="Oval 5"/>
          <p:cNvSpPr>
            <a:spLocks noChangeArrowheads="1"/>
          </p:cNvSpPr>
          <p:nvPr/>
        </p:nvSpPr>
        <p:spPr bwMode="auto">
          <a:xfrm>
            <a:off x="7169150" y="539750"/>
            <a:ext cx="215900" cy="215900"/>
          </a:xfrm>
          <a:prstGeom prst="ellipse">
            <a:avLst/>
          </a:prstGeom>
          <a:solidFill>
            <a:srgbClr val="00B7A5"/>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0" name="Oval 6"/>
          <p:cNvSpPr>
            <a:spLocks noChangeArrowheads="1"/>
          </p:cNvSpPr>
          <p:nvPr/>
        </p:nvSpPr>
        <p:spPr bwMode="auto">
          <a:xfrm>
            <a:off x="77025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1" name="Oval 7"/>
          <p:cNvSpPr>
            <a:spLocks noChangeArrowheads="1"/>
          </p:cNvSpPr>
          <p:nvPr/>
        </p:nvSpPr>
        <p:spPr bwMode="auto">
          <a:xfrm>
            <a:off x="8083550" y="539750"/>
            <a:ext cx="215900" cy="215900"/>
          </a:xfrm>
          <a:prstGeom prst="ellipse">
            <a:avLst/>
          </a:prstGeom>
          <a:solidFill>
            <a:srgbClr val="00B7A5"/>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2" name="Oval 8"/>
          <p:cNvSpPr>
            <a:spLocks noChangeArrowheads="1"/>
          </p:cNvSpPr>
          <p:nvPr/>
        </p:nvSpPr>
        <p:spPr bwMode="auto">
          <a:xfrm>
            <a:off x="80073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3" name="Oval 9"/>
          <p:cNvSpPr>
            <a:spLocks noChangeArrowheads="1"/>
          </p:cNvSpPr>
          <p:nvPr/>
        </p:nvSpPr>
        <p:spPr bwMode="auto">
          <a:xfrm>
            <a:off x="83121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4" name="Oval 10"/>
          <p:cNvSpPr>
            <a:spLocks noChangeArrowheads="1"/>
          </p:cNvSpPr>
          <p:nvPr/>
        </p:nvSpPr>
        <p:spPr bwMode="auto">
          <a:xfrm>
            <a:off x="70167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5" name="Oval 11"/>
          <p:cNvSpPr>
            <a:spLocks noChangeArrowheads="1"/>
          </p:cNvSpPr>
          <p:nvPr/>
        </p:nvSpPr>
        <p:spPr bwMode="auto">
          <a:xfrm>
            <a:off x="73215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8206" name="Line 12"/>
          <p:cNvSpPr>
            <a:spLocks noChangeShapeType="1"/>
          </p:cNvSpPr>
          <p:nvPr/>
        </p:nvSpPr>
        <p:spPr bwMode="auto">
          <a:xfrm flipH="1">
            <a:off x="7315200" y="304800"/>
            <a:ext cx="304800" cy="2286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07" name="Line 13"/>
          <p:cNvSpPr>
            <a:spLocks noChangeShapeType="1"/>
          </p:cNvSpPr>
          <p:nvPr/>
        </p:nvSpPr>
        <p:spPr bwMode="auto">
          <a:xfrm>
            <a:off x="8153400" y="762000"/>
            <a:ext cx="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08" name="Line 14"/>
          <p:cNvSpPr>
            <a:spLocks noChangeShapeType="1"/>
          </p:cNvSpPr>
          <p:nvPr/>
        </p:nvSpPr>
        <p:spPr bwMode="auto">
          <a:xfrm>
            <a:off x="7315200" y="762000"/>
            <a:ext cx="762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09" name="Line 15"/>
          <p:cNvSpPr>
            <a:spLocks noChangeShapeType="1"/>
          </p:cNvSpPr>
          <p:nvPr/>
        </p:nvSpPr>
        <p:spPr bwMode="auto">
          <a:xfrm flipH="1">
            <a:off x="7848600" y="762000"/>
            <a:ext cx="3048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10" name="Line 16"/>
          <p:cNvSpPr>
            <a:spLocks noChangeShapeType="1"/>
          </p:cNvSpPr>
          <p:nvPr/>
        </p:nvSpPr>
        <p:spPr bwMode="auto">
          <a:xfrm flipH="1">
            <a:off x="7162800" y="762000"/>
            <a:ext cx="762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11" name="Line 17"/>
          <p:cNvSpPr>
            <a:spLocks noChangeShapeType="1"/>
          </p:cNvSpPr>
          <p:nvPr/>
        </p:nvSpPr>
        <p:spPr bwMode="auto">
          <a:xfrm>
            <a:off x="8153400" y="762000"/>
            <a:ext cx="2286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12" name="Line 18"/>
          <p:cNvSpPr>
            <a:spLocks noChangeShapeType="1"/>
          </p:cNvSpPr>
          <p:nvPr/>
        </p:nvSpPr>
        <p:spPr bwMode="auto">
          <a:xfrm>
            <a:off x="7848600" y="304800"/>
            <a:ext cx="304800" cy="2286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13" name="Line 19"/>
          <p:cNvSpPr>
            <a:spLocks noChangeShapeType="1"/>
          </p:cNvSpPr>
          <p:nvPr/>
        </p:nvSpPr>
        <p:spPr bwMode="auto">
          <a:xfrm>
            <a:off x="6934200" y="8382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8214" name="Line 20"/>
          <p:cNvSpPr>
            <a:spLocks noChangeShapeType="1"/>
          </p:cNvSpPr>
          <p:nvPr/>
        </p:nvSpPr>
        <p:spPr bwMode="auto">
          <a:xfrm>
            <a:off x="6934200" y="4572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2137331139"/>
      </p:ext>
    </p:extLst>
  </p:cSld>
  <p:clrMapOvr>
    <a:masterClrMapping/>
  </p:clrMapOvr>
  <p:transition>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B30F9F-924E-4703-BCFB-98B9CBA7BEA9}" type="slidenum">
              <a:rPr lang="ru-RU" altLang="ru-RU" smtClean="0">
                <a:cs typeface="Arial" panose="020B0604020202020204" pitchFamily="34" charset="0"/>
              </a:rPr>
              <a:pPr/>
              <a:t>4</a:t>
            </a:fld>
            <a:endParaRPr lang="ru-RU" altLang="ru-RU" smtClean="0">
              <a:cs typeface="Arial" panose="020B0604020202020204" pitchFamily="34" charset="0"/>
            </a:endParaRPr>
          </a:p>
        </p:txBody>
      </p:sp>
      <p:sp>
        <p:nvSpPr>
          <p:cNvPr id="10244"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Общий анализ предприятия </a:t>
            </a:r>
            <a:r>
              <a:rPr lang="ru-RU" altLang="ru-RU" sz="1400" smtClean="0">
                <a:latin typeface="Arial" panose="020B0604020202020204" pitchFamily="34" charset="0"/>
                <a:cs typeface="Arial" panose="020B0604020202020204" pitchFamily="34" charset="0"/>
              </a:rPr>
              <a:t>(пример)</a:t>
            </a:r>
          </a:p>
        </p:txBody>
      </p:sp>
      <p:sp>
        <p:nvSpPr>
          <p:cNvPr id="10245" name="Rectangle 3"/>
          <p:cNvSpPr>
            <a:spLocks noChangeArrowheads="1"/>
          </p:cNvSpPr>
          <p:nvPr/>
        </p:nvSpPr>
        <p:spPr bwMode="auto">
          <a:xfrm>
            <a:off x="280988" y="4495800"/>
            <a:ext cx="8450262"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2000">
                <a:cs typeface="Arial" panose="020B0604020202020204" pitchFamily="34" charset="0"/>
              </a:rPr>
              <a:t>Представленная информация позволяет сделать предположение о том, что на данном предприятии нарушен баланс в структуре персонала и оплате труда. Это свидетельствует о необходимости более углубленного анализа в этой сфере для достижения максимально эффективной структуры персонала</a:t>
            </a:r>
          </a:p>
        </p:txBody>
      </p:sp>
      <p:sp>
        <p:nvSpPr>
          <p:cNvPr id="10246" name="Rectangle 4"/>
          <p:cNvSpPr>
            <a:spLocks noChangeArrowheads="1"/>
          </p:cNvSpPr>
          <p:nvPr/>
        </p:nvSpPr>
        <p:spPr bwMode="auto">
          <a:xfrm>
            <a:off x="4430713" y="1524000"/>
            <a:ext cx="4325937" cy="281940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247" name="Freeform 5"/>
          <p:cNvSpPr>
            <a:spLocks/>
          </p:cNvSpPr>
          <p:nvPr/>
        </p:nvSpPr>
        <p:spPr bwMode="auto">
          <a:xfrm>
            <a:off x="4989513" y="1943100"/>
            <a:ext cx="2519362" cy="2025650"/>
          </a:xfrm>
          <a:custGeom>
            <a:avLst/>
            <a:gdLst>
              <a:gd name="T0" fmla="*/ 0 w 1719"/>
              <a:gd name="T1" fmla="*/ 0 h 1276"/>
              <a:gd name="T2" fmla="*/ 2147483646 w 1719"/>
              <a:gd name="T3" fmla="*/ 0 h 1276"/>
              <a:gd name="T4" fmla="*/ 2147483646 w 1719"/>
              <a:gd name="T5" fmla="*/ 2147483646 h 1276"/>
              <a:gd name="T6" fmla="*/ 0 w 1719"/>
              <a:gd name="T7" fmla="*/ 2147483646 h 1276"/>
              <a:gd name="T8" fmla="*/ 0 w 1719"/>
              <a:gd name="T9" fmla="*/ 0 h 12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9" h="1276">
                <a:moveTo>
                  <a:pt x="0" y="0"/>
                </a:moveTo>
                <a:lnTo>
                  <a:pt x="1718" y="0"/>
                </a:lnTo>
                <a:lnTo>
                  <a:pt x="1718" y="1275"/>
                </a:lnTo>
                <a:lnTo>
                  <a:pt x="0" y="1275"/>
                </a:lnTo>
                <a:lnTo>
                  <a:pt x="0" y="0"/>
                </a:lnTo>
              </a:path>
            </a:pathLst>
          </a:custGeom>
          <a:solidFill>
            <a:srgbClr val="E0E0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48" name="Freeform 6"/>
          <p:cNvSpPr>
            <a:spLocks/>
          </p:cNvSpPr>
          <p:nvPr/>
        </p:nvSpPr>
        <p:spPr bwMode="auto">
          <a:xfrm>
            <a:off x="4989513" y="1943100"/>
            <a:ext cx="2525712" cy="2036763"/>
          </a:xfrm>
          <a:custGeom>
            <a:avLst/>
            <a:gdLst>
              <a:gd name="T0" fmla="*/ 0 w 1724"/>
              <a:gd name="T1" fmla="*/ 0 h 1283"/>
              <a:gd name="T2" fmla="*/ 2147483646 w 1724"/>
              <a:gd name="T3" fmla="*/ 0 h 1283"/>
              <a:gd name="T4" fmla="*/ 2147483646 w 1724"/>
              <a:gd name="T5" fmla="*/ 2147483646 h 1283"/>
              <a:gd name="T6" fmla="*/ 0 w 1724"/>
              <a:gd name="T7" fmla="*/ 2147483646 h 1283"/>
              <a:gd name="T8" fmla="*/ 0 w 1724"/>
              <a:gd name="T9" fmla="*/ 0 h 12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4" h="1283">
                <a:moveTo>
                  <a:pt x="0" y="0"/>
                </a:moveTo>
                <a:lnTo>
                  <a:pt x="1723" y="0"/>
                </a:lnTo>
                <a:lnTo>
                  <a:pt x="1723" y="1282"/>
                </a:lnTo>
                <a:lnTo>
                  <a:pt x="0" y="1282"/>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49" name="Freeform 7"/>
          <p:cNvSpPr>
            <a:spLocks/>
          </p:cNvSpPr>
          <p:nvPr/>
        </p:nvSpPr>
        <p:spPr bwMode="auto">
          <a:xfrm>
            <a:off x="5140325" y="3576638"/>
            <a:ext cx="534988" cy="403225"/>
          </a:xfrm>
          <a:custGeom>
            <a:avLst/>
            <a:gdLst>
              <a:gd name="T0" fmla="*/ 0 w 365"/>
              <a:gd name="T1" fmla="*/ 0 h 254"/>
              <a:gd name="T2" fmla="*/ 781994158 w 365"/>
              <a:gd name="T3" fmla="*/ 0 h 254"/>
              <a:gd name="T4" fmla="*/ 781994158 w 365"/>
              <a:gd name="T5" fmla="*/ 637600325 h 254"/>
              <a:gd name="T6" fmla="*/ 0 w 365"/>
              <a:gd name="T7" fmla="*/ 637600325 h 254"/>
              <a:gd name="T8" fmla="*/ 0 w 365"/>
              <a:gd name="T9" fmla="*/ 0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254">
                <a:moveTo>
                  <a:pt x="0" y="0"/>
                </a:moveTo>
                <a:lnTo>
                  <a:pt x="364" y="0"/>
                </a:lnTo>
                <a:lnTo>
                  <a:pt x="364" y="253"/>
                </a:lnTo>
                <a:lnTo>
                  <a:pt x="0" y="253"/>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0" name="Freeform 8"/>
          <p:cNvSpPr>
            <a:spLocks/>
          </p:cNvSpPr>
          <p:nvPr/>
        </p:nvSpPr>
        <p:spPr bwMode="auto">
          <a:xfrm>
            <a:off x="5986463" y="3540125"/>
            <a:ext cx="523875" cy="439738"/>
          </a:xfrm>
          <a:custGeom>
            <a:avLst/>
            <a:gdLst>
              <a:gd name="T0" fmla="*/ 0 w 358"/>
              <a:gd name="T1" fmla="*/ 0 h 277"/>
              <a:gd name="T2" fmla="*/ 764465325 w 358"/>
              <a:gd name="T3" fmla="*/ 0 h 277"/>
              <a:gd name="T4" fmla="*/ 764465325 w 358"/>
              <a:gd name="T5" fmla="*/ 695563916 h 277"/>
              <a:gd name="T6" fmla="*/ 0 w 358"/>
              <a:gd name="T7" fmla="*/ 695563916 h 277"/>
              <a:gd name="T8" fmla="*/ 0 w 358"/>
              <a:gd name="T9" fmla="*/ 0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277">
                <a:moveTo>
                  <a:pt x="0" y="0"/>
                </a:moveTo>
                <a:lnTo>
                  <a:pt x="357" y="0"/>
                </a:lnTo>
                <a:lnTo>
                  <a:pt x="357" y="276"/>
                </a:lnTo>
                <a:lnTo>
                  <a:pt x="0" y="276"/>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1" name="Freeform 9"/>
          <p:cNvSpPr>
            <a:spLocks/>
          </p:cNvSpPr>
          <p:nvPr/>
        </p:nvSpPr>
        <p:spPr bwMode="auto">
          <a:xfrm>
            <a:off x="6823075" y="3495675"/>
            <a:ext cx="533400" cy="484188"/>
          </a:xfrm>
          <a:custGeom>
            <a:avLst/>
            <a:gdLst>
              <a:gd name="T0" fmla="*/ 0 w 364"/>
              <a:gd name="T1" fmla="*/ 0 h 305"/>
              <a:gd name="T2" fmla="*/ 779489365 w 364"/>
              <a:gd name="T3" fmla="*/ 0 h 305"/>
              <a:gd name="T4" fmla="*/ 779489365 w 364"/>
              <a:gd name="T5" fmla="*/ 766128291 h 305"/>
              <a:gd name="T6" fmla="*/ 0 w 364"/>
              <a:gd name="T7" fmla="*/ 766128291 h 305"/>
              <a:gd name="T8" fmla="*/ 0 w 364"/>
              <a:gd name="T9" fmla="*/ 0 h 3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305">
                <a:moveTo>
                  <a:pt x="0" y="0"/>
                </a:moveTo>
                <a:lnTo>
                  <a:pt x="363" y="0"/>
                </a:lnTo>
                <a:lnTo>
                  <a:pt x="363" y="304"/>
                </a:lnTo>
                <a:lnTo>
                  <a:pt x="0" y="304"/>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2" name="Freeform 10"/>
          <p:cNvSpPr>
            <a:spLocks/>
          </p:cNvSpPr>
          <p:nvPr/>
        </p:nvSpPr>
        <p:spPr bwMode="auto">
          <a:xfrm>
            <a:off x="5140325" y="3289300"/>
            <a:ext cx="534988" cy="288925"/>
          </a:xfrm>
          <a:custGeom>
            <a:avLst/>
            <a:gdLst>
              <a:gd name="T0" fmla="*/ 0 w 365"/>
              <a:gd name="T1" fmla="*/ 0 h 182"/>
              <a:gd name="T2" fmla="*/ 781994158 w 365"/>
              <a:gd name="T3" fmla="*/ 0 h 182"/>
              <a:gd name="T4" fmla="*/ 781994158 w 365"/>
              <a:gd name="T5" fmla="*/ 456149075 h 182"/>
              <a:gd name="T6" fmla="*/ 0 w 365"/>
              <a:gd name="T7" fmla="*/ 456149075 h 182"/>
              <a:gd name="T8" fmla="*/ 0 w 365"/>
              <a:gd name="T9" fmla="*/ 0 h 1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182">
                <a:moveTo>
                  <a:pt x="0" y="0"/>
                </a:moveTo>
                <a:lnTo>
                  <a:pt x="364" y="0"/>
                </a:lnTo>
                <a:lnTo>
                  <a:pt x="364" y="181"/>
                </a:lnTo>
                <a:lnTo>
                  <a:pt x="0" y="181"/>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3" name="Freeform 11"/>
          <p:cNvSpPr>
            <a:spLocks/>
          </p:cNvSpPr>
          <p:nvPr/>
        </p:nvSpPr>
        <p:spPr bwMode="auto">
          <a:xfrm>
            <a:off x="5986463" y="3246438"/>
            <a:ext cx="523875" cy="295275"/>
          </a:xfrm>
          <a:custGeom>
            <a:avLst/>
            <a:gdLst>
              <a:gd name="T0" fmla="*/ 0 w 358"/>
              <a:gd name="T1" fmla="*/ 0 h 186"/>
              <a:gd name="T2" fmla="*/ 764465325 w 358"/>
              <a:gd name="T3" fmla="*/ 0 h 186"/>
              <a:gd name="T4" fmla="*/ 764465325 w 358"/>
              <a:gd name="T5" fmla="*/ 466229700 h 186"/>
              <a:gd name="T6" fmla="*/ 0 w 358"/>
              <a:gd name="T7" fmla="*/ 466229700 h 186"/>
              <a:gd name="T8" fmla="*/ 0 w 358"/>
              <a:gd name="T9" fmla="*/ 0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186">
                <a:moveTo>
                  <a:pt x="0" y="0"/>
                </a:moveTo>
                <a:lnTo>
                  <a:pt x="357" y="0"/>
                </a:lnTo>
                <a:lnTo>
                  <a:pt x="357" y="185"/>
                </a:lnTo>
                <a:lnTo>
                  <a:pt x="0" y="18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4" name="Freeform 12"/>
          <p:cNvSpPr>
            <a:spLocks/>
          </p:cNvSpPr>
          <p:nvPr/>
        </p:nvSpPr>
        <p:spPr bwMode="auto">
          <a:xfrm>
            <a:off x="6823075" y="3165475"/>
            <a:ext cx="533400" cy="331788"/>
          </a:xfrm>
          <a:custGeom>
            <a:avLst/>
            <a:gdLst>
              <a:gd name="T0" fmla="*/ 0 w 364"/>
              <a:gd name="T1" fmla="*/ 0 h 209"/>
              <a:gd name="T2" fmla="*/ 779489365 w 364"/>
              <a:gd name="T3" fmla="*/ 0 h 209"/>
              <a:gd name="T4" fmla="*/ 779489365 w 364"/>
              <a:gd name="T5" fmla="*/ 524193290 h 209"/>
              <a:gd name="T6" fmla="*/ 0 w 364"/>
              <a:gd name="T7" fmla="*/ 524193290 h 209"/>
              <a:gd name="T8" fmla="*/ 0 w 364"/>
              <a:gd name="T9" fmla="*/ 0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209">
                <a:moveTo>
                  <a:pt x="0" y="0"/>
                </a:moveTo>
                <a:lnTo>
                  <a:pt x="363" y="0"/>
                </a:lnTo>
                <a:lnTo>
                  <a:pt x="363" y="208"/>
                </a:lnTo>
                <a:lnTo>
                  <a:pt x="0" y="208"/>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5" name="Freeform 13"/>
          <p:cNvSpPr>
            <a:spLocks/>
          </p:cNvSpPr>
          <p:nvPr/>
        </p:nvSpPr>
        <p:spPr bwMode="auto">
          <a:xfrm>
            <a:off x="5140325" y="3281363"/>
            <a:ext cx="534988" cy="9525"/>
          </a:xfrm>
          <a:custGeom>
            <a:avLst/>
            <a:gdLst>
              <a:gd name="T0" fmla="*/ 0 w 365"/>
              <a:gd name="T1" fmla="*/ 0 h 6"/>
              <a:gd name="T2" fmla="*/ 781994158 w 365"/>
              <a:gd name="T3" fmla="*/ 0 h 6"/>
              <a:gd name="T4" fmla="*/ 781994158 w 365"/>
              <a:gd name="T5" fmla="*/ 12601575 h 6"/>
              <a:gd name="T6" fmla="*/ 0 w 365"/>
              <a:gd name="T7" fmla="*/ 12601575 h 6"/>
              <a:gd name="T8" fmla="*/ 0 w 365"/>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6">
                <a:moveTo>
                  <a:pt x="0" y="0"/>
                </a:moveTo>
                <a:lnTo>
                  <a:pt x="364" y="0"/>
                </a:lnTo>
                <a:lnTo>
                  <a:pt x="364" y="5"/>
                </a:lnTo>
                <a:lnTo>
                  <a:pt x="0" y="5"/>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6" name="Freeform 14"/>
          <p:cNvSpPr>
            <a:spLocks/>
          </p:cNvSpPr>
          <p:nvPr/>
        </p:nvSpPr>
        <p:spPr bwMode="auto">
          <a:xfrm>
            <a:off x="5986463" y="3217863"/>
            <a:ext cx="523875" cy="30162"/>
          </a:xfrm>
          <a:custGeom>
            <a:avLst/>
            <a:gdLst>
              <a:gd name="T0" fmla="*/ 0 w 358"/>
              <a:gd name="T1" fmla="*/ 0 h 19"/>
              <a:gd name="T2" fmla="*/ 764465325 w 358"/>
              <a:gd name="T3" fmla="*/ 0 h 19"/>
              <a:gd name="T4" fmla="*/ 764465325 w 358"/>
              <a:gd name="T5" fmla="*/ 45362061 h 19"/>
              <a:gd name="T6" fmla="*/ 0 w 358"/>
              <a:gd name="T7" fmla="*/ 45362061 h 19"/>
              <a:gd name="T8" fmla="*/ 0 w 358"/>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19">
                <a:moveTo>
                  <a:pt x="0" y="0"/>
                </a:moveTo>
                <a:lnTo>
                  <a:pt x="357" y="0"/>
                </a:lnTo>
                <a:lnTo>
                  <a:pt x="357" y="18"/>
                </a:lnTo>
                <a:lnTo>
                  <a:pt x="0" y="18"/>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7" name="Freeform 15"/>
          <p:cNvSpPr>
            <a:spLocks/>
          </p:cNvSpPr>
          <p:nvPr/>
        </p:nvSpPr>
        <p:spPr bwMode="auto">
          <a:xfrm>
            <a:off x="6823075" y="3140075"/>
            <a:ext cx="533400" cy="26988"/>
          </a:xfrm>
          <a:custGeom>
            <a:avLst/>
            <a:gdLst>
              <a:gd name="T0" fmla="*/ 0 w 364"/>
              <a:gd name="T1" fmla="*/ 0 h 17"/>
              <a:gd name="T2" fmla="*/ 779489365 w 364"/>
              <a:gd name="T3" fmla="*/ 0 h 17"/>
              <a:gd name="T4" fmla="*/ 779489365 w 364"/>
              <a:gd name="T5" fmla="*/ 40323247 h 17"/>
              <a:gd name="T6" fmla="*/ 0 w 364"/>
              <a:gd name="T7" fmla="*/ 40323247 h 17"/>
              <a:gd name="T8" fmla="*/ 0 w 36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17">
                <a:moveTo>
                  <a:pt x="0" y="0"/>
                </a:moveTo>
                <a:lnTo>
                  <a:pt x="363" y="0"/>
                </a:lnTo>
                <a:lnTo>
                  <a:pt x="363" y="16"/>
                </a:lnTo>
                <a:lnTo>
                  <a:pt x="0" y="16"/>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8" name="Freeform 16"/>
          <p:cNvSpPr>
            <a:spLocks/>
          </p:cNvSpPr>
          <p:nvPr/>
        </p:nvSpPr>
        <p:spPr bwMode="auto">
          <a:xfrm>
            <a:off x="5140325" y="2943225"/>
            <a:ext cx="534988" cy="339725"/>
          </a:xfrm>
          <a:custGeom>
            <a:avLst/>
            <a:gdLst>
              <a:gd name="T0" fmla="*/ 0 w 365"/>
              <a:gd name="T1" fmla="*/ 0 h 214"/>
              <a:gd name="T2" fmla="*/ 781994158 w 365"/>
              <a:gd name="T3" fmla="*/ 0 h 214"/>
              <a:gd name="T4" fmla="*/ 781994158 w 365"/>
              <a:gd name="T5" fmla="*/ 536794075 h 214"/>
              <a:gd name="T6" fmla="*/ 0 w 365"/>
              <a:gd name="T7" fmla="*/ 536794075 h 214"/>
              <a:gd name="T8" fmla="*/ 0 w 36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214">
                <a:moveTo>
                  <a:pt x="0" y="0"/>
                </a:moveTo>
                <a:lnTo>
                  <a:pt x="364" y="0"/>
                </a:lnTo>
                <a:lnTo>
                  <a:pt x="364" y="213"/>
                </a:lnTo>
                <a:lnTo>
                  <a:pt x="0" y="213"/>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59" name="Freeform 17"/>
          <p:cNvSpPr>
            <a:spLocks/>
          </p:cNvSpPr>
          <p:nvPr/>
        </p:nvSpPr>
        <p:spPr bwMode="auto">
          <a:xfrm>
            <a:off x="5986463" y="2986088"/>
            <a:ext cx="523875" cy="233362"/>
          </a:xfrm>
          <a:custGeom>
            <a:avLst/>
            <a:gdLst>
              <a:gd name="T0" fmla="*/ 0 w 358"/>
              <a:gd name="T1" fmla="*/ 0 h 147"/>
              <a:gd name="T2" fmla="*/ 764465325 w 358"/>
              <a:gd name="T3" fmla="*/ 0 h 147"/>
              <a:gd name="T4" fmla="*/ 764465325 w 358"/>
              <a:gd name="T5" fmla="*/ 367942024 h 147"/>
              <a:gd name="T6" fmla="*/ 0 w 358"/>
              <a:gd name="T7" fmla="*/ 367942024 h 147"/>
              <a:gd name="T8" fmla="*/ 0 w 358"/>
              <a:gd name="T9" fmla="*/ 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147">
                <a:moveTo>
                  <a:pt x="0" y="0"/>
                </a:moveTo>
                <a:lnTo>
                  <a:pt x="357" y="0"/>
                </a:lnTo>
                <a:lnTo>
                  <a:pt x="357" y="146"/>
                </a:lnTo>
                <a:lnTo>
                  <a:pt x="0" y="146"/>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0" name="Freeform 18"/>
          <p:cNvSpPr>
            <a:spLocks/>
          </p:cNvSpPr>
          <p:nvPr/>
        </p:nvSpPr>
        <p:spPr bwMode="auto">
          <a:xfrm>
            <a:off x="6823075" y="2897188"/>
            <a:ext cx="533400" cy="244475"/>
          </a:xfrm>
          <a:custGeom>
            <a:avLst/>
            <a:gdLst>
              <a:gd name="T0" fmla="*/ 0 w 364"/>
              <a:gd name="T1" fmla="*/ 0 h 154"/>
              <a:gd name="T2" fmla="*/ 779489365 w 364"/>
              <a:gd name="T3" fmla="*/ 0 h 154"/>
              <a:gd name="T4" fmla="*/ 779489365 w 364"/>
              <a:gd name="T5" fmla="*/ 385584700 h 154"/>
              <a:gd name="T6" fmla="*/ 0 w 364"/>
              <a:gd name="T7" fmla="*/ 385584700 h 154"/>
              <a:gd name="T8" fmla="*/ 0 w 364"/>
              <a:gd name="T9" fmla="*/ 0 h 1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154">
                <a:moveTo>
                  <a:pt x="0" y="0"/>
                </a:moveTo>
                <a:lnTo>
                  <a:pt x="363" y="0"/>
                </a:lnTo>
                <a:lnTo>
                  <a:pt x="363" y="153"/>
                </a:lnTo>
                <a:lnTo>
                  <a:pt x="0" y="153"/>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1" name="Freeform 19"/>
          <p:cNvSpPr>
            <a:spLocks/>
          </p:cNvSpPr>
          <p:nvPr/>
        </p:nvSpPr>
        <p:spPr bwMode="auto">
          <a:xfrm>
            <a:off x="5140325" y="2097088"/>
            <a:ext cx="534988" cy="847725"/>
          </a:xfrm>
          <a:custGeom>
            <a:avLst/>
            <a:gdLst>
              <a:gd name="T0" fmla="*/ 0 w 365"/>
              <a:gd name="T1" fmla="*/ 0 h 534"/>
              <a:gd name="T2" fmla="*/ 781994158 w 365"/>
              <a:gd name="T3" fmla="*/ 0 h 534"/>
              <a:gd name="T4" fmla="*/ 781994158 w 365"/>
              <a:gd name="T5" fmla="*/ 1343244075 h 534"/>
              <a:gd name="T6" fmla="*/ 0 w 365"/>
              <a:gd name="T7" fmla="*/ 1343244075 h 534"/>
              <a:gd name="T8" fmla="*/ 0 w 365"/>
              <a:gd name="T9" fmla="*/ 0 h 5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534">
                <a:moveTo>
                  <a:pt x="0" y="0"/>
                </a:moveTo>
                <a:lnTo>
                  <a:pt x="364" y="0"/>
                </a:lnTo>
                <a:lnTo>
                  <a:pt x="364" y="533"/>
                </a:lnTo>
                <a:lnTo>
                  <a:pt x="0" y="533"/>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2" name="Freeform 20"/>
          <p:cNvSpPr>
            <a:spLocks/>
          </p:cNvSpPr>
          <p:nvPr/>
        </p:nvSpPr>
        <p:spPr bwMode="auto">
          <a:xfrm>
            <a:off x="5986463" y="2157413"/>
            <a:ext cx="523875" cy="830262"/>
          </a:xfrm>
          <a:custGeom>
            <a:avLst/>
            <a:gdLst>
              <a:gd name="T0" fmla="*/ 0 w 358"/>
              <a:gd name="T1" fmla="*/ 0 h 523"/>
              <a:gd name="T2" fmla="*/ 764465325 w 358"/>
              <a:gd name="T3" fmla="*/ 0 h 523"/>
              <a:gd name="T4" fmla="*/ 764465325 w 358"/>
              <a:gd name="T5" fmla="*/ 1315520770 h 523"/>
              <a:gd name="T6" fmla="*/ 0 w 358"/>
              <a:gd name="T7" fmla="*/ 1315520770 h 523"/>
              <a:gd name="T8" fmla="*/ 0 w 358"/>
              <a:gd name="T9" fmla="*/ 0 h 5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523">
                <a:moveTo>
                  <a:pt x="0" y="0"/>
                </a:moveTo>
                <a:lnTo>
                  <a:pt x="357" y="0"/>
                </a:lnTo>
                <a:lnTo>
                  <a:pt x="357" y="522"/>
                </a:lnTo>
                <a:lnTo>
                  <a:pt x="0" y="522"/>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3" name="Freeform 21"/>
          <p:cNvSpPr>
            <a:spLocks/>
          </p:cNvSpPr>
          <p:nvPr/>
        </p:nvSpPr>
        <p:spPr bwMode="auto">
          <a:xfrm>
            <a:off x="6823075" y="2066925"/>
            <a:ext cx="533400" cy="831850"/>
          </a:xfrm>
          <a:custGeom>
            <a:avLst/>
            <a:gdLst>
              <a:gd name="T0" fmla="*/ 0 w 364"/>
              <a:gd name="T1" fmla="*/ 0 h 524"/>
              <a:gd name="T2" fmla="*/ 779489365 w 364"/>
              <a:gd name="T3" fmla="*/ 0 h 524"/>
              <a:gd name="T4" fmla="*/ 779489365 w 364"/>
              <a:gd name="T5" fmla="*/ 1318042513 h 524"/>
              <a:gd name="T6" fmla="*/ 0 w 364"/>
              <a:gd name="T7" fmla="*/ 1318042513 h 524"/>
              <a:gd name="T8" fmla="*/ 0 w 364"/>
              <a:gd name="T9" fmla="*/ 0 h 5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524">
                <a:moveTo>
                  <a:pt x="0" y="0"/>
                </a:moveTo>
                <a:lnTo>
                  <a:pt x="363" y="0"/>
                </a:lnTo>
                <a:lnTo>
                  <a:pt x="363" y="523"/>
                </a:lnTo>
                <a:lnTo>
                  <a:pt x="0" y="523"/>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4" name="Freeform 22"/>
          <p:cNvSpPr>
            <a:spLocks/>
          </p:cNvSpPr>
          <p:nvPr/>
        </p:nvSpPr>
        <p:spPr bwMode="auto">
          <a:xfrm>
            <a:off x="5140325" y="1943100"/>
            <a:ext cx="534988" cy="155575"/>
          </a:xfrm>
          <a:custGeom>
            <a:avLst/>
            <a:gdLst>
              <a:gd name="T0" fmla="*/ 0 w 365"/>
              <a:gd name="T1" fmla="*/ 0 h 98"/>
              <a:gd name="T2" fmla="*/ 781994158 w 365"/>
              <a:gd name="T3" fmla="*/ 0 h 98"/>
              <a:gd name="T4" fmla="*/ 781994158 w 365"/>
              <a:gd name="T5" fmla="*/ 244455950 h 98"/>
              <a:gd name="T6" fmla="*/ 0 w 365"/>
              <a:gd name="T7" fmla="*/ 244455950 h 98"/>
              <a:gd name="T8" fmla="*/ 0 w 365"/>
              <a:gd name="T9" fmla="*/ 0 h 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 h="98">
                <a:moveTo>
                  <a:pt x="0" y="0"/>
                </a:moveTo>
                <a:lnTo>
                  <a:pt x="364" y="0"/>
                </a:lnTo>
                <a:lnTo>
                  <a:pt x="364" y="97"/>
                </a:lnTo>
                <a:lnTo>
                  <a:pt x="0" y="97"/>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5" name="Freeform 23"/>
          <p:cNvSpPr>
            <a:spLocks/>
          </p:cNvSpPr>
          <p:nvPr/>
        </p:nvSpPr>
        <p:spPr bwMode="auto">
          <a:xfrm>
            <a:off x="5986463" y="1943100"/>
            <a:ext cx="523875" cy="215900"/>
          </a:xfrm>
          <a:custGeom>
            <a:avLst/>
            <a:gdLst>
              <a:gd name="T0" fmla="*/ 0 w 358"/>
              <a:gd name="T1" fmla="*/ 0 h 136"/>
              <a:gd name="T2" fmla="*/ 764465325 w 358"/>
              <a:gd name="T3" fmla="*/ 0 h 136"/>
              <a:gd name="T4" fmla="*/ 764465325 w 358"/>
              <a:gd name="T5" fmla="*/ 340221888 h 136"/>
              <a:gd name="T6" fmla="*/ 0 w 358"/>
              <a:gd name="T7" fmla="*/ 340221888 h 136"/>
              <a:gd name="T8" fmla="*/ 0 w 358"/>
              <a:gd name="T9" fmla="*/ 0 h 1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136">
                <a:moveTo>
                  <a:pt x="0" y="0"/>
                </a:moveTo>
                <a:lnTo>
                  <a:pt x="357" y="0"/>
                </a:lnTo>
                <a:lnTo>
                  <a:pt x="357" y="135"/>
                </a:lnTo>
                <a:lnTo>
                  <a:pt x="0" y="135"/>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6" name="Freeform 24"/>
          <p:cNvSpPr>
            <a:spLocks/>
          </p:cNvSpPr>
          <p:nvPr/>
        </p:nvSpPr>
        <p:spPr bwMode="auto">
          <a:xfrm>
            <a:off x="6823075" y="1943100"/>
            <a:ext cx="533400" cy="125413"/>
          </a:xfrm>
          <a:custGeom>
            <a:avLst/>
            <a:gdLst>
              <a:gd name="T0" fmla="*/ 0 w 364"/>
              <a:gd name="T1" fmla="*/ 0 h 79"/>
              <a:gd name="T2" fmla="*/ 779489365 w 364"/>
              <a:gd name="T3" fmla="*/ 0 h 79"/>
              <a:gd name="T4" fmla="*/ 779489365 w 364"/>
              <a:gd name="T5" fmla="*/ 196572971 h 79"/>
              <a:gd name="T6" fmla="*/ 0 w 364"/>
              <a:gd name="T7" fmla="*/ 196572971 h 79"/>
              <a:gd name="T8" fmla="*/ 0 w 364"/>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79">
                <a:moveTo>
                  <a:pt x="0" y="0"/>
                </a:moveTo>
                <a:lnTo>
                  <a:pt x="363" y="0"/>
                </a:lnTo>
                <a:lnTo>
                  <a:pt x="363" y="78"/>
                </a:lnTo>
                <a:lnTo>
                  <a:pt x="0" y="78"/>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7" name="Line 25"/>
          <p:cNvSpPr>
            <a:spLocks noChangeShapeType="1"/>
          </p:cNvSpPr>
          <p:nvPr/>
        </p:nvSpPr>
        <p:spPr bwMode="auto">
          <a:xfrm>
            <a:off x="4989513" y="1943100"/>
            <a:ext cx="0" cy="20351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8" name="Line 26"/>
          <p:cNvSpPr>
            <a:spLocks noChangeShapeType="1"/>
          </p:cNvSpPr>
          <p:nvPr/>
        </p:nvSpPr>
        <p:spPr bwMode="auto">
          <a:xfrm>
            <a:off x="4962525" y="3978275"/>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69" name="Line 27"/>
          <p:cNvSpPr>
            <a:spLocks noChangeShapeType="1"/>
          </p:cNvSpPr>
          <p:nvPr/>
        </p:nvSpPr>
        <p:spPr bwMode="auto">
          <a:xfrm>
            <a:off x="4962525" y="3770313"/>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0" name="Line 28"/>
          <p:cNvSpPr>
            <a:spLocks noChangeShapeType="1"/>
          </p:cNvSpPr>
          <p:nvPr/>
        </p:nvSpPr>
        <p:spPr bwMode="auto">
          <a:xfrm>
            <a:off x="4962525" y="3567113"/>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1" name="Line 29"/>
          <p:cNvSpPr>
            <a:spLocks noChangeShapeType="1"/>
          </p:cNvSpPr>
          <p:nvPr/>
        </p:nvSpPr>
        <p:spPr bwMode="auto">
          <a:xfrm>
            <a:off x="4962525" y="3371850"/>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2" name="Line 30"/>
          <p:cNvSpPr>
            <a:spLocks noChangeShapeType="1"/>
          </p:cNvSpPr>
          <p:nvPr/>
        </p:nvSpPr>
        <p:spPr bwMode="auto">
          <a:xfrm>
            <a:off x="4962525" y="3165475"/>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3" name="Line 31"/>
          <p:cNvSpPr>
            <a:spLocks noChangeShapeType="1"/>
          </p:cNvSpPr>
          <p:nvPr/>
        </p:nvSpPr>
        <p:spPr bwMode="auto">
          <a:xfrm>
            <a:off x="4962525" y="2959100"/>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4" name="Line 32"/>
          <p:cNvSpPr>
            <a:spLocks noChangeShapeType="1"/>
          </p:cNvSpPr>
          <p:nvPr/>
        </p:nvSpPr>
        <p:spPr bwMode="auto">
          <a:xfrm>
            <a:off x="4962525" y="2754313"/>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5" name="Line 33"/>
          <p:cNvSpPr>
            <a:spLocks noChangeShapeType="1"/>
          </p:cNvSpPr>
          <p:nvPr/>
        </p:nvSpPr>
        <p:spPr bwMode="auto">
          <a:xfrm>
            <a:off x="4962525" y="2549525"/>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6" name="Line 34"/>
          <p:cNvSpPr>
            <a:spLocks noChangeShapeType="1"/>
          </p:cNvSpPr>
          <p:nvPr/>
        </p:nvSpPr>
        <p:spPr bwMode="auto">
          <a:xfrm>
            <a:off x="4962525" y="2354263"/>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7" name="Line 35"/>
          <p:cNvSpPr>
            <a:spLocks noChangeShapeType="1"/>
          </p:cNvSpPr>
          <p:nvPr/>
        </p:nvSpPr>
        <p:spPr bwMode="auto">
          <a:xfrm>
            <a:off x="4962525" y="2147888"/>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8" name="Line 36"/>
          <p:cNvSpPr>
            <a:spLocks noChangeShapeType="1"/>
          </p:cNvSpPr>
          <p:nvPr/>
        </p:nvSpPr>
        <p:spPr bwMode="auto">
          <a:xfrm>
            <a:off x="4962525" y="1943100"/>
            <a:ext cx="5238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79" name="Line 37"/>
          <p:cNvSpPr>
            <a:spLocks noChangeShapeType="1"/>
          </p:cNvSpPr>
          <p:nvPr/>
        </p:nvSpPr>
        <p:spPr bwMode="auto">
          <a:xfrm>
            <a:off x="4989513" y="3978275"/>
            <a:ext cx="252571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80" name="Line 38"/>
          <p:cNvSpPr>
            <a:spLocks noChangeShapeType="1"/>
          </p:cNvSpPr>
          <p:nvPr/>
        </p:nvSpPr>
        <p:spPr bwMode="auto">
          <a:xfrm flipV="1">
            <a:off x="4989513" y="3951288"/>
            <a:ext cx="0" cy="523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81" name="Line 39"/>
          <p:cNvSpPr>
            <a:spLocks noChangeShapeType="1"/>
          </p:cNvSpPr>
          <p:nvPr/>
        </p:nvSpPr>
        <p:spPr bwMode="auto">
          <a:xfrm flipV="1">
            <a:off x="5834063" y="3951288"/>
            <a:ext cx="0" cy="523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82" name="Line 40"/>
          <p:cNvSpPr>
            <a:spLocks noChangeShapeType="1"/>
          </p:cNvSpPr>
          <p:nvPr/>
        </p:nvSpPr>
        <p:spPr bwMode="auto">
          <a:xfrm flipV="1">
            <a:off x="6670675" y="3951288"/>
            <a:ext cx="0" cy="523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83" name="Line 41"/>
          <p:cNvSpPr>
            <a:spLocks noChangeShapeType="1"/>
          </p:cNvSpPr>
          <p:nvPr/>
        </p:nvSpPr>
        <p:spPr bwMode="auto">
          <a:xfrm flipV="1">
            <a:off x="7515225" y="3951288"/>
            <a:ext cx="0" cy="523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284" name="Rectangle 42"/>
          <p:cNvSpPr>
            <a:spLocks noChangeArrowheads="1"/>
          </p:cNvSpPr>
          <p:nvPr/>
        </p:nvSpPr>
        <p:spPr bwMode="auto">
          <a:xfrm>
            <a:off x="4668547" y="1581150"/>
            <a:ext cx="390106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b="1">
                <a:solidFill>
                  <a:srgbClr val="000000"/>
                </a:solidFill>
                <a:cs typeface="Arial" panose="020B0604020202020204" pitchFamily="34" charset="0"/>
              </a:rPr>
              <a:t>Структура фонда заработной платы АО "Факел"</a:t>
            </a:r>
          </a:p>
        </p:txBody>
      </p:sp>
      <p:sp>
        <p:nvSpPr>
          <p:cNvPr id="10285" name="Rectangle 43"/>
          <p:cNvSpPr>
            <a:spLocks noChangeArrowheads="1"/>
          </p:cNvSpPr>
          <p:nvPr/>
        </p:nvSpPr>
        <p:spPr bwMode="auto">
          <a:xfrm>
            <a:off x="4700588" y="3862388"/>
            <a:ext cx="34945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0%</a:t>
            </a:r>
          </a:p>
        </p:txBody>
      </p:sp>
      <p:sp>
        <p:nvSpPr>
          <p:cNvPr id="10286" name="Rectangle 44"/>
          <p:cNvSpPr>
            <a:spLocks noChangeArrowheads="1"/>
          </p:cNvSpPr>
          <p:nvPr/>
        </p:nvSpPr>
        <p:spPr bwMode="auto">
          <a:xfrm>
            <a:off x="4651375" y="3654425"/>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10%</a:t>
            </a:r>
          </a:p>
        </p:txBody>
      </p:sp>
      <p:sp>
        <p:nvSpPr>
          <p:cNvPr id="10287" name="Rectangle 45"/>
          <p:cNvSpPr>
            <a:spLocks noChangeArrowheads="1"/>
          </p:cNvSpPr>
          <p:nvPr/>
        </p:nvSpPr>
        <p:spPr bwMode="auto">
          <a:xfrm>
            <a:off x="4651375" y="3451225"/>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20%</a:t>
            </a:r>
          </a:p>
        </p:txBody>
      </p:sp>
      <p:sp>
        <p:nvSpPr>
          <p:cNvPr id="10288" name="Rectangle 46"/>
          <p:cNvSpPr>
            <a:spLocks noChangeArrowheads="1"/>
          </p:cNvSpPr>
          <p:nvPr/>
        </p:nvSpPr>
        <p:spPr bwMode="auto">
          <a:xfrm>
            <a:off x="4651375" y="3254375"/>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30%</a:t>
            </a:r>
          </a:p>
        </p:txBody>
      </p:sp>
      <p:sp>
        <p:nvSpPr>
          <p:cNvPr id="10289" name="Rectangle 47"/>
          <p:cNvSpPr>
            <a:spLocks noChangeArrowheads="1"/>
          </p:cNvSpPr>
          <p:nvPr/>
        </p:nvSpPr>
        <p:spPr bwMode="auto">
          <a:xfrm>
            <a:off x="4651375" y="3049588"/>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40%</a:t>
            </a:r>
          </a:p>
        </p:txBody>
      </p:sp>
      <p:sp>
        <p:nvSpPr>
          <p:cNvPr id="10290" name="Rectangle 48"/>
          <p:cNvSpPr>
            <a:spLocks noChangeArrowheads="1"/>
          </p:cNvSpPr>
          <p:nvPr/>
        </p:nvSpPr>
        <p:spPr bwMode="auto">
          <a:xfrm>
            <a:off x="4651375" y="2843213"/>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50%</a:t>
            </a:r>
          </a:p>
        </p:txBody>
      </p:sp>
      <p:sp>
        <p:nvSpPr>
          <p:cNvPr id="10291" name="Rectangle 49"/>
          <p:cNvSpPr>
            <a:spLocks noChangeArrowheads="1"/>
          </p:cNvSpPr>
          <p:nvPr/>
        </p:nvSpPr>
        <p:spPr bwMode="auto">
          <a:xfrm>
            <a:off x="4651375" y="2638425"/>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60%</a:t>
            </a:r>
          </a:p>
        </p:txBody>
      </p:sp>
      <p:sp>
        <p:nvSpPr>
          <p:cNvPr id="10292" name="Rectangle 50"/>
          <p:cNvSpPr>
            <a:spLocks noChangeArrowheads="1"/>
          </p:cNvSpPr>
          <p:nvPr/>
        </p:nvSpPr>
        <p:spPr bwMode="auto">
          <a:xfrm>
            <a:off x="4651375" y="2433638"/>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70%</a:t>
            </a:r>
          </a:p>
        </p:txBody>
      </p:sp>
      <p:sp>
        <p:nvSpPr>
          <p:cNvPr id="10293" name="Rectangle 51"/>
          <p:cNvSpPr>
            <a:spLocks noChangeArrowheads="1"/>
          </p:cNvSpPr>
          <p:nvPr/>
        </p:nvSpPr>
        <p:spPr bwMode="auto">
          <a:xfrm>
            <a:off x="4651375" y="2238375"/>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80%</a:t>
            </a:r>
          </a:p>
        </p:txBody>
      </p:sp>
      <p:sp>
        <p:nvSpPr>
          <p:cNvPr id="10294" name="Rectangle 52"/>
          <p:cNvSpPr>
            <a:spLocks noChangeArrowheads="1"/>
          </p:cNvSpPr>
          <p:nvPr/>
        </p:nvSpPr>
        <p:spPr bwMode="auto">
          <a:xfrm>
            <a:off x="4651375" y="2032000"/>
            <a:ext cx="41357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90%</a:t>
            </a:r>
          </a:p>
        </p:txBody>
      </p:sp>
      <p:sp>
        <p:nvSpPr>
          <p:cNvPr id="10295" name="Rectangle 53"/>
          <p:cNvSpPr>
            <a:spLocks noChangeArrowheads="1"/>
          </p:cNvSpPr>
          <p:nvPr/>
        </p:nvSpPr>
        <p:spPr bwMode="auto">
          <a:xfrm>
            <a:off x="4600575" y="1827213"/>
            <a:ext cx="47769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100%</a:t>
            </a:r>
          </a:p>
        </p:txBody>
      </p:sp>
      <p:sp>
        <p:nvSpPr>
          <p:cNvPr id="10296" name="Rectangle 54"/>
          <p:cNvSpPr>
            <a:spLocks noChangeArrowheads="1"/>
          </p:cNvSpPr>
          <p:nvPr/>
        </p:nvSpPr>
        <p:spPr bwMode="auto">
          <a:xfrm>
            <a:off x="7623175" y="2244725"/>
            <a:ext cx="1027113" cy="177165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297" name="Rectangle 55"/>
          <p:cNvSpPr>
            <a:spLocks noChangeArrowheads="1"/>
          </p:cNvSpPr>
          <p:nvPr/>
        </p:nvSpPr>
        <p:spPr bwMode="auto">
          <a:xfrm>
            <a:off x="7694613" y="2303463"/>
            <a:ext cx="47625" cy="47625"/>
          </a:xfrm>
          <a:prstGeom prst="rect">
            <a:avLst/>
          </a:prstGeom>
          <a:solidFill>
            <a:srgbClr val="FF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298" name="Rectangle 56"/>
          <p:cNvSpPr>
            <a:spLocks noChangeArrowheads="1"/>
          </p:cNvSpPr>
          <p:nvPr/>
        </p:nvSpPr>
        <p:spPr bwMode="auto">
          <a:xfrm>
            <a:off x="7691438" y="2209800"/>
            <a:ext cx="876844"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Непромышл.</a:t>
            </a:r>
          </a:p>
        </p:txBody>
      </p:sp>
      <p:sp>
        <p:nvSpPr>
          <p:cNvPr id="10299" name="Rectangle 57"/>
          <p:cNvSpPr>
            <a:spLocks noChangeArrowheads="1"/>
          </p:cNvSpPr>
          <p:nvPr/>
        </p:nvSpPr>
        <p:spPr bwMode="auto">
          <a:xfrm>
            <a:off x="7691438" y="2336800"/>
            <a:ext cx="535404"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группа</a:t>
            </a:r>
          </a:p>
        </p:txBody>
      </p:sp>
      <p:sp>
        <p:nvSpPr>
          <p:cNvPr id="10300" name="Rectangle 58"/>
          <p:cNvSpPr>
            <a:spLocks noChangeArrowheads="1"/>
          </p:cNvSpPr>
          <p:nvPr/>
        </p:nvSpPr>
        <p:spPr bwMode="auto">
          <a:xfrm>
            <a:off x="7694613" y="2597150"/>
            <a:ext cx="47625" cy="49213"/>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01" name="Rectangle 59"/>
          <p:cNvSpPr>
            <a:spLocks noChangeArrowheads="1"/>
          </p:cNvSpPr>
          <p:nvPr/>
        </p:nvSpPr>
        <p:spPr bwMode="auto">
          <a:xfrm>
            <a:off x="7691438" y="2503488"/>
            <a:ext cx="779060"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Вспомогат.</a:t>
            </a:r>
          </a:p>
        </p:txBody>
      </p:sp>
      <p:sp>
        <p:nvSpPr>
          <p:cNvPr id="10302" name="Rectangle 60"/>
          <p:cNvSpPr>
            <a:spLocks noChangeArrowheads="1"/>
          </p:cNvSpPr>
          <p:nvPr/>
        </p:nvSpPr>
        <p:spPr bwMode="auto">
          <a:xfrm>
            <a:off x="7691438" y="2630488"/>
            <a:ext cx="629982"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рабочие</a:t>
            </a:r>
          </a:p>
        </p:txBody>
      </p:sp>
      <p:sp>
        <p:nvSpPr>
          <p:cNvPr id="10303" name="Rectangle 61"/>
          <p:cNvSpPr>
            <a:spLocks noChangeArrowheads="1"/>
          </p:cNvSpPr>
          <p:nvPr/>
        </p:nvSpPr>
        <p:spPr bwMode="auto">
          <a:xfrm>
            <a:off x="7694613" y="2890838"/>
            <a:ext cx="47625" cy="49212"/>
          </a:xfrm>
          <a:prstGeom prst="rect">
            <a:avLst/>
          </a:prstGeom>
          <a:solidFill>
            <a:srgbClr val="A0E0E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04" name="Rectangle 62"/>
          <p:cNvSpPr>
            <a:spLocks noChangeArrowheads="1"/>
          </p:cNvSpPr>
          <p:nvPr/>
        </p:nvSpPr>
        <p:spPr bwMode="auto">
          <a:xfrm>
            <a:off x="7691438" y="2801938"/>
            <a:ext cx="76303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Основные </a:t>
            </a:r>
          </a:p>
          <a:p>
            <a:r>
              <a:rPr lang="ru-RU" altLang="ru-RU" sz="900">
                <a:solidFill>
                  <a:srgbClr val="000000"/>
                </a:solidFill>
                <a:cs typeface="Arial" panose="020B0604020202020204" pitchFamily="34" charset="0"/>
              </a:rPr>
              <a:t>рабочие</a:t>
            </a:r>
          </a:p>
        </p:txBody>
      </p:sp>
      <p:sp>
        <p:nvSpPr>
          <p:cNvPr id="10305" name="Rectangle 63"/>
          <p:cNvSpPr>
            <a:spLocks noChangeArrowheads="1"/>
          </p:cNvSpPr>
          <p:nvPr/>
        </p:nvSpPr>
        <p:spPr bwMode="auto">
          <a:xfrm>
            <a:off x="7694613" y="3186113"/>
            <a:ext cx="47625" cy="49212"/>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06" name="Rectangle 64"/>
          <p:cNvSpPr>
            <a:spLocks noChangeArrowheads="1"/>
          </p:cNvSpPr>
          <p:nvPr/>
        </p:nvSpPr>
        <p:spPr bwMode="auto">
          <a:xfrm>
            <a:off x="7691438" y="3095625"/>
            <a:ext cx="755016"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Служащие</a:t>
            </a:r>
          </a:p>
        </p:txBody>
      </p:sp>
      <p:sp>
        <p:nvSpPr>
          <p:cNvPr id="10307" name="Rectangle 65"/>
          <p:cNvSpPr>
            <a:spLocks noChangeArrowheads="1"/>
          </p:cNvSpPr>
          <p:nvPr/>
        </p:nvSpPr>
        <p:spPr bwMode="auto">
          <a:xfrm>
            <a:off x="7694613" y="3479800"/>
            <a:ext cx="47625" cy="49213"/>
          </a:xfrm>
          <a:prstGeom prst="rect">
            <a:avLst/>
          </a:prstGeom>
          <a:solidFill>
            <a:srgbClr val="80206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08" name="Rectangle 66"/>
          <p:cNvSpPr>
            <a:spLocks noChangeArrowheads="1"/>
          </p:cNvSpPr>
          <p:nvPr/>
        </p:nvSpPr>
        <p:spPr bwMode="auto">
          <a:xfrm>
            <a:off x="7691438" y="3389313"/>
            <a:ext cx="912110"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Специалисты</a:t>
            </a:r>
          </a:p>
        </p:txBody>
      </p:sp>
      <p:sp>
        <p:nvSpPr>
          <p:cNvPr id="10309" name="Rectangle 67"/>
          <p:cNvSpPr>
            <a:spLocks noChangeArrowheads="1"/>
          </p:cNvSpPr>
          <p:nvPr/>
        </p:nvSpPr>
        <p:spPr bwMode="auto">
          <a:xfrm>
            <a:off x="7694613" y="3773488"/>
            <a:ext cx="47625" cy="49212"/>
          </a:xfrm>
          <a:prstGeom prst="rect">
            <a:avLst/>
          </a:prstGeom>
          <a:solidFill>
            <a:srgbClr val="8080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10" name="Rectangle 68"/>
          <p:cNvSpPr>
            <a:spLocks noChangeArrowheads="1"/>
          </p:cNvSpPr>
          <p:nvPr/>
        </p:nvSpPr>
        <p:spPr bwMode="auto">
          <a:xfrm>
            <a:off x="7691438" y="3684588"/>
            <a:ext cx="827151"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Менеджеры</a:t>
            </a:r>
          </a:p>
        </p:txBody>
      </p:sp>
      <p:sp>
        <p:nvSpPr>
          <p:cNvPr id="10311" name="Rectangle 69"/>
          <p:cNvSpPr>
            <a:spLocks noChangeArrowheads="1"/>
          </p:cNvSpPr>
          <p:nvPr/>
        </p:nvSpPr>
        <p:spPr bwMode="auto">
          <a:xfrm>
            <a:off x="5056188" y="4076700"/>
            <a:ext cx="567464"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1.01.05</a:t>
            </a:r>
            <a:endParaRPr lang="ru-RU" altLang="ru-RU" sz="900" b="1" dirty="0">
              <a:solidFill>
                <a:srgbClr val="000000"/>
              </a:solidFill>
              <a:cs typeface="Arial" panose="020B0604020202020204" pitchFamily="34" charset="0"/>
            </a:endParaRPr>
          </a:p>
        </p:txBody>
      </p:sp>
      <p:sp>
        <p:nvSpPr>
          <p:cNvPr id="10312" name="Rectangle 70"/>
          <p:cNvSpPr>
            <a:spLocks noChangeArrowheads="1"/>
          </p:cNvSpPr>
          <p:nvPr/>
        </p:nvSpPr>
        <p:spPr bwMode="auto">
          <a:xfrm>
            <a:off x="5816600" y="4076700"/>
            <a:ext cx="567464"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1.01.06</a:t>
            </a:r>
            <a:endParaRPr lang="ru-RU" altLang="ru-RU" sz="900" b="1" dirty="0">
              <a:solidFill>
                <a:srgbClr val="000000"/>
              </a:solidFill>
              <a:cs typeface="Arial" panose="020B0604020202020204" pitchFamily="34" charset="0"/>
            </a:endParaRPr>
          </a:p>
        </p:txBody>
      </p:sp>
      <p:sp>
        <p:nvSpPr>
          <p:cNvPr id="10313" name="Rectangle 71"/>
          <p:cNvSpPr>
            <a:spLocks noChangeArrowheads="1"/>
          </p:cNvSpPr>
          <p:nvPr/>
        </p:nvSpPr>
        <p:spPr bwMode="auto">
          <a:xfrm>
            <a:off x="6577013" y="4059238"/>
            <a:ext cx="567464"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1.03.06</a:t>
            </a:r>
            <a:endParaRPr lang="ru-RU" altLang="ru-RU" sz="900" b="1" dirty="0">
              <a:solidFill>
                <a:srgbClr val="000000"/>
              </a:solidFill>
              <a:cs typeface="Arial" panose="020B0604020202020204" pitchFamily="34" charset="0"/>
            </a:endParaRPr>
          </a:p>
        </p:txBody>
      </p:sp>
      <p:sp>
        <p:nvSpPr>
          <p:cNvPr id="10314" name="Rectangle 72"/>
          <p:cNvSpPr>
            <a:spLocks noChangeArrowheads="1"/>
          </p:cNvSpPr>
          <p:nvPr/>
        </p:nvSpPr>
        <p:spPr bwMode="auto">
          <a:xfrm>
            <a:off x="4437063" y="1530350"/>
            <a:ext cx="4305300" cy="279717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nvGrpSpPr>
          <p:cNvPr id="10315" name="Group 73"/>
          <p:cNvGrpSpPr>
            <a:grpSpLocks/>
          </p:cNvGrpSpPr>
          <p:nvPr/>
        </p:nvGrpSpPr>
        <p:grpSpPr bwMode="auto">
          <a:xfrm>
            <a:off x="422275" y="1173163"/>
            <a:ext cx="3979863" cy="3170237"/>
            <a:chOff x="288" y="739"/>
            <a:chExt cx="2716" cy="1997"/>
          </a:xfrm>
        </p:grpSpPr>
        <p:sp>
          <p:nvSpPr>
            <p:cNvPr id="10318" name="Rectangle 74"/>
            <p:cNvSpPr>
              <a:spLocks noChangeArrowheads="1"/>
            </p:cNvSpPr>
            <p:nvPr/>
          </p:nvSpPr>
          <p:spPr bwMode="auto">
            <a:xfrm>
              <a:off x="374" y="739"/>
              <a:ext cx="104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АО "Факел"</a:t>
              </a:r>
            </a:p>
          </p:txBody>
        </p:sp>
        <p:sp>
          <p:nvSpPr>
            <p:cNvPr id="10319" name="Rectangle 75"/>
            <p:cNvSpPr>
              <a:spLocks noChangeArrowheads="1"/>
            </p:cNvSpPr>
            <p:nvPr/>
          </p:nvSpPr>
          <p:spPr bwMode="auto">
            <a:xfrm>
              <a:off x="292" y="982"/>
              <a:ext cx="2703" cy="1744"/>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20" name="Rectangle 76"/>
            <p:cNvSpPr>
              <a:spLocks noChangeArrowheads="1"/>
            </p:cNvSpPr>
            <p:nvPr/>
          </p:nvSpPr>
          <p:spPr bwMode="auto">
            <a:xfrm>
              <a:off x="288" y="978"/>
              <a:ext cx="2716" cy="1758"/>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21" name="Freeform 77"/>
            <p:cNvSpPr>
              <a:spLocks/>
            </p:cNvSpPr>
            <p:nvPr/>
          </p:nvSpPr>
          <p:spPr bwMode="auto">
            <a:xfrm>
              <a:off x="638" y="1239"/>
              <a:ext cx="1582" cy="1265"/>
            </a:xfrm>
            <a:custGeom>
              <a:avLst/>
              <a:gdLst>
                <a:gd name="T0" fmla="*/ 0 w 1582"/>
                <a:gd name="T1" fmla="*/ 0 h 1265"/>
                <a:gd name="T2" fmla="*/ 1581 w 1582"/>
                <a:gd name="T3" fmla="*/ 0 h 1265"/>
                <a:gd name="T4" fmla="*/ 1581 w 1582"/>
                <a:gd name="T5" fmla="*/ 1264 h 1265"/>
                <a:gd name="T6" fmla="*/ 0 w 1582"/>
                <a:gd name="T7" fmla="*/ 1264 h 1265"/>
                <a:gd name="T8" fmla="*/ 0 w 1582"/>
                <a:gd name="T9" fmla="*/ 0 h 12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2" h="1265">
                  <a:moveTo>
                    <a:pt x="0" y="0"/>
                  </a:moveTo>
                  <a:lnTo>
                    <a:pt x="1581" y="0"/>
                  </a:lnTo>
                  <a:lnTo>
                    <a:pt x="1581" y="1264"/>
                  </a:lnTo>
                  <a:lnTo>
                    <a:pt x="0" y="1264"/>
                  </a:lnTo>
                  <a:lnTo>
                    <a:pt x="0" y="0"/>
                  </a:lnTo>
                </a:path>
              </a:pathLst>
            </a:custGeom>
            <a:solidFill>
              <a:srgbClr val="E0E0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2" name="Freeform 78"/>
            <p:cNvSpPr>
              <a:spLocks/>
            </p:cNvSpPr>
            <p:nvPr/>
          </p:nvSpPr>
          <p:spPr bwMode="auto">
            <a:xfrm>
              <a:off x="638" y="1239"/>
              <a:ext cx="1588" cy="1271"/>
            </a:xfrm>
            <a:custGeom>
              <a:avLst/>
              <a:gdLst>
                <a:gd name="T0" fmla="*/ 0 w 1588"/>
                <a:gd name="T1" fmla="*/ 0 h 1271"/>
                <a:gd name="T2" fmla="*/ 1587 w 1588"/>
                <a:gd name="T3" fmla="*/ 0 h 1271"/>
                <a:gd name="T4" fmla="*/ 1587 w 1588"/>
                <a:gd name="T5" fmla="*/ 1270 h 1271"/>
                <a:gd name="T6" fmla="*/ 0 w 1588"/>
                <a:gd name="T7" fmla="*/ 1270 h 1271"/>
                <a:gd name="T8" fmla="*/ 0 w 1588"/>
                <a:gd name="T9" fmla="*/ 0 h 12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8" h="1271">
                  <a:moveTo>
                    <a:pt x="0" y="0"/>
                  </a:moveTo>
                  <a:lnTo>
                    <a:pt x="1587" y="0"/>
                  </a:lnTo>
                  <a:lnTo>
                    <a:pt x="1587" y="1270"/>
                  </a:lnTo>
                  <a:lnTo>
                    <a:pt x="0" y="1270"/>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3" name="Freeform 79"/>
            <p:cNvSpPr>
              <a:spLocks/>
            </p:cNvSpPr>
            <p:nvPr/>
          </p:nvSpPr>
          <p:spPr bwMode="auto">
            <a:xfrm>
              <a:off x="734" y="2414"/>
              <a:ext cx="335" cy="96"/>
            </a:xfrm>
            <a:custGeom>
              <a:avLst/>
              <a:gdLst>
                <a:gd name="T0" fmla="*/ 0 w 335"/>
                <a:gd name="T1" fmla="*/ 0 h 96"/>
                <a:gd name="T2" fmla="*/ 334 w 335"/>
                <a:gd name="T3" fmla="*/ 0 h 96"/>
                <a:gd name="T4" fmla="*/ 334 w 335"/>
                <a:gd name="T5" fmla="*/ 95 h 96"/>
                <a:gd name="T6" fmla="*/ 0 w 335"/>
                <a:gd name="T7" fmla="*/ 95 h 96"/>
                <a:gd name="T8" fmla="*/ 0 w 335"/>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96">
                  <a:moveTo>
                    <a:pt x="0" y="0"/>
                  </a:moveTo>
                  <a:lnTo>
                    <a:pt x="334" y="0"/>
                  </a:lnTo>
                  <a:lnTo>
                    <a:pt x="334" y="95"/>
                  </a:lnTo>
                  <a:lnTo>
                    <a:pt x="0" y="95"/>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4" name="Freeform 80"/>
            <p:cNvSpPr>
              <a:spLocks/>
            </p:cNvSpPr>
            <p:nvPr/>
          </p:nvSpPr>
          <p:spPr bwMode="auto">
            <a:xfrm>
              <a:off x="1264" y="2409"/>
              <a:ext cx="330" cy="101"/>
            </a:xfrm>
            <a:custGeom>
              <a:avLst/>
              <a:gdLst>
                <a:gd name="T0" fmla="*/ 0 w 330"/>
                <a:gd name="T1" fmla="*/ 0 h 101"/>
                <a:gd name="T2" fmla="*/ 329 w 330"/>
                <a:gd name="T3" fmla="*/ 0 h 101"/>
                <a:gd name="T4" fmla="*/ 329 w 330"/>
                <a:gd name="T5" fmla="*/ 100 h 101"/>
                <a:gd name="T6" fmla="*/ 0 w 330"/>
                <a:gd name="T7" fmla="*/ 100 h 101"/>
                <a:gd name="T8" fmla="*/ 0 w 330"/>
                <a:gd name="T9" fmla="*/ 0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101">
                  <a:moveTo>
                    <a:pt x="0" y="0"/>
                  </a:moveTo>
                  <a:lnTo>
                    <a:pt x="329" y="0"/>
                  </a:lnTo>
                  <a:lnTo>
                    <a:pt x="329" y="100"/>
                  </a:lnTo>
                  <a:lnTo>
                    <a:pt x="0" y="100"/>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5" name="Freeform 81"/>
            <p:cNvSpPr>
              <a:spLocks/>
            </p:cNvSpPr>
            <p:nvPr/>
          </p:nvSpPr>
          <p:spPr bwMode="auto">
            <a:xfrm>
              <a:off x="1789" y="2409"/>
              <a:ext cx="335" cy="101"/>
            </a:xfrm>
            <a:custGeom>
              <a:avLst/>
              <a:gdLst>
                <a:gd name="T0" fmla="*/ 0 w 335"/>
                <a:gd name="T1" fmla="*/ 0 h 101"/>
                <a:gd name="T2" fmla="*/ 334 w 335"/>
                <a:gd name="T3" fmla="*/ 0 h 101"/>
                <a:gd name="T4" fmla="*/ 334 w 335"/>
                <a:gd name="T5" fmla="*/ 100 h 101"/>
                <a:gd name="T6" fmla="*/ 0 w 335"/>
                <a:gd name="T7" fmla="*/ 100 h 101"/>
                <a:gd name="T8" fmla="*/ 0 w 335"/>
                <a:gd name="T9" fmla="*/ 0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01">
                  <a:moveTo>
                    <a:pt x="0" y="0"/>
                  </a:moveTo>
                  <a:lnTo>
                    <a:pt x="334" y="0"/>
                  </a:lnTo>
                  <a:lnTo>
                    <a:pt x="334" y="100"/>
                  </a:lnTo>
                  <a:lnTo>
                    <a:pt x="0" y="100"/>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6" name="Freeform 82"/>
            <p:cNvSpPr>
              <a:spLocks/>
            </p:cNvSpPr>
            <p:nvPr/>
          </p:nvSpPr>
          <p:spPr bwMode="auto">
            <a:xfrm>
              <a:off x="734" y="2270"/>
              <a:ext cx="335" cy="145"/>
            </a:xfrm>
            <a:custGeom>
              <a:avLst/>
              <a:gdLst>
                <a:gd name="T0" fmla="*/ 0 w 335"/>
                <a:gd name="T1" fmla="*/ 0 h 145"/>
                <a:gd name="T2" fmla="*/ 334 w 335"/>
                <a:gd name="T3" fmla="*/ 0 h 145"/>
                <a:gd name="T4" fmla="*/ 334 w 335"/>
                <a:gd name="T5" fmla="*/ 144 h 145"/>
                <a:gd name="T6" fmla="*/ 0 w 335"/>
                <a:gd name="T7" fmla="*/ 144 h 145"/>
                <a:gd name="T8" fmla="*/ 0 w 335"/>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45">
                  <a:moveTo>
                    <a:pt x="0" y="0"/>
                  </a:moveTo>
                  <a:lnTo>
                    <a:pt x="334" y="0"/>
                  </a:lnTo>
                  <a:lnTo>
                    <a:pt x="334" y="144"/>
                  </a:lnTo>
                  <a:lnTo>
                    <a:pt x="0" y="144"/>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7" name="Freeform 83"/>
            <p:cNvSpPr>
              <a:spLocks/>
            </p:cNvSpPr>
            <p:nvPr/>
          </p:nvSpPr>
          <p:spPr bwMode="auto">
            <a:xfrm>
              <a:off x="1264" y="2259"/>
              <a:ext cx="330" cy="151"/>
            </a:xfrm>
            <a:custGeom>
              <a:avLst/>
              <a:gdLst>
                <a:gd name="T0" fmla="*/ 0 w 330"/>
                <a:gd name="T1" fmla="*/ 0 h 151"/>
                <a:gd name="T2" fmla="*/ 329 w 330"/>
                <a:gd name="T3" fmla="*/ 0 h 151"/>
                <a:gd name="T4" fmla="*/ 329 w 330"/>
                <a:gd name="T5" fmla="*/ 150 h 151"/>
                <a:gd name="T6" fmla="*/ 0 w 330"/>
                <a:gd name="T7" fmla="*/ 150 h 151"/>
                <a:gd name="T8" fmla="*/ 0 w 330"/>
                <a:gd name="T9" fmla="*/ 0 h 1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151">
                  <a:moveTo>
                    <a:pt x="0" y="0"/>
                  </a:moveTo>
                  <a:lnTo>
                    <a:pt x="329" y="0"/>
                  </a:lnTo>
                  <a:lnTo>
                    <a:pt x="329" y="150"/>
                  </a:lnTo>
                  <a:lnTo>
                    <a:pt x="0" y="150"/>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8" name="Freeform 84"/>
            <p:cNvSpPr>
              <a:spLocks/>
            </p:cNvSpPr>
            <p:nvPr/>
          </p:nvSpPr>
          <p:spPr bwMode="auto">
            <a:xfrm>
              <a:off x="1789" y="2253"/>
              <a:ext cx="335" cy="157"/>
            </a:xfrm>
            <a:custGeom>
              <a:avLst/>
              <a:gdLst>
                <a:gd name="T0" fmla="*/ 0 w 335"/>
                <a:gd name="T1" fmla="*/ 0 h 157"/>
                <a:gd name="T2" fmla="*/ 334 w 335"/>
                <a:gd name="T3" fmla="*/ 0 h 157"/>
                <a:gd name="T4" fmla="*/ 334 w 335"/>
                <a:gd name="T5" fmla="*/ 156 h 157"/>
                <a:gd name="T6" fmla="*/ 0 w 335"/>
                <a:gd name="T7" fmla="*/ 156 h 157"/>
                <a:gd name="T8" fmla="*/ 0 w 335"/>
                <a:gd name="T9" fmla="*/ 0 h 1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57">
                  <a:moveTo>
                    <a:pt x="0" y="0"/>
                  </a:moveTo>
                  <a:lnTo>
                    <a:pt x="334" y="0"/>
                  </a:lnTo>
                  <a:lnTo>
                    <a:pt x="334" y="156"/>
                  </a:lnTo>
                  <a:lnTo>
                    <a:pt x="0" y="156"/>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29" name="Freeform 85"/>
            <p:cNvSpPr>
              <a:spLocks/>
            </p:cNvSpPr>
            <p:nvPr/>
          </p:nvSpPr>
          <p:spPr bwMode="auto">
            <a:xfrm>
              <a:off x="734" y="2259"/>
              <a:ext cx="335" cy="12"/>
            </a:xfrm>
            <a:custGeom>
              <a:avLst/>
              <a:gdLst>
                <a:gd name="T0" fmla="*/ 0 w 335"/>
                <a:gd name="T1" fmla="*/ 0 h 12"/>
                <a:gd name="T2" fmla="*/ 334 w 335"/>
                <a:gd name="T3" fmla="*/ 0 h 12"/>
                <a:gd name="T4" fmla="*/ 334 w 335"/>
                <a:gd name="T5" fmla="*/ 11 h 12"/>
                <a:gd name="T6" fmla="*/ 0 w 335"/>
                <a:gd name="T7" fmla="*/ 11 h 12"/>
                <a:gd name="T8" fmla="*/ 0 w 335"/>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2">
                  <a:moveTo>
                    <a:pt x="0" y="0"/>
                  </a:moveTo>
                  <a:lnTo>
                    <a:pt x="334" y="0"/>
                  </a:lnTo>
                  <a:lnTo>
                    <a:pt x="334" y="11"/>
                  </a:lnTo>
                  <a:lnTo>
                    <a:pt x="0" y="11"/>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0" name="Freeform 86"/>
            <p:cNvSpPr>
              <a:spLocks/>
            </p:cNvSpPr>
            <p:nvPr/>
          </p:nvSpPr>
          <p:spPr bwMode="auto">
            <a:xfrm>
              <a:off x="1264" y="2248"/>
              <a:ext cx="330" cy="12"/>
            </a:xfrm>
            <a:custGeom>
              <a:avLst/>
              <a:gdLst>
                <a:gd name="T0" fmla="*/ 0 w 330"/>
                <a:gd name="T1" fmla="*/ 0 h 12"/>
                <a:gd name="T2" fmla="*/ 329 w 330"/>
                <a:gd name="T3" fmla="*/ 0 h 12"/>
                <a:gd name="T4" fmla="*/ 329 w 330"/>
                <a:gd name="T5" fmla="*/ 11 h 12"/>
                <a:gd name="T6" fmla="*/ 0 w 330"/>
                <a:gd name="T7" fmla="*/ 11 h 12"/>
                <a:gd name="T8" fmla="*/ 0 w 330"/>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12">
                  <a:moveTo>
                    <a:pt x="0" y="0"/>
                  </a:moveTo>
                  <a:lnTo>
                    <a:pt x="329" y="0"/>
                  </a:lnTo>
                  <a:lnTo>
                    <a:pt x="329" y="11"/>
                  </a:lnTo>
                  <a:lnTo>
                    <a:pt x="0" y="11"/>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1" name="Freeform 87"/>
            <p:cNvSpPr>
              <a:spLocks/>
            </p:cNvSpPr>
            <p:nvPr/>
          </p:nvSpPr>
          <p:spPr bwMode="auto">
            <a:xfrm>
              <a:off x="1789" y="2237"/>
              <a:ext cx="335" cy="17"/>
            </a:xfrm>
            <a:custGeom>
              <a:avLst/>
              <a:gdLst>
                <a:gd name="T0" fmla="*/ 0 w 335"/>
                <a:gd name="T1" fmla="*/ 0 h 17"/>
                <a:gd name="T2" fmla="*/ 334 w 335"/>
                <a:gd name="T3" fmla="*/ 0 h 17"/>
                <a:gd name="T4" fmla="*/ 334 w 335"/>
                <a:gd name="T5" fmla="*/ 16 h 17"/>
                <a:gd name="T6" fmla="*/ 0 w 335"/>
                <a:gd name="T7" fmla="*/ 16 h 17"/>
                <a:gd name="T8" fmla="*/ 0 w 33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7">
                  <a:moveTo>
                    <a:pt x="0" y="0"/>
                  </a:moveTo>
                  <a:lnTo>
                    <a:pt x="334" y="0"/>
                  </a:lnTo>
                  <a:lnTo>
                    <a:pt x="334" y="16"/>
                  </a:lnTo>
                  <a:lnTo>
                    <a:pt x="0" y="16"/>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2" name="Freeform 88"/>
            <p:cNvSpPr>
              <a:spLocks/>
            </p:cNvSpPr>
            <p:nvPr/>
          </p:nvSpPr>
          <p:spPr bwMode="auto">
            <a:xfrm>
              <a:off x="734" y="1976"/>
              <a:ext cx="335" cy="284"/>
            </a:xfrm>
            <a:custGeom>
              <a:avLst/>
              <a:gdLst>
                <a:gd name="T0" fmla="*/ 0 w 335"/>
                <a:gd name="T1" fmla="*/ 0 h 284"/>
                <a:gd name="T2" fmla="*/ 334 w 335"/>
                <a:gd name="T3" fmla="*/ 0 h 284"/>
                <a:gd name="T4" fmla="*/ 334 w 335"/>
                <a:gd name="T5" fmla="*/ 283 h 284"/>
                <a:gd name="T6" fmla="*/ 0 w 335"/>
                <a:gd name="T7" fmla="*/ 283 h 284"/>
                <a:gd name="T8" fmla="*/ 0 w 335"/>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284">
                  <a:moveTo>
                    <a:pt x="0" y="0"/>
                  </a:moveTo>
                  <a:lnTo>
                    <a:pt x="334" y="0"/>
                  </a:lnTo>
                  <a:lnTo>
                    <a:pt x="334" y="283"/>
                  </a:lnTo>
                  <a:lnTo>
                    <a:pt x="0" y="283"/>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3" name="Freeform 89"/>
            <p:cNvSpPr>
              <a:spLocks/>
            </p:cNvSpPr>
            <p:nvPr/>
          </p:nvSpPr>
          <p:spPr bwMode="auto">
            <a:xfrm>
              <a:off x="1264" y="1976"/>
              <a:ext cx="330" cy="273"/>
            </a:xfrm>
            <a:custGeom>
              <a:avLst/>
              <a:gdLst>
                <a:gd name="T0" fmla="*/ 0 w 330"/>
                <a:gd name="T1" fmla="*/ 0 h 273"/>
                <a:gd name="T2" fmla="*/ 329 w 330"/>
                <a:gd name="T3" fmla="*/ 0 h 273"/>
                <a:gd name="T4" fmla="*/ 329 w 330"/>
                <a:gd name="T5" fmla="*/ 272 h 273"/>
                <a:gd name="T6" fmla="*/ 0 w 330"/>
                <a:gd name="T7" fmla="*/ 272 h 273"/>
                <a:gd name="T8" fmla="*/ 0 w 330"/>
                <a:gd name="T9" fmla="*/ 0 h 2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273">
                  <a:moveTo>
                    <a:pt x="0" y="0"/>
                  </a:moveTo>
                  <a:lnTo>
                    <a:pt x="329" y="0"/>
                  </a:lnTo>
                  <a:lnTo>
                    <a:pt x="329" y="272"/>
                  </a:lnTo>
                  <a:lnTo>
                    <a:pt x="0" y="272"/>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4" name="Freeform 90"/>
            <p:cNvSpPr>
              <a:spLocks/>
            </p:cNvSpPr>
            <p:nvPr/>
          </p:nvSpPr>
          <p:spPr bwMode="auto">
            <a:xfrm>
              <a:off x="1789" y="1959"/>
              <a:ext cx="335" cy="279"/>
            </a:xfrm>
            <a:custGeom>
              <a:avLst/>
              <a:gdLst>
                <a:gd name="T0" fmla="*/ 0 w 335"/>
                <a:gd name="T1" fmla="*/ 0 h 279"/>
                <a:gd name="T2" fmla="*/ 334 w 335"/>
                <a:gd name="T3" fmla="*/ 0 h 279"/>
                <a:gd name="T4" fmla="*/ 334 w 335"/>
                <a:gd name="T5" fmla="*/ 278 h 279"/>
                <a:gd name="T6" fmla="*/ 0 w 335"/>
                <a:gd name="T7" fmla="*/ 278 h 279"/>
                <a:gd name="T8" fmla="*/ 0 w 335"/>
                <a:gd name="T9" fmla="*/ 0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279">
                  <a:moveTo>
                    <a:pt x="0" y="0"/>
                  </a:moveTo>
                  <a:lnTo>
                    <a:pt x="334" y="0"/>
                  </a:lnTo>
                  <a:lnTo>
                    <a:pt x="334" y="278"/>
                  </a:lnTo>
                  <a:lnTo>
                    <a:pt x="0" y="278"/>
                  </a:lnTo>
                  <a:lnTo>
                    <a:pt x="0" y="0"/>
                  </a:lnTo>
                </a:path>
              </a:pathLst>
            </a:custGeom>
            <a:solidFill>
              <a:srgbClr val="A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5" name="Freeform 91"/>
            <p:cNvSpPr>
              <a:spLocks/>
            </p:cNvSpPr>
            <p:nvPr/>
          </p:nvSpPr>
          <p:spPr bwMode="auto">
            <a:xfrm>
              <a:off x="734" y="1355"/>
              <a:ext cx="335" cy="622"/>
            </a:xfrm>
            <a:custGeom>
              <a:avLst/>
              <a:gdLst>
                <a:gd name="T0" fmla="*/ 0 w 335"/>
                <a:gd name="T1" fmla="*/ 0 h 622"/>
                <a:gd name="T2" fmla="*/ 334 w 335"/>
                <a:gd name="T3" fmla="*/ 0 h 622"/>
                <a:gd name="T4" fmla="*/ 334 w 335"/>
                <a:gd name="T5" fmla="*/ 621 h 622"/>
                <a:gd name="T6" fmla="*/ 0 w 335"/>
                <a:gd name="T7" fmla="*/ 621 h 622"/>
                <a:gd name="T8" fmla="*/ 0 w 335"/>
                <a:gd name="T9" fmla="*/ 0 h 6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622">
                  <a:moveTo>
                    <a:pt x="0" y="0"/>
                  </a:moveTo>
                  <a:lnTo>
                    <a:pt x="334" y="0"/>
                  </a:lnTo>
                  <a:lnTo>
                    <a:pt x="334" y="621"/>
                  </a:lnTo>
                  <a:lnTo>
                    <a:pt x="0" y="621"/>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6" name="Freeform 92"/>
            <p:cNvSpPr>
              <a:spLocks/>
            </p:cNvSpPr>
            <p:nvPr/>
          </p:nvSpPr>
          <p:spPr bwMode="auto">
            <a:xfrm>
              <a:off x="1264" y="1350"/>
              <a:ext cx="330" cy="627"/>
            </a:xfrm>
            <a:custGeom>
              <a:avLst/>
              <a:gdLst>
                <a:gd name="T0" fmla="*/ 0 w 330"/>
                <a:gd name="T1" fmla="*/ 0 h 627"/>
                <a:gd name="T2" fmla="*/ 329 w 330"/>
                <a:gd name="T3" fmla="*/ 0 h 627"/>
                <a:gd name="T4" fmla="*/ 329 w 330"/>
                <a:gd name="T5" fmla="*/ 626 h 627"/>
                <a:gd name="T6" fmla="*/ 0 w 330"/>
                <a:gd name="T7" fmla="*/ 626 h 627"/>
                <a:gd name="T8" fmla="*/ 0 w 330"/>
                <a:gd name="T9" fmla="*/ 0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627">
                  <a:moveTo>
                    <a:pt x="0" y="0"/>
                  </a:moveTo>
                  <a:lnTo>
                    <a:pt x="329" y="0"/>
                  </a:lnTo>
                  <a:lnTo>
                    <a:pt x="329" y="626"/>
                  </a:lnTo>
                  <a:lnTo>
                    <a:pt x="0" y="626"/>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7" name="Freeform 93"/>
            <p:cNvSpPr>
              <a:spLocks/>
            </p:cNvSpPr>
            <p:nvPr/>
          </p:nvSpPr>
          <p:spPr bwMode="auto">
            <a:xfrm>
              <a:off x="1789" y="1311"/>
              <a:ext cx="335" cy="649"/>
            </a:xfrm>
            <a:custGeom>
              <a:avLst/>
              <a:gdLst>
                <a:gd name="T0" fmla="*/ 0 w 335"/>
                <a:gd name="T1" fmla="*/ 0 h 649"/>
                <a:gd name="T2" fmla="*/ 334 w 335"/>
                <a:gd name="T3" fmla="*/ 0 h 649"/>
                <a:gd name="T4" fmla="*/ 334 w 335"/>
                <a:gd name="T5" fmla="*/ 648 h 649"/>
                <a:gd name="T6" fmla="*/ 0 w 335"/>
                <a:gd name="T7" fmla="*/ 648 h 649"/>
                <a:gd name="T8" fmla="*/ 0 w 33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649">
                  <a:moveTo>
                    <a:pt x="0" y="0"/>
                  </a:moveTo>
                  <a:lnTo>
                    <a:pt x="334" y="0"/>
                  </a:lnTo>
                  <a:lnTo>
                    <a:pt x="334" y="648"/>
                  </a:lnTo>
                  <a:lnTo>
                    <a:pt x="0" y="648"/>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8" name="Freeform 94"/>
            <p:cNvSpPr>
              <a:spLocks/>
            </p:cNvSpPr>
            <p:nvPr/>
          </p:nvSpPr>
          <p:spPr bwMode="auto">
            <a:xfrm>
              <a:off x="734" y="1239"/>
              <a:ext cx="335" cy="117"/>
            </a:xfrm>
            <a:custGeom>
              <a:avLst/>
              <a:gdLst>
                <a:gd name="T0" fmla="*/ 0 w 335"/>
                <a:gd name="T1" fmla="*/ 0 h 117"/>
                <a:gd name="T2" fmla="*/ 334 w 335"/>
                <a:gd name="T3" fmla="*/ 0 h 117"/>
                <a:gd name="T4" fmla="*/ 334 w 335"/>
                <a:gd name="T5" fmla="*/ 116 h 117"/>
                <a:gd name="T6" fmla="*/ 0 w 335"/>
                <a:gd name="T7" fmla="*/ 116 h 117"/>
                <a:gd name="T8" fmla="*/ 0 w 335"/>
                <a:gd name="T9" fmla="*/ 0 h 1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117">
                  <a:moveTo>
                    <a:pt x="0" y="0"/>
                  </a:moveTo>
                  <a:lnTo>
                    <a:pt x="334" y="0"/>
                  </a:lnTo>
                  <a:lnTo>
                    <a:pt x="334" y="116"/>
                  </a:lnTo>
                  <a:lnTo>
                    <a:pt x="0" y="116"/>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39" name="Freeform 95"/>
            <p:cNvSpPr>
              <a:spLocks/>
            </p:cNvSpPr>
            <p:nvPr/>
          </p:nvSpPr>
          <p:spPr bwMode="auto">
            <a:xfrm>
              <a:off x="1264" y="1239"/>
              <a:ext cx="330" cy="112"/>
            </a:xfrm>
            <a:custGeom>
              <a:avLst/>
              <a:gdLst>
                <a:gd name="T0" fmla="*/ 0 w 330"/>
                <a:gd name="T1" fmla="*/ 0 h 112"/>
                <a:gd name="T2" fmla="*/ 329 w 330"/>
                <a:gd name="T3" fmla="*/ 0 h 112"/>
                <a:gd name="T4" fmla="*/ 329 w 330"/>
                <a:gd name="T5" fmla="*/ 111 h 112"/>
                <a:gd name="T6" fmla="*/ 0 w 330"/>
                <a:gd name="T7" fmla="*/ 111 h 112"/>
                <a:gd name="T8" fmla="*/ 0 w 330"/>
                <a:gd name="T9" fmla="*/ 0 h 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112">
                  <a:moveTo>
                    <a:pt x="0" y="0"/>
                  </a:moveTo>
                  <a:lnTo>
                    <a:pt x="329" y="0"/>
                  </a:lnTo>
                  <a:lnTo>
                    <a:pt x="329" y="111"/>
                  </a:lnTo>
                  <a:lnTo>
                    <a:pt x="0" y="111"/>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0" name="Freeform 96"/>
            <p:cNvSpPr>
              <a:spLocks/>
            </p:cNvSpPr>
            <p:nvPr/>
          </p:nvSpPr>
          <p:spPr bwMode="auto">
            <a:xfrm>
              <a:off x="1789" y="1239"/>
              <a:ext cx="335" cy="73"/>
            </a:xfrm>
            <a:custGeom>
              <a:avLst/>
              <a:gdLst>
                <a:gd name="T0" fmla="*/ 0 w 335"/>
                <a:gd name="T1" fmla="*/ 0 h 73"/>
                <a:gd name="T2" fmla="*/ 334 w 335"/>
                <a:gd name="T3" fmla="*/ 0 h 73"/>
                <a:gd name="T4" fmla="*/ 334 w 335"/>
                <a:gd name="T5" fmla="*/ 72 h 73"/>
                <a:gd name="T6" fmla="*/ 0 w 335"/>
                <a:gd name="T7" fmla="*/ 72 h 73"/>
                <a:gd name="T8" fmla="*/ 0 w 335"/>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 h="73">
                  <a:moveTo>
                    <a:pt x="0" y="0"/>
                  </a:moveTo>
                  <a:lnTo>
                    <a:pt x="334" y="0"/>
                  </a:lnTo>
                  <a:lnTo>
                    <a:pt x="334" y="72"/>
                  </a:lnTo>
                  <a:lnTo>
                    <a:pt x="0" y="72"/>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1" name="Line 97"/>
            <p:cNvSpPr>
              <a:spLocks noChangeShapeType="1"/>
            </p:cNvSpPr>
            <p:nvPr/>
          </p:nvSpPr>
          <p:spPr bwMode="auto">
            <a:xfrm>
              <a:off x="638" y="1239"/>
              <a:ext cx="0" cy="127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2" name="Line 98"/>
            <p:cNvSpPr>
              <a:spLocks noChangeShapeType="1"/>
            </p:cNvSpPr>
            <p:nvPr/>
          </p:nvSpPr>
          <p:spPr bwMode="auto">
            <a:xfrm>
              <a:off x="623" y="2509"/>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3" name="Line 99"/>
            <p:cNvSpPr>
              <a:spLocks noChangeShapeType="1"/>
            </p:cNvSpPr>
            <p:nvPr/>
          </p:nvSpPr>
          <p:spPr bwMode="auto">
            <a:xfrm>
              <a:off x="623" y="2381"/>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4" name="Line 100"/>
            <p:cNvSpPr>
              <a:spLocks noChangeShapeType="1"/>
            </p:cNvSpPr>
            <p:nvPr/>
          </p:nvSpPr>
          <p:spPr bwMode="auto">
            <a:xfrm>
              <a:off x="623" y="2253"/>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5" name="Line 101"/>
            <p:cNvSpPr>
              <a:spLocks noChangeShapeType="1"/>
            </p:cNvSpPr>
            <p:nvPr/>
          </p:nvSpPr>
          <p:spPr bwMode="auto">
            <a:xfrm>
              <a:off x="623" y="2126"/>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6" name="Line 102"/>
            <p:cNvSpPr>
              <a:spLocks noChangeShapeType="1"/>
            </p:cNvSpPr>
            <p:nvPr/>
          </p:nvSpPr>
          <p:spPr bwMode="auto">
            <a:xfrm>
              <a:off x="623" y="1998"/>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7" name="Line 103"/>
            <p:cNvSpPr>
              <a:spLocks noChangeShapeType="1"/>
            </p:cNvSpPr>
            <p:nvPr/>
          </p:nvSpPr>
          <p:spPr bwMode="auto">
            <a:xfrm>
              <a:off x="623" y="1870"/>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8" name="Line 104"/>
            <p:cNvSpPr>
              <a:spLocks noChangeShapeType="1"/>
            </p:cNvSpPr>
            <p:nvPr/>
          </p:nvSpPr>
          <p:spPr bwMode="auto">
            <a:xfrm>
              <a:off x="623" y="1749"/>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49" name="Line 105"/>
            <p:cNvSpPr>
              <a:spLocks noChangeShapeType="1"/>
            </p:cNvSpPr>
            <p:nvPr/>
          </p:nvSpPr>
          <p:spPr bwMode="auto">
            <a:xfrm>
              <a:off x="623" y="1622"/>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0" name="Line 106"/>
            <p:cNvSpPr>
              <a:spLocks noChangeShapeType="1"/>
            </p:cNvSpPr>
            <p:nvPr/>
          </p:nvSpPr>
          <p:spPr bwMode="auto">
            <a:xfrm>
              <a:off x="623" y="1494"/>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1" name="Line 107"/>
            <p:cNvSpPr>
              <a:spLocks noChangeShapeType="1"/>
            </p:cNvSpPr>
            <p:nvPr/>
          </p:nvSpPr>
          <p:spPr bwMode="auto">
            <a:xfrm>
              <a:off x="623" y="1366"/>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2" name="Line 108"/>
            <p:cNvSpPr>
              <a:spLocks noChangeShapeType="1"/>
            </p:cNvSpPr>
            <p:nvPr/>
          </p:nvSpPr>
          <p:spPr bwMode="auto">
            <a:xfrm>
              <a:off x="623" y="1239"/>
              <a:ext cx="3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3" name="Line 109"/>
            <p:cNvSpPr>
              <a:spLocks noChangeShapeType="1"/>
            </p:cNvSpPr>
            <p:nvPr/>
          </p:nvSpPr>
          <p:spPr bwMode="auto">
            <a:xfrm>
              <a:off x="638" y="2509"/>
              <a:ext cx="15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4" name="Line 110"/>
            <p:cNvSpPr>
              <a:spLocks noChangeShapeType="1"/>
            </p:cNvSpPr>
            <p:nvPr/>
          </p:nvSpPr>
          <p:spPr bwMode="auto">
            <a:xfrm flipV="1">
              <a:off x="638" y="2492"/>
              <a:ext cx="0" cy="3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5" name="Line 111"/>
            <p:cNvSpPr>
              <a:spLocks noChangeShapeType="1"/>
            </p:cNvSpPr>
            <p:nvPr/>
          </p:nvSpPr>
          <p:spPr bwMode="auto">
            <a:xfrm flipV="1">
              <a:off x="1169" y="2492"/>
              <a:ext cx="0" cy="3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6" name="Line 112"/>
            <p:cNvSpPr>
              <a:spLocks noChangeShapeType="1"/>
            </p:cNvSpPr>
            <p:nvPr/>
          </p:nvSpPr>
          <p:spPr bwMode="auto">
            <a:xfrm flipV="1">
              <a:off x="1694" y="2492"/>
              <a:ext cx="0" cy="3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7" name="Line 113"/>
            <p:cNvSpPr>
              <a:spLocks noChangeShapeType="1"/>
            </p:cNvSpPr>
            <p:nvPr/>
          </p:nvSpPr>
          <p:spPr bwMode="auto">
            <a:xfrm flipV="1">
              <a:off x="2225" y="2492"/>
              <a:ext cx="0" cy="3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0358" name="Rectangle 114"/>
            <p:cNvSpPr>
              <a:spLocks noChangeArrowheads="1"/>
            </p:cNvSpPr>
            <p:nvPr/>
          </p:nvSpPr>
          <p:spPr bwMode="auto">
            <a:xfrm>
              <a:off x="717" y="1013"/>
              <a:ext cx="200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b="1">
                  <a:solidFill>
                    <a:srgbClr val="000000"/>
                  </a:solidFill>
                  <a:cs typeface="Arial" panose="020B0604020202020204" pitchFamily="34" charset="0"/>
                </a:rPr>
                <a:t>Структура численности АО "Факел"</a:t>
              </a:r>
            </a:p>
          </p:txBody>
        </p:sp>
        <p:sp>
          <p:nvSpPr>
            <p:cNvPr id="10359" name="Rectangle 115"/>
            <p:cNvSpPr>
              <a:spLocks noChangeArrowheads="1"/>
            </p:cNvSpPr>
            <p:nvPr/>
          </p:nvSpPr>
          <p:spPr bwMode="auto">
            <a:xfrm>
              <a:off x="452" y="2436"/>
              <a:ext cx="238"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0%</a:t>
              </a:r>
            </a:p>
          </p:txBody>
        </p:sp>
        <p:sp>
          <p:nvSpPr>
            <p:cNvPr id="10360" name="Rectangle 116"/>
            <p:cNvSpPr>
              <a:spLocks noChangeArrowheads="1"/>
            </p:cNvSpPr>
            <p:nvPr/>
          </p:nvSpPr>
          <p:spPr bwMode="auto">
            <a:xfrm>
              <a:off x="421" y="2308"/>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10%</a:t>
              </a:r>
            </a:p>
          </p:txBody>
        </p:sp>
        <p:sp>
          <p:nvSpPr>
            <p:cNvPr id="10361" name="Rectangle 117"/>
            <p:cNvSpPr>
              <a:spLocks noChangeArrowheads="1"/>
            </p:cNvSpPr>
            <p:nvPr/>
          </p:nvSpPr>
          <p:spPr bwMode="auto">
            <a:xfrm>
              <a:off x="421" y="2181"/>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20%</a:t>
              </a:r>
            </a:p>
          </p:txBody>
        </p:sp>
        <p:sp>
          <p:nvSpPr>
            <p:cNvPr id="10362" name="Rectangle 118"/>
            <p:cNvSpPr>
              <a:spLocks noChangeArrowheads="1"/>
            </p:cNvSpPr>
            <p:nvPr/>
          </p:nvSpPr>
          <p:spPr bwMode="auto">
            <a:xfrm>
              <a:off x="421" y="2053"/>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30%</a:t>
              </a:r>
            </a:p>
          </p:txBody>
        </p:sp>
        <p:sp>
          <p:nvSpPr>
            <p:cNvPr id="10363" name="Rectangle 119"/>
            <p:cNvSpPr>
              <a:spLocks noChangeArrowheads="1"/>
            </p:cNvSpPr>
            <p:nvPr/>
          </p:nvSpPr>
          <p:spPr bwMode="auto">
            <a:xfrm>
              <a:off x="421" y="1926"/>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40%</a:t>
              </a:r>
            </a:p>
          </p:txBody>
        </p:sp>
        <p:sp>
          <p:nvSpPr>
            <p:cNvPr id="10364" name="Rectangle 120"/>
            <p:cNvSpPr>
              <a:spLocks noChangeArrowheads="1"/>
            </p:cNvSpPr>
            <p:nvPr/>
          </p:nvSpPr>
          <p:spPr bwMode="auto">
            <a:xfrm>
              <a:off x="421" y="1799"/>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50%</a:t>
              </a:r>
            </a:p>
          </p:txBody>
        </p:sp>
        <p:sp>
          <p:nvSpPr>
            <p:cNvPr id="10365" name="Rectangle 121"/>
            <p:cNvSpPr>
              <a:spLocks noChangeArrowheads="1"/>
            </p:cNvSpPr>
            <p:nvPr/>
          </p:nvSpPr>
          <p:spPr bwMode="auto">
            <a:xfrm>
              <a:off x="421" y="1677"/>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60%</a:t>
              </a:r>
            </a:p>
          </p:txBody>
        </p:sp>
        <p:sp>
          <p:nvSpPr>
            <p:cNvPr id="10366" name="Rectangle 122"/>
            <p:cNvSpPr>
              <a:spLocks noChangeArrowheads="1"/>
            </p:cNvSpPr>
            <p:nvPr/>
          </p:nvSpPr>
          <p:spPr bwMode="auto">
            <a:xfrm>
              <a:off x="421" y="1549"/>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70%</a:t>
              </a:r>
            </a:p>
          </p:txBody>
        </p:sp>
        <p:sp>
          <p:nvSpPr>
            <p:cNvPr id="10367" name="Rectangle 123"/>
            <p:cNvSpPr>
              <a:spLocks noChangeArrowheads="1"/>
            </p:cNvSpPr>
            <p:nvPr/>
          </p:nvSpPr>
          <p:spPr bwMode="auto">
            <a:xfrm>
              <a:off x="421" y="1422"/>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80%</a:t>
              </a:r>
            </a:p>
          </p:txBody>
        </p:sp>
        <p:sp>
          <p:nvSpPr>
            <p:cNvPr id="10368" name="Rectangle 124"/>
            <p:cNvSpPr>
              <a:spLocks noChangeArrowheads="1"/>
            </p:cNvSpPr>
            <p:nvPr/>
          </p:nvSpPr>
          <p:spPr bwMode="auto">
            <a:xfrm>
              <a:off x="421" y="1294"/>
              <a:ext cx="28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90%</a:t>
              </a:r>
            </a:p>
          </p:txBody>
        </p:sp>
        <p:sp>
          <p:nvSpPr>
            <p:cNvPr id="10369" name="Rectangle 125"/>
            <p:cNvSpPr>
              <a:spLocks noChangeArrowheads="1"/>
            </p:cNvSpPr>
            <p:nvPr/>
          </p:nvSpPr>
          <p:spPr bwMode="auto">
            <a:xfrm>
              <a:off x="390" y="1166"/>
              <a:ext cx="32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100%</a:t>
              </a:r>
            </a:p>
          </p:txBody>
        </p:sp>
        <p:sp>
          <p:nvSpPr>
            <p:cNvPr id="10370" name="Rectangle 126"/>
            <p:cNvSpPr>
              <a:spLocks noChangeArrowheads="1"/>
            </p:cNvSpPr>
            <p:nvPr/>
          </p:nvSpPr>
          <p:spPr bwMode="auto">
            <a:xfrm>
              <a:off x="2291" y="1431"/>
              <a:ext cx="645" cy="1101"/>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71" name="Rectangle 127"/>
            <p:cNvSpPr>
              <a:spLocks noChangeArrowheads="1"/>
            </p:cNvSpPr>
            <p:nvPr/>
          </p:nvSpPr>
          <p:spPr bwMode="auto">
            <a:xfrm>
              <a:off x="2337" y="1468"/>
              <a:ext cx="29" cy="30"/>
            </a:xfrm>
            <a:prstGeom prst="rect">
              <a:avLst/>
            </a:prstGeom>
            <a:solidFill>
              <a:srgbClr val="FF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72" name="Rectangle 128"/>
            <p:cNvSpPr>
              <a:spLocks noChangeArrowheads="1"/>
            </p:cNvSpPr>
            <p:nvPr/>
          </p:nvSpPr>
          <p:spPr bwMode="auto">
            <a:xfrm>
              <a:off x="2331" y="1410"/>
              <a:ext cx="598"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Непромышл.</a:t>
              </a:r>
            </a:p>
          </p:txBody>
        </p:sp>
        <p:sp>
          <p:nvSpPr>
            <p:cNvPr id="10373" name="Rectangle 129"/>
            <p:cNvSpPr>
              <a:spLocks noChangeArrowheads="1"/>
            </p:cNvSpPr>
            <p:nvPr/>
          </p:nvSpPr>
          <p:spPr bwMode="auto">
            <a:xfrm>
              <a:off x="2331" y="1488"/>
              <a:ext cx="365"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группа</a:t>
              </a:r>
            </a:p>
          </p:txBody>
        </p:sp>
        <p:sp>
          <p:nvSpPr>
            <p:cNvPr id="10374" name="Rectangle 130"/>
            <p:cNvSpPr>
              <a:spLocks noChangeArrowheads="1"/>
            </p:cNvSpPr>
            <p:nvPr/>
          </p:nvSpPr>
          <p:spPr bwMode="auto">
            <a:xfrm>
              <a:off x="2337" y="1651"/>
              <a:ext cx="29" cy="30"/>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75" name="Rectangle 131"/>
            <p:cNvSpPr>
              <a:spLocks noChangeArrowheads="1"/>
            </p:cNvSpPr>
            <p:nvPr/>
          </p:nvSpPr>
          <p:spPr bwMode="auto">
            <a:xfrm>
              <a:off x="2331" y="1594"/>
              <a:ext cx="53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Вспомогат.</a:t>
              </a:r>
            </a:p>
          </p:txBody>
        </p:sp>
        <p:sp>
          <p:nvSpPr>
            <p:cNvPr id="10376" name="Rectangle 132"/>
            <p:cNvSpPr>
              <a:spLocks noChangeArrowheads="1"/>
            </p:cNvSpPr>
            <p:nvPr/>
          </p:nvSpPr>
          <p:spPr bwMode="auto">
            <a:xfrm>
              <a:off x="2331" y="1671"/>
              <a:ext cx="43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рабочие</a:t>
              </a:r>
            </a:p>
          </p:txBody>
        </p:sp>
        <p:sp>
          <p:nvSpPr>
            <p:cNvPr id="10377" name="Rectangle 133"/>
            <p:cNvSpPr>
              <a:spLocks noChangeArrowheads="1"/>
            </p:cNvSpPr>
            <p:nvPr/>
          </p:nvSpPr>
          <p:spPr bwMode="auto">
            <a:xfrm>
              <a:off x="2337" y="1834"/>
              <a:ext cx="29" cy="30"/>
            </a:xfrm>
            <a:prstGeom prst="rect">
              <a:avLst/>
            </a:prstGeom>
            <a:solidFill>
              <a:srgbClr val="A0E0E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78" name="Rectangle 134"/>
            <p:cNvSpPr>
              <a:spLocks noChangeArrowheads="1"/>
            </p:cNvSpPr>
            <p:nvPr/>
          </p:nvSpPr>
          <p:spPr bwMode="auto">
            <a:xfrm>
              <a:off x="2331" y="1777"/>
              <a:ext cx="49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Основные</a:t>
              </a:r>
            </a:p>
            <a:p>
              <a:r>
                <a:rPr lang="ru-RU" altLang="ru-RU" sz="900">
                  <a:solidFill>
                    <a:srgbClr val="000000"/>
                  </a:solidFill>
                  <a:cs typeface="Arial" panose="020B0604020202020204" pitchFamily="34" charset="0"/>
                </a:rPr>
                <a:t> рабочие</a:t>
              </a:r>
            </a:p>
          </p:txBody>
        </p:sp>
        <p:sp>
          <p:nvSpPr>
            <p:cNvPr id="10379" name="Rectangle 135"/>
            <p:cNvSpPr>
              <a:spLocks noChangeArrowheads="1"/>
            </p:cNvSpPr>
            <p:nvPr/>
          </p:nvSpPr>
          <p:spPr bwMode="auto">
            <a:xfrm>
              <a:off x="2337" y="2016"/>
              <a:ext cx="29" cy="31"/>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80" name="Rectangle 136"/>
            <p:cNvSpPr>
              <a:spLocks noChangeArrowheads="1"/>
            </p:cNvSpPr>
            <p:nvPr/>
          </p:nvSpPr>
          <p:spPr bwMode="auto">
            <a:xfrm>
              <a:off x="2331" y="1959"/>
              <a:ext cx="515"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Служащие</a:t>
              </a:r>
            </a:p>
          </p:txBody>
        </p:sp>
        <p:sp>
          <p:nvSpPr>
            <p:cNvPr id="10381" name="Rectangle 137"/>
            <p:cNvSpPr>
              <a:spLocks noChangeArrowheads="1"/>
            </p:cNvSpPr>
            <p:nvPr/>
          </p:nvSpPr>
          <p:spPr bwMode="auto">
            <a:xfrm>
              <a:off x="2337" y="2199"/>
              <a:ext cx="29" cy="31"/>
            </a:xfrm>
            <a:prstGeom prst="rect">
              <a:avLst/>
            </a:prstGeom>
            <a:solidFill>
              <a:srgbClr val="80206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82" name="Rectangle 138"/>
            <p:cNvSpPr>
              <a:spLocks noChangeArrowheads="1"/>
            </p:cNvSpPr>
            <p:nvPr/>
          </p:nvSpPr>
          <p:spPr bwMode="auto">
            <a:xfrm>
              <a:off x="2331" y="2142"/>
              <a:ext cx="62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Специалисты</a:t>
              </a:r>
            </a:p>
          </p:txBody>
        </p:sp>
        <p:sp>
          <p:nvSpPr>
            <p:cNvPr id="10383" name="Rectangle 139"/>
            <p:cNvSpPr>
              <a:spLocks noChangeArrowheads="1"/>
            </p:cNvSpPr>
            <p:nvPr/>
          </p:nvSpPr>
          <p:spPr bwMode="auto">
            <a:xfrm>
              <a:off x="2337" y="2382"/>
              <a:ext cx="29" cy="31"/>
            </a:xfrm>
            <a:prstGeom prst="rect">
              <a:avLst/>
            </a:prstGeom>
            <a:solidFill>
              <a:srgbClr val="8080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84" name="Rectangle 140"/>
            <p:cNvSpPr>
              <a:spLocks noChangeArrowheads="1"/>
            </p:cNvSpPr>
            <p:nvPr/>
          </p:nvSpPr>
          <p:spPr bwMode="auto">
            <a:xfrm>
              <a:off x="2331" y="2325"/>
              <a:ext cx="56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Менеджеры</a:t>
              </a:r>
            </a:p>
          </p:txBody>
        </p:sp>
        <p:sp>
          <p:nvSpPr>
            <p:cNvPr id="10385" name="Rectangle 141"/>
            <p:cNvSpPr>
              <a:spLocks noChangeArrowheads="1"/>
            </p:cNvSpPr>
            <p:nvPr/>
          </p:nvSpPr>
          <p:spPr bwMode="auto">
            <a:xfrm>
              <a:off x="676" y="2570"/>
              <a:ext cx="387"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1.01.05</a:t>
              </a:r>
              <a:endParaRPr lang="ru-RU" altLang="ru-RU" sz="900" b="1" dirty="0">
                <a:solidFill>
                  <a:srgbClr val="000000"/>
                </a:solidFill>
                <a:cs typeface="Arial" panose="020B0604020202020204" pitchFamily="34" charset="0"/>
              </a:endParaRPr>
            </a:p>
          </p:txBody>
        </p:sp>
        <p:sp>
          <p:nvSpPr>
            <p:cNvPr id="10386" name="Rectangle 142"/>
            <p:cNvSpPr>
              <a:spLocks noChangeArrowheads="1"/>
            </p:cNvSpPr>
            <p:nvPr/>
          </p:nvSpPr>
          <p:spPr bwMode="auto">
            <a:xfrm>
              <a:off x="1153" y="2570"/>
              <a:ext cx="387"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1.01.06</a:t>
              </a:r>
              <a:endParaRPr lang="ru-RU" altLang="ru-RU" sz="900" b="1" dirty="0">
                <a:solidFill>
                  <a:srgbClr val="000000"/>
                </a:solidFill>
                <a:cs typeface="Arial" panose="020B0604020202020204" pitchFamily="34" charset="0"/>
              </a:endParaRPr>
            </a:p>
          </p:txBody>
        </p:sp>
        <p:sp>
          <p:nvSpPr>
            <p:cNvPr id="10387" name="Rectangle 143"/>
            <p:cNvSpPr>
              <a:spLocks noChangeArrowheads="1"/>
            </p:cNvSpPr>
            <p:nvPr/>
          </p:nvSpPr>
          <p:spPr bwMode="auto">
            <a:xfrm>
              <a:off x="1630" y="2559"/>
              <a:ext cx="387"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b="1" dirty="0" smtClean="0">
                  <a:solidFill>
                    <a:srgbClr val="000000"/>
                  </a:solidFill>
                  <a:cs typeface="Arial" panose="020B0604020202020204" pitchFamily="34" charset="0"/>
                </a:rPr>
                <a:t>1.03.06</a:t>
              </a:r>
              <a:endParaRPr lang="ru-RU" altLang="ru-RU" sz="900" b="1" dirty="0">
                <a:solidFill>
                  <a:srgbClr val="000000"/>
                </a:solidFill>
                <a:cs typeface="Arial" panose="020B0604020202020204" pitchFamily="34" charset="0"/>
              </a:endParaRPr>
            </a:p>
          </p:txBody>
        </p:sp>
        <p:sp>
          <p:nvSpPr>
            <p:cNvPr id="10388" name="Rectangle 144"/>
            <p:cNvSpPr>
              <a:spLocks noChangeArrowheads="1"/>
            </p:cNvSpPr>
            <p:nvPr/>
          </p:nvSpPr>
          <p:spPr bwMode="auto">
            <a:xfrm>
              <a:off x="292" y="982"/>
              <a:ext cx="2703" cy="1744"/>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89" name="Rectangle 145"/>
            <p:cNvSpPr>
              <a:spLocks noChangeArrowheads="1"/>
            </p:cNvSpPr>
            <p:nvPr/>
          </p:nvSpPr>
          <p:spPr bwMode="auto">
            <a:xfrm>
              <a:off x="292" y="982"/>
              <a:ext cx="2703" cy="1744"/>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10316" name="AutoShape 146"/>
          <p:cNvSpPr>
            <a:spLocks noChangeArrowheads="1"/>
          </p:cNvSpPr>
          <p:nvPr/>
        </p:nvSpPr>
        <p:spPr bwMode="auto">
          <a:xfrm>
            <a:off x="1008063" y="3073400"/>
            <a:ext cx="2203450" cy="558800"/>
          </a:xfrm>
          <a:prstGeom prst="roundRect">
            <a:avLst>
              <a:gd name="adj" fmla="val 29995"/>
            </a:avLst>
          </a:prstGeom>
          <a:noFill/>
          <a:ln w="5080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0317" name="AutoShape 147"/>
          <p:cNvSpPr>
            <a:spLocks noChangeArrowheads="1"/>
          </p:cNvSpPr>
          <p:nvPr/>
        </p:nvSpPr>
        <p:spPr bwMode="auto">
          <a:xfrm>
            <a:off x="5087938" y="2844800"/>
            <a:ext cx="2414587" cy="482600"/>
          </a:xfrm>
          <a:prstGeom prst="roundRect">
            <a:avLst>
              <a:gd name="adj" fmla="val 29995"/>
            </a:avLst>
          </a:prstGeom>
          <a:noFill/>
          <a:ln w="5080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Tree>
    <p:extLst>
      <p:ext uri="{BB962C8B-B14F-4D97-AF65-F5344CB8AC3E}">
        <p14:creationId xmlns:p14="http://schemas.microsoft.com/office/powerpoint/2010/main" val="114146637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AA32EF-3C78-4C4D-9607-195D4171B8C0}" type="slidenum">
              <a:rPr lang="ru-RU" altLang="ru-RU" smtClean="0">
                <a:cs typeface="Arial" panose="020B0604020202020204" pitchFamily="34" charset="0"/>
              </a:rPr>
              <a:pPr/>
              <a:t>5</a:t>
            </a:fld>
            <a:endParaRPr lang="ru-RU" altLang="ru-RU" smtClean="0">
              <a:cs typeface="Arial" panose="020B0604020202020204" pitchFamily="34" charset="0"/>
            </a:endParaRPr>
          </a:p>
        </p:txBody>
      </p:sp>
      <p:sp>
        <p:nvSpPr>
          <p:cNvPr id="1229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Разделы экспресс-диагностики 		</a:t>
            </a:r>
          </a:p>
        </p:txBody>
      </p:sp>
      <p:sp>
        <p:nvSpPr>
          <p:cNvPr id="12293" name="Rectangle 3"/>
          <p:cNvSpPr>
            <a:spLocks noGrp="1" noChangeArrowheads="1"/>
          </p:cNvSpPr>
          <p:nvPr>
            <p:ph type="body" sz="half" idx="2"/>
          </p:nvPr>
        </p:nvSpPr>
        <p:spPr>
          <a:xfrm>
            <a:off x="676275" y="1371600"/>
            <a:ext cx="7666038" cy="5226050"/>
          </a:xfrm>
          <a:noFill/>
        </p:spPr>
        <p:txBody>
          <a:bodyPr/>
          <a:lstStyle/>
          <a:p>
            <a:pPr marL="285750" indent="-285750">
              <a:spcBef>
                <a:spcPts val="600"/>
              </a:spcBef>
              <a:buFontTx/>
              <a:buNone/>
            </a:pPr>
            <a:r>
              <a:rPr lang="ru-RU" altLang="ru-RU" b="0" u="sng" dirty="0" smtClean="0">
                <a:latin typeface="Arial" panose="020B0604020202020204" pitchFamily="34" charset="0"/>
                <a:cs typeface="Arial" panose="020B0604020202020204" pitchFamily="34" charset="0"/>
              </a:rPr>
              <a:t>Анализ финансовых показателей</a:t>
            </a:r>
          </a:p>
          <a:p>
            <a:pPr marL="285750" indent="-285750">
              <a:spcBef>
                <a:spcPts val="600"/>
              </a:spcBef>
              <a:buFontTx/>
              <a:buNone/>
            </a:pPr>
            <a:endParaRPr lang="ru-RU" altLang="ru-RU" sz="900" b="0" u="sng" dirty="0" smtClean="0">
              <a:latin typeface="Arial" panose="020B0604020202020204" pitchFamily="34" charset="0"/>
              <a:cs typeface="Arial" panose="020B0604020202020204" pitchFamily="34" charset="0"/>
            </a:endParaRPr>
          </a:p>
          <a:p>
            <a:pPr marL="285750" indent="-285750">
              <a:spcBef>
                <a:spcPts val="600"/>
              </a:spcBef>
            </a:pPr>
            <a:r>
              <a:rPr lang="ru-RU" altLang="ru-RU" sz="1600" b="0" dirty="0" smtClean="0">
                <a:latin typeface="Arial" panose="020B0604020202020204" pitchFamily="34" charset="0"/>
                <a:cs typeface="Arial" panose="020B0604020202020204" pitchFamily="34" charset="0"/>
              </a:rPr>
              <a:t>Анализ структуры документов финансовой отчетности</a:t>
            </a:r>
            <a:endParaRPr lang="ru-RU" altLang="ru-RU" sz="1600" dirty="0" smtClean="0">
              <a:latin typeface="Arial" panose="020B0604020202020204" pitchFamily="34" charset="0"/>
              <a:cs typeface="Arial" panose="020B0604020202020204" pitchFamily="34" charset="0"/>
            </a:endParaRPr>
          </a:p>
          <a:p>
            <a:pPr marL="762000" lvl="1" indent="-285750">
              <a:spcBef>
                <a:spcPts val="600"/>
              </a:spcBef>
            </a:pPr>
            <a:r>
              <a:rPr lang="ru-RU" altLang="ru-RU" sz="1600" dirty="0" smtClean="0">
                <a:latin typeface="Arial" panose="020B0604020202020204" pitchFamily="34" charset="0"/>
                <a:cs typeface="Arial" panose="020B0604020202020204" pitchFamily="34" charset="0"/>
              </a:rPr>
              <a:t>Анализ структуры отчета о финансовых результатах</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Анализ активов </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Анализ пассивов </a:t>
            </a:r>
          </a:p>
          <a:p>
            <a:pPr marL="762000" lvl="1" indent="-285750">
              <a:spcBef>
                <a:spcPts val="600"/>
              </a:spcBef>
              <a:buFont typeface="Symbol" panose="05050102010706020507" pitchFamily="18" charset="2"/>
              <a:buNone/>
            </a:pPr>
            <a:endParaRPr lang="ru-RU" altLang="ru-RU" sz="1000" dirty="0" smtClean="0">
              <a:latin typeface="Arial" panose="020B0604020202020204" pitchFamily="34" charset="0"/>
              <a:cs typeface="Arial" panose="020B0604020202020204" pitchFamily="34" charset="0"/>
            </a:endParaRPr>
          </a:p>
          <a:p>
            <a:pPr marL="285750" indent="-285750">
              <a:spcBef>
                <a:spcPts val="600"/>
              </a:spcBef>
            </a:pPr>
            <a:r>
              <a:rPr lang="ru-RU" altLang="ru-RU" sz="1600" b="0" dirty="0" smtClean="0">
                <a:latin typeface="Arial" panose="020B0604020202020204" pitchFamily="34" charset="0"/>
                <a:cs typeface="Arial" panose="020B0604020202020204" pitchFamily="34" charset="0"/>
              </a:rPr>
              <a:t>Анализ движения денежных средств</a:t>
            </a:r>
          </a:p>
          <a:p>
            <a:pPr marL="285750" indent="-285750">
              <a:spcBef>
                <a:spcPts val="600"/>
              </a:spcBef>
              <a:buFontTx/>
              <a:buNone/>
            </a:pPr>
            <a:endParaRPr lang="ru-RU" altLang="ru-RU" sz="900" dirty="0" smtClean="0">
              <a:latin typeface="Arial" panose="020B0604020202020204" pitchFamily="34" charset="0"/>
              <a:cs typeface="Arial" panose="020B0604020202020204" pitchFamily="34" charset="0"/>
            </a:endParaRPr>
          </a:p>
          <a:p>
            <a:pPr marL="285750" indent="-285750">
              <a:spcBef>
                <a:spcPts val="600"/>
              </a:spcBef>
            </a:pPr>
            <a:r>
              <a:rPr lang="ru-RU" altLang="ru-RU" sz="1600" b="0" dirty="0" smtClean="0">
                <a:latin typeface="Arial" panose="020B0604020202020204" pitchFamily="34" charset="0"/>
                <a:cs typeface="Arial" panose="020B0604020202020204" pitchFamily="34" charset="0"/>
              </a:rPr>
              <a:t>Анализ ликвидности и финансовой устойчивости</a:t>
            </a:r>
          </a:p>
          <a:p>
            <a:pPr marL="285750" indent="-285750">
              <a:spcBef>
                <a:spcPts val="600"/>
              </a:spcBef>
              <a:buFontTx/>
              <a:buNone/>
            </a:pPr>
            <a:endParaRPr lang="ru-RU" altLang="ru-RU" sz="900" dirty="0" smtClean="0">
              <a:latin typeface="Arial" panose="020B0604020202020204" pitchFamily="34" charset="0"/>
              <a:cs typeface="Arial" panose="020B0604020202020204" pitchFamily="34" charset="0"/>
            </a:endParaRPr>
          </a:p>
          <a:p>
            <a:pPr marL="285750" indent="-285750">
              <a:spcBef>
                <a:spcPts val="600"/>
              </a:spcBef>
            </a:pPr>
            <a:r>
              <a:rPr lang="ru-RU" altLang="ru-RU" sz="1600" b="0" dirty="0" smtClean="0">
                <a:latin typeface="Arial" panose="020B0604020202020204" pitchFamily="34" charset="0"/>
                <a:cs typeface="Arial" panose="020B0604020202020204" pitchFamily="34" charset="0"/>
              </a:rPr>
              <a:t>Анализ эффективности деятельности компании</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Оборачиваемость текущих активов и пассивов</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Длительность финансового цикла</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Оборачиваемость активов</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Рентабельность продаж</a:t>
            </a:r>
          </a:p>
          <a:p>
            <a:pPr marL="762000" lvl="1" indent="-285750">
              <a:spcBef>
                <a:spcPts val="600"/>
              </a:spcBef>
            </a:pPr>
            <a:r>
              <a:rPr lang="ru-RU" altLang="ru-RU" sz="1600" dirty="0" smtClean="0">
                <a:latin typeface="Arial" panose="020B0604020202020204" pitchFamily="34" charset="0"/>
                <a:cs typeface="Arial" panose="020B0604020202020204" pitchFamily="34" charset="0"/>
              </a:rPr>
              <a:t>Рентабельность активов</a:t>
            </a:r>
          </a:p>
          <a:p>
            <a:pPr marL="285750" indent="-285750">
              <a:spcBef>
                <a:spcPts val="600"/>
              </a:spcBef>
              <a:buFontTx/>
              <a:buNone/>
            </a:pPr>
            <a:endParaRPr lang="ru-RU" altLang="ru-RU" sz="1400" dirty="0" smtClean="0">
              <a:latin typeface="Arial" panose="020B0604020202020204" pitchFamily="34" charset="0"/>
              <a:cs typeface="Arial" panose="020B0604020202020204" pitchFamily="34" charset="0"/>
            </a:endParaRPr>
          </a:p>
        </p:txBody>
      </p:sp>
      <p:sp>
        <p:nvSpPr>
          <p:cNvPr id="12294" name="Oval 4"/>
          <p:cNvSpPr>
            <a:spLocks noChangeArrowheads="1"/>
          </p:cNvSpPr>
          <p:nvPr/>
        </p:nvSpPr>
        <p:spPr bwMode="auto">
          <a:xfrm>
            <a:off x="7626350" y="158750"/>
            <a:ext cx="215900" cy="215900"/>
          </a:xfrm>
          <a:prstGeom prst="ellipse">
            <a:avLst/>
          </a:prstGeom>
          <a:solidFill>
            <a:srgbClr val="8CF4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295" name="Oval 5"/>
          <p:cNvSpPr>
            <a:spLocks noChangeArrowheads="1"/>
          </p:cNvSpPr>
          <p:nvPr/>
        </p:nvSpPr>
        <p:spPr bwMode="auto">
          <a:xfrm>
            <a:off x="7169150" y="539750"/>
            <a:ext cx="215900" cy="215900"/>
          </a:xfrm>
          <a:prstGeom prst="ellipse">
            <a:avLst/>
          </a:prstGeom>
          <a:solidFill>
            <a:srgbClr val="00B7A5"/>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296" name="Oval 6"/>
          <p:cNvSpPr>
            <a:spLocks noChangeArrowheads="1"/>
          </p:cNvSpPr>
          <p:nvPr/>
        </p:nvSpPr>
        <p:spPr bwMode="auto">
          <a:xfrm>
            <a:off x="77025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297" name="Oval 7"/>
          <p:cNvSpPr>
            <a:spLocks noChangeArrowheads="1"/>
          </p:cNvSpPr>
          <p:nvPr/>
        </p:nvSpPr>
        <p:spPr bwMode="auto">
          <a:xfrm>
            <a:off x="8083550" y="539750"/>
            <a:ext cx="215900" cy="215900"/>
          </a:xfrm>
          <a:prstGeom prst="ellipse">
            <a:avLst/>
          </a:prstGeom>
          <a:solidFill>
            <a:srgbClr val="00B7A5"/>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298" name="Oval 8"/>
          <p:cNvSpPr>
            <a:spLocks noChangeArrowheads="1"/>
          </p:cNvSpPr>
          <p:nvPr/>
        </p:nvSpPr>
        <p:spPr bwMode="auto">
          <a:xfrm>
            <a:off x="80073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299" name="Oval 9"/>
          <p:cNvSpPr>
            <a:spLocks noChangeArrowheads="1"/>
          </p:cNvSpPr>
          <p:nvPr/>
        </p:nvSpPr>
        <p:spPr bwMode="auto">
          <a:xfrm>
            <a:off x="83121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300" name="Oval 10"/>
          <p:cNvSpPr>
            <a:spLocks noChangeArrowheads="1"/>
          </p:cNvSpPr>
          <p:nvPr/>
        </p:nvSpPr>
        <p:spPr bwMode="auto">
          <a:xfrm>
            <a:off x="70167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301" name="Oval 11"/>
          <p:cNvSpPr>
            <a:spLocks noChangeArrowheads="1"/>
          </p:cNvSpPr>
          <p:nvPr/>
        </p:nvSpPr>
        <p:spPr bwMode="auto">
          <a:xfrm>
            <a:off x="7321550" y="920750"/>
            <a:ext cx="215900" cy="215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2302" name="Line 12"/>
          <p:cNvSpPr>
            <a:spLocks noChangeShapeType="1"/>
          </p:cNvSpPr>
          <p:nvPr/>
        </p:nvSpPr>
        <p:spPr bwMode="auto">
          <a:xfrm flipH="1">
            <a:off x="7315200" y="304800"/>
            <a:ext cx="304800" cy="2286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3" name="Line 13"/>
          <p:cNvSpPr>
            <a:spLocks noChangeShapeType="1"/>
          </p:cNvSpPr>
          <p:nvPr/>
        </p:nvSpPr>
        <p:spPr bwMode="auto">
          <a:xfrm>
            <a:off x="8153400" y="762000"/>
            <a:ext cx="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4" name="Line 14"/>
          <p:cNvSpPr>
            <a:spLocks noChangeShapeType="1"/>
          </p:cNvSpPr>
          <p:nvPr/>
        </p:nvSpPr>
        <p:spPr bwMode="auto">
          <a:xfrm>
            <a:off x="7315200" y="762000"/>
            <a:ext cx="762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5" name="Line 15"/>
          <p:cNvSpPr>
            <a:spLocks noChangeShapeType="1"/>
          </p:cNvSpPr>
          <p:nvPr/>
        </p:nvSpPr>
        <p:spPr bwMode="auto">
          <a:xfrm flipH="1">
            <a:off x="7848600" y="762000"/>
            <a:ext cx="3048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6" name="Line 16"/>
          <p:cNvSpPr>
            <a:spLocks noChangeShapeType="1"/>
          </p:cNvSpPr>
          <p:nvPr/>
        </p:nvSpPr>
        <p:spPr bwMode="auto">
          <a:xfrm flipH="1">
            <a:off x="7162800" y="762000"/>
            <a:ext cx="762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7" name="Line 17"/>
          <p:cNvSpPr>
            <a:spLocks noChangeShapeType="1"/>
          </p:cNvSpPr>
          <p:nvPr/>
        </p:nvSpPr>
        <p:spPr bwMode="auto">
          <a:xfrm>
            <a:off x="8153400" y="762000"/>
            <a:ext cx="228600" cy="1524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8" name="Line 18"/>
          <p:cNvSpPr>
            <a:spLocks noChangeShapeType="1"/>
          </p:cNvSpPr>
          <p:nvPr/>
        </p:nvSpPr>
        <p:spPr bwMode="auto">
          <a:xfrm>
            <a:off x="7848600" y="304800"/>
            <a:ext cx="304800" cy="22860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09" name="Line 19"/>
          <p:cNvSpPr>
            <a:spLocks noChangeShapeType="1"/>
          </p:cNvSpPr>
          <p:nvPr/>
        </p:nvSpPr>
        <p:spPr bwMode="auto">
          <a:xfrm>
            <a:off x="6934200" y="8382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2310" name="Line 20"/>
          <p:cNvSpPr>
            <a:spLocks noChangeShapeType="1"/>
          </p:cNvSpPr>
          <p:nvPr/>
        </p:nvSpPr>
        <p:spPr bwMode="auto">
          <a:xfrm>
            <a:off x="6934200" y="4572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1863237559"/>
      </p:ext>
    </p:extLst>
  </p:cSld>
  <p:clrMapOvr>
    <a:masterClrMapping/>
  </p:clrMapOvr>
  <p:transition>
    <p:blinds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Номер слайда 3"/>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652C9D-B669-4B03-923A-273D8491D10D}" type="slidenum">
              <a:rPr lang="ru-RU" altLang="ru-RU" smtClean="0">
                <a:cs typeface="Arial" panose="020B0604020202020204" pitchFamily="34" charset="0"/>
              </a:rPr>
              <a:pPr/>
              <a:t>6</a:t>
            </a:fld>
            <a:endParaRPr lang="ru-RU" altLang="ru-RU" smtClean="0">
              <a:cs typeface="Arial" panose="020B0604020202020204" pitchFamily="34" charset="0"/>
            </a:endParaRPr>
          </a:p>
        </p:txBody>
      </p:sp>
      <p:sp>
        <p:nvSpPr>
          <p:cNvPr id="14340"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Построение агрегированного баланса</a:t>
            </a:r>
          </a:p>
        </p:txBody>
      </p:sp>
      <p:sp>
        <p:nvSpPr>
          <p:cNvPr id="14341" name="Rectangle 3"/>
          <p:cNvSpPr>
            <a:spLocks noChangeArrowheads="1"/>
          </p:cNvSpPr>
          <p:nvPr/>
        </p:nvSpPr>
        <p:spPr bwMode="auto">
          <a:xfrm>
            <a:off x="1878013" y="3067050"/>
            <a:ext cx="1951037" cy="2787650"/>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42" name="Rectangle 4"/>
          <p:cNvSpPr>
            <a:spLocks noChangeArrowheads="1"/>
          </p:cNvSpPr>
          <p:nvPr/>
        </p:nvSpPr>
        <p:spPr bwMode="auto">
          <a:xfrm>
            <a:off x="2101850" y="3024188"/>
            <a:ext cx="1535421" cy="28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300" b="1">
                <a:solidFill>
                  <a:srgbClr val="000000"/>
                </a:solidFill>
                <a:cs typeface="Arial" panose="020B0604020202020204" pitchFamily="34" charset="0"/>
              </a:rPr>
              <a:t>Текущие активы</a:t>
            </a:r>
          </a:p>
        </p:txBody>
      </p:sp>
      <p:sp>
        <p:nvSpPr>
          <p:cNvPr id="14343" name="Rectangle 5"/>
          <p:cNvSpPr>
            <a:spLocks noChangeArrowheads="1"/>
          </p:cNvSpPr>
          <p:nvPr/>
        </p:nvSpPr>
        <p:spPr bwMode="auto">
          <a:xfrm>
            <a:off x="1890713" y="4576763"/>
            <a:ext cx="1864166" cy="28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300" b="1">
                <a:solidFill>
                  <a:srgbClr val="000000"/>
                </a:solidFill>
                <a:cs typeface="Arial" panose="020B0604020202020204" pitchFamily="34" charset="0"/>
              </a:rPr>
              <a:t>Постоянные активы</a:t>
            </a:r>
          </a:p>
        </p:txBody>
      </p:sp>
      <p:sp>
        <p:nvSpPr>
          <p:cNvPr id="14344" name="Rectangle 6"/>
          <p:cNvSpPr>
            <a:spLocks noChangeArrowheads="1"/>
          </p:cNvSpPr>
          <p:nvPr/>
        </p:nvSpPr>
        <p:spPr bwMode="auto">
          <a:xfrm>
            <a:off x="4392613" y="3067050"/>
            <a:ext cx="2000250" cy="2711450"/>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45" name="Rectangle 7"/>
          <p:cNvSpPr>
            <a:spLocks noChangeArrowheads="1"/>
          </p:cNvSpPr>
          <p:nvPr/>
        </p:nvSpPr>
        <p:spPr bwMode="auto">
          <a:xfrm>
            <a:off x="4333875" y="3024188"/>
            <a:ext cx="2155656" cy="28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300" b="1">
                <a:solidFill>
                  <a:srgbClr val="000000"/>
                </a:solidFill>
                <a:cs typeface="Arial" panose="020B0604020202020204" pitchFamily="34" charset="0"/>
              </a:rPr>
              <a:t>Текущие обязательства</a:t>
            </a:r>
          </a:p>
        </p:txBody>
      </p:sp>
      <p:sp>
        <p:nvSpPr>
          <p:cNvPr id="14346" name="Rectangle 8"/>
          <p:cNvSpPr>
            <a:spLocks noChangeArrowheads="1"/>
          </p:cNvSpPr>
          <p:nvPr/>
        </p:nvSpPr>
        <p:spPr bwMode="auto">
          <a:xfrm>
            <a:off x="4333875" y="4189413"/>
            <a:ext cx="2189511" cy="28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300" b="1">
                <a:solidFill>
                  <a:srgbClr val="000000"/>
                </a:solidFill>
                <a:cs typeface="Arial" panose="020B0604020202020204" pitchFamily="34" charset="0"/>
              </a:rPr>
              <a:t>Долгоср. обязательства</a:t>
            </a:r>
          </a:p>
        </p:txBody>
      </p:sp>
      <p:sp>
        <p:nvSpPr>
          <p:cNvPr id="14347" name="Rectangle 9"/>
          <p:cNvSpPr>
            <a:spLocks noChangeArrowheads="1"/>
          </p:cNvSpPr>
          <p:nvPr/>
        </p:nvSpPr>
        <p:spPr bwMode="auto">
          <a:xfrm>
            <a:off x="4405313" y="4770438"/>
            <a:ext cx="2028249" cy="28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300" b="1">
                <a:solidFill>
                  <a:srgbClr val="000000"/>
                </a:solidFill>
                <a:cs typeface="Arial" panose="020B0604020202020204" pitchFamily="34" charset="0"/>
              </a:rPr>
              <a:t>Собственный капитал</a:t>
            </a:r>
          </a:p>
        </p:txBody>
      </p:sp>
      <p:sp>
        <p:nvSpPr>
          <p:cNvPr id="14348" name="Rectangle 10"/>
          <p:cNvSpPr>
            <a:spLocks noChangeArrowheads="1"/>
          </p:cNvSpPr>
          <p:nvPr/>
        </p:nvSpPr>
        <p:spPr bwMode="auto">
          <a:xfrm>
            <a:off x="4333875" y="5114925"/>
            <a:ext cx="1714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49" name="Line 11"/>
          <p:cNvSpPr>
            <a:spLocks noChangeShapeType="1"/>
          </p:cNvSpPr>
          <p:nvPr/>
        </p:nvSpPr>
        <p:spPr bwMode="auto">
          <a:xfrm>
            <a:off x="4391025" y="4216400"/>
            <a:ext cx="2011363"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50" name="Line 12"/>
          <p:cNvSpPr>
            <a:spLocks noChangeShapeType="1"/>
          </p:cNvSpPr>
          <p:nvPr/>
        </p:nvSpPr>
        <p:spPr bwMode="auto">
          <a:xfrm>
            <a:off x="4398963" y="4779963"/>
            <a:ext cx="20034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51" name="Rectangle 13"/>
          <p:cNvSpPr>
            <a:spLocks noChangeArrowheads="1"/>
          </p:cNvSpPr>
          <p:nvPr/>
        </p:nvSpPr>
        <p:spPr bwMode="auto">
          <a:xfrm>
            <a:off x="1890713" y="4216400"/>
            <a:ext cx="1928812" cy="400050"/>
          </a:xfrm>
          <a:prstGeom prst="rect">
            <a:avLst/>
          </a:prstGeom>
          <a:solidFill>
            <a:srgbClr val="C0C0C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52" name="Rectangle 14"/>
          <p:cNvSpPr>
            <a:spLocks noChangeArrowheads="1"/>
          </p:cNvSpPr>
          <p:nvPr/>
        </p:nvSpPr>
        <p:spPr bwMode="auto">
          <a:xfrm>
            <a:off x="1217613" y="5967413"/>
            <a:ext cx="6219396" cy="274434"/>
          </a:xfrm>
          <a:prstGeom prst="rect">
            <a:avLst/>
          </a:prstGeom>
          <a:solidFill>
            <a:srgbClr val="F5F5F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b="1">
                <a:solidFill>
                  <a:srgbClr val="000000"/>
                </a:solidFill>
                <a:cs typeface="Arial" panose="020B0604020202020204" pitchFamily="34" charset="0"/>
              </a:rPr>
              <a:t>Собственные оборотные средства = Текущие активы - текущие обязательства</a:t>
            </a:r>
          </a:p>
        </p:txBody>
      </p:sp>
      <p:sp>
        <p:nvSpPr>
          <p:cNvPr id="14353" name="Line 15"/>
          <p:cNvSpPr>
            <a:spLocks noChangeShapeType="1"/>
          </p:cNvSpPr>
          <p:nvPr/>
        </p:nvSpPr>
        <p:spPr bwMode="auto">
          <a:xfrm>
            <a:off x="3852863" y="4440238"/>
            <a:ext cx="2794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54" name="Rectangle 16"/>
          <p:cNvSpPr>
            <a:spLocks noChangeArrowheads="1"/>
          </p:cNvSpPr>
          <p:nvPr/>
        </p:nvSpPr>
        <p:spPr bwMode="auto">
          <a:xfrm>
            <a:off x="2347913" y="2711450"/>
            <a:ext cx="971101"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solidFill>
                  <a:srgbClr val="000000"/>
                </a:solidFill>
                <a:cs typeface="Arial" panose="020B0604020202020204" pitchFamily="34" charset="0"/>
              </a:rPr>
              <a:t>АКТИВЫ</a:t>
            </a:r>
          </a:p>
        </p:txBody>
      </p:sp>
      <p:sp>
        <p:nvSpPr>
          <p:cNvPr id="14355" name="Rectangle 17"/>
          <p:cNvSpPr>
            <a:spLocks noChangeArrowheads="1"/>
          </p:cNvSpPr>
          <p:nvPr/>
        </p:nvSpPr>
        <p:spPr bwMode="auto">
          <a:xfrm>
            <a:off x="4848225" y="2711450"/>
            <a:ext cx="113364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solidFill>
                  <a:srgbClr val="000000"/>
                </a:solidFill>
                <a:cs typeface="Arial" panose="020B0604020202020204" pitchFamily="34" charset="0"/>
              </a:rPr>
              <a:t>ПАССИВЫ</a:t>
            </a:r>
          </a:p>
        </p:txBody>
      </p:sp>
      <p:sp>
        <p:nvSpPr>
          <p:cNvPr id="14356" name="Line 18"/>
          <p:cNvSpPr>
            <a:spLocks noChangeShapeType="1"/>
          </p:cNvSpPr>
          <p:nvPr/>
        </p:nvSpPr>
        <p:spPr bwMode="auto">
          <a:xfrm>
            <a:off x="1682750" y="3330575"/>
            <a:ext cx="4763" cy="1851025"/>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57" name="Line 19"/>
          <p:cNvSpPr>
            <a:spLocks noChangeShapeType="1"/>
          </p:cNvSpPr>
          <p:nvPr/>
        </p:nvSpPr>
        <p:spPr bwMode="auto">
          <a:xfrm>
            <a:off x="6605588" y="3338513"/>
            <a:ext cx="0" cy="1209675"/>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58" name="Rectangle 20"/>
          <p:cNvSpPr>
            <a:spLocks noChangeArrowheads="1"/>
          </p:cNvSpPr>
          <p:nvPr/>
        </p:nvSpPr>
        <p:spPr bwMode="auto">
          <a:xfrm>
            <a:off x="650875" y="4027488"/>
            <a:ext cx="904875" cy="78740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59" name="Rectangle 21"/>
          <p:cNvSpPr>
            <a:spLocks noChangeArrowheads="1"/>
          </p:cNvSpPr>
          <p:nvPr/>
        </p:nvSpPr>
        <p:spPr bwMode="auto">
          <a:xfrm>
            <a:off x="287032" y="3722688"/>
            <a:ext cx="1442063" cy="951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solidFill>
                  <a:srgbClr val="000000"/>
                </a:solidFill>
                <a:cs typeface="Arial" panose="020B0604020202020204" pitchFamily="34" charset="0"/>
              </a:rPr>
              <a:t>Располагаются</a:t>
            </a:r>
          </a:p>
          <a:p>
            <a:pPr algn="ctr"/>
            <a:r>
              <a:rPr lang="ru-RU" altLang="ru-RU" sz="1400">
                <a:solidFill>
                  <a:srgbClr val="000000"/>
                </a:solidFill>
                <a:cs typeface="Arial" panose="020B0604020202020204" pitchFamily="34" charset="0"/>
              </a:rPr>
              <a:t>в порядке</a:t>
            </a:r>
          </a:p>
          <a:p>
            <a:pPr algn="ctr"/>
            <a:r>
              <a:rPr lang="ru-RU" altLang="ru-RU" sz="1400">
                <a:solidFill>
                  <a:srgbClr val="000000"/>
                </a:solidFill>
                <a:cs typeface="Arial" panose="020B0604020202020204" pitchFamily="34" charset="0"/>
              </a:rPr>
              <a:t>убывания </a:t>
            </a:r>
          </a:p>
          <a:p>
            <a:pPr algn="ctr"/>
            <a:r>
              <a:rPr lang="ru-RU" altLang="ru-RU" sz="1400">
                <a:solidFill>
                  <a:srgbClr val="000000"/>
                </a:solidFill>
                <a:cs typeface="Arial" panose="020B0604020202020204" pitchFamily="34" charset="0"/>
              </a:rPr>
              <a:t>ликвидности </a:t>
            </a:r>
          </a:p>
        </p:txBody>
      </p:sp>
      <p:sp>
        <p:nvSpPr>
          <p:cNvPr id="14360" name="Rectangle 22"/>
          <p:cNvSpPr>
            <a:spLocks noChangeArrowheads="1"/>
          </p:cNvSpPr>
          <p:nvPr/>
        </p:nvSpPr>
        <p:spPr bwMode="auto">
          <a:xfrm>
            <a:off x="6779666" y="3295650"/>
            <a:ext cx="1491756" cy="1166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solidFill>
                  <a:srgbClr val="000000"/>
                </a:solidFill>
                <a:cs typeface="Arial" panose="020B0604020202020204" pitchFamily="34" charset="0"/>
              </a:rPr>
              <a:t>Располагаются </a:t>
            </a:r>
          </a:p>
          <a:p>
            <a:pPr algn="ctr"/>
            <a:r>
              <a:rPr lang="ru-RU" altLang="ru-RU" sz="1400">
                <a:solidFill>
                  <a:srgbClr val="000000"/>
                </a:solidFill>
                <a:cs typeface="Arial" panose="020B0604020202020204" pitchFamily="34" charset="0"/>
              </a:rPr>
              <a:t>в порядке </a:t>
            </a:r>
          </a:p>
          <a:p>
            <a:pPr algn="ctr"/>
            <a:r>
              <a:rPr lang="ru-RU" altLang="ru-RU" sz="1400">
                <a:solidFill>
                  <a:srgbClr val="000000"/>
                </a:solidFill>
                <a:cs typeface="Arial" panose="020B0604020202020204" pitchFamily="34" charset="0"/>
              </a:rPr>
              <a:t>отдаления</a:t>
            </a:r>
          </a:p>
          <a:p>
            <a:pPr algn="ctr"/>
            <a:r>
              <a:rPr lang="ru-RU" altLang="ru-RU" sz="1400">
                <a:solidFill>
                  <a:srgbClr val="000000"/>
                </a:solidFill>
                <a:cs typeface="Arial" panose="020B0604020202020204" pitchFamily="34" charset="0"/>
              </a:rPr>
              <a:t>погашения</a:t>
            </a:r>
          </a:p>
          <a:p>
            <a:pPr algn="ctr"/>
            <a:r>
              <a:rPr lang="ru-RU" altLang="ru-RU" sz="1400">
                <a:solidFill>
                  <a:srgbClr val="000000"/>
                </a:solidFill>
                <a:cs typeface="Arial" panose="020B0604020202020204" pitchFamily="34" charset="0"/>
              </a:rPr>
              <a:t>задолженности</a:t>
            </a:r>
          </a:p>
        </p:txBody>
      </p:sp>
      <p:sp>
        <p:nvSpPr>
          <p:cNvPr id="14361" name="Rectangle 23"/>
          <p:cNvSpPr>
            <a:spLocks noChangeArrowheads="1"/>
          </p:cNvSpPr>
          <p:nvPr/>
        </p:nvSpPr>
        <p:spPr bwMode="auto">
          <a:xfrm>
            <a:off x="6656389" y="4810125"/>
            <a:ext cx="131286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solidFill>
                  <a:srgbClr val="000000"/>
                </a:solidFill>
                <a:cs typeface="Arial" panose="020B0604020202020204" pitchFamily="34" charset="0"/>
              </a:rPr>
              <a:t>Акционерный</a:t>
            </a:r>
          </a:p>
          <a:p>
            <a:pPr algn="ctr"/>
            <a:r>
              <a:rPr lang="ru-RU" altLang="ru-RU" sz="1400">
                <a:solidFill>
                  <a:srgbClr val="000000"/>
                </a:solidFill>
                <a:cs typeface="Arial" panose="020B0604020202020204" pitchFamily="34" charset="0"/>
              </a:rPr>
              <a:t>капитал</a:t>
            </a:r>
          </a:p>
        </p:txBody>
      </p:sp>
      <p:sp>
        <p:nvSpPr>
          <p:cNvPr id="14362" name="Line 24"/>
          <p:cNvSpPr>
            <a:spLocks noChangeShapeType="1"/>
          </p:cNvSpPr>
          <p:nvPr/>
        </p:nvSpPr>
        <p:spPr bwMode="auto">
          <a:xfrm>
            <a:off x="1890713" y="4630738"/>
            <a:ext cx="194786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63" name="Rectangle 25"/>
          <p:cNvSpPr>
            <a:spLocks noChangeArrowheads="1"/>
          </p:cNvSpPr>
          <p:nvPr/>
        </p:nvSpPr>
        <p:spPr bwMode="auto">
          <a:xfrm>
            <a:off x="6829425" y="234950"/>
            <a:ext cx="339725" cy="2921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4" name="Rectangle 26"/>
          <p:cNvSpPr>
            <a:spLocks noChangeArrowheads="1"/>
          </p:cNvSpPr>
          <p:nvPr/>
        </p:nvSpPr>
        <p:spPr bwMode="auto">
          <a:xfrm>
            <a:off x="6829425" y="539750"/>
            <a:ext cx="339725" cy="139700"/>
          </a:xfrm>
          <a:prstGeom prst="rect">
            <a:avLst/>
          </a:prstGeom>
          <a:solidFill>
            <a:srgbClr val="DADAD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5" name="Rectangle 27"/>
          <p:cNvSpPr>
            <a:spLocks noChangeArrowheads="1"/>
          </p:cNvSpPr>
          <p:nvPr/>
        </p:nvSpPr>
        <p:spPr bwMode="auto">
          <a:xfrm>
            <a:off x="6829425" y="692150"/>
            <a:ext cx="339725" cy="215900"/>
          </a:xfrm>
          <a:prstGeom prst="rect">
            <a:avLst/>
          </a:prstGeom>
          <a:solidFill>
            <a:srgbClr val="FDA4B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6" name="Rectangle 28"/>
          <p:cNvSpPr>
            <a:spLocks noChangeArrowheads="1"/>
          </p:cNvSpPr>
          <p:nvPr/>
        </p:nvSpPr>
        <p:spPr bwMode="auto">
          <a:xfrm>
            <a:off x="7180263" y="234950"/>
            <a:ext cx="339725" cy="368300"/>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7" name="Rectangle 29"/>
          <p:cNvSpPr>
            <a:spLocks noChangeArrowheads="1"/>
          </p:cNvSpPr>
          <p:nvPr/>
        </p:nvSpPr>
        <p:spPr bwMode="auto">
          <a:xfrm>
            <a:off x="7180263" y="615950"/>
            <a:ext cx="339725" cy="292100"/>
          </a:xfrm>
          <a:prstGeom prst="rect">
            <a:avLst/>
          </a:prstGeom>
          <a:solidFill>
            <a:srgbClr val="AD69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8" name="AutoShape 30"/>
          <p:cNvSpPr>
            <a:spLocks noChangeArrowheads="1"/>
          </p:cNvSpPr>
          <p:nvPr/>
        </p:nvSpPr>
        <p:spPr bwMode="auto">
          <a:xfrm>
            <a:off x="7672388" y="387350"/>
            <a:ext cx="411162" cy="444500"/>
          </a:xfrm>
          <a:prstGeom prst="rightArrow">
            <a:avLst>
              <a:gd name="adj1" fmla="val 50000"/>
              <a:gd name="adj2" fmla="val 50005"/>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69" name="Rectangle 31"/>
          <p:cNvSpPr>
            <a:spLocks noChangeArrowheads="1"/>
          </p:cNvSpPr>
          <p:nvPr/>
        </p:nvSpPr>
        <p:spPr bwMode="auto">
          <a:xfrm>
            <a:off x="8164513" y="615950"/>
            <a:ext cx="341312" cy="2921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70" name="Rectangle 32"/>
          <p:cNvSpPr>
            <a:spLocks noChangeArrowheads="1"/>
          </p:cNvSpPr>
          <p:nvPr/>
        </p:nvSpPr>
        <p:spPr bwMode="auto">
          <a:xfrm>
            <a:off x="8164513" y="234950"/>
            <a:ext cx="341312" cy="139700"/>
          </a:xfrm>
          <a:prstGeom prst="rect">
            <a:avLst/>
          </a:prstGeom>
          <a:solidFill>
            <a:srgbClr val="DADAD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71" name="Rectangle 33"/>
          <p:cNvSpPr>
            <a:spLocks noChangeArrowheads="1"/>
          </p:cNvSpPr>
          <p:nvPr/>
        </p:nvSpPr>
        <p:spPr bwMode="auto">
          <a:xfrm>
            <a:off x="8164513" y="387350"/>
            <a:ext cx="341312" cy="215900"/>
          </a:xfrm>
          <a:prstGeom prst="rect">
            <a:avLst/>
          </a:prstGeom>
          <a:solidFill>
            <a:srgbClr val="FDA4B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72" name="Rectangle 34"/>
          <p:cNvSpPr>
            <a:spLocks noChangeArrowheads="1"/>
          </p:cNvSpPr>
          <p:nvPr/>
        </p:nvSpPr>
        <p:spPr bwMode="auto">
          <a:xfrm>
            <a:off x="8516938" y="539750"/>
            <a:ext cx="339725" cy="368300"/>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73" name="Rectangle 35"/>
          <p:cNvSpPr>
            <a:spLocks noChangeArrowheads="1"/>
          </p:cNvSpPr>
          <p:nvPr/>
        </p:nvSpPr>
        <p:spPr bwMode="auto">
          <a:xfrm>
            <a:off x="8516938" y="234950"/>
            <a:ext cx="339725" cy="292100"/>
          </a:xfrm>
          <a:prstGeom prst="rect">
            <a:avLst/>
          </a:prstGeom>
          <a:solidFill>
            <a:srgbClr val="AD69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4374" name="Line 36"/>
          <p:cNvSpPr>
            <a:spLocks noChangeShapeType="1"/>
          </p:cNvSpPr>
          <p:nvPr/>
        </p:nvSpPr>
        <p:spPr bwMode="auto">
          <a:xfrm>
            <a:off x="4149725" y="4419600"/>
            <a:ext cx="0" cy="1524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4375" name="Rectangle 37"/>
          <p:cNvSpPr>
            <a:spLocks noChangeArrowheads="1"/>
          </p:cNvSpPr>
          <p:nvPr/>
        </p:nvSpPr>
        <p:spPr bwMode="auto">
          <a:xfrm>
            <a:off x="352425" y="1249363"/>
            <a:ext cx="84486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a:cs typeface="Arial" panose="020B0604020202020204" pitchFamily="34" charset="0"/>
              </a:rPr>
              <a:t>Основные формы отчетности российского бухгалтерского учета (Баланс и Отчет о финансовых результатах) неудобны для использования в аналитических целях. Их целесообразно перевести в более наглядный вид - Агрегированный Баланс и Отчет о прибылях и убытках </a:t>
            </a:r>
          </a:p>
        </p:txBody>
      </p:sp>
      <p:sp>
        <p:nvSpPr>
          <p:cNvPr id="14376" name="Line 38"/>
          <p:cNvSpPr>
            <a:spLocks noChangeShapeType="1"/>
          </p:cNvSpPr>
          <p:nvPr/>
        </p:nvSpPr>
        <p:spPr bwMode="auto">
          <a:xfrm flipH="1">
            <a:off x="3868738" y="4191000"/>
            <a:ext cx="492125"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88175556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Номер слайда 3"/>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7E286F-88F6-42B7-8F75-02CBD666BBD9}" type="slidenum">
              <a:rPr lang="ru-RU" altLang="ru-RU" smtClean="0">
                <a:cs typeface="Arial" panose="020B0604020202020204" pitchFamily="34" charset="0"/>
              </a:rPr>
              <a:pPr/>
              <a:t>7</a:t>
            </a:fld>
            <a:endParaRPr lang="ru-RU" altLang="ru-RU" smtClean="0">
              <a:cs typeface="Arial" panose="020B0604020202020204" pitchFamily="34" charset="0"/>
            </a:endParaRPr>
          </a:p>
        </p:txBody>
      </p:sp>
      <p:sp>
        <p:nvSpPr>
          <p:cNvPr id="16388" name="Rectangle 2"/>
          <p:cNvSpPr>
            <a:spLocks noGrp="1" noChangeArrowheads="1"/>
          </p:cNvSpPr>
          <p:nvPr>
            <p:ph type="title"/>
          </p:nvPr>
        </p:nvSpPr>
        <p:spPr>
          <a:xfrm>
            <a:off x="388938" y="152400"/>
            <a:ext cx="8262937" cy="990600"/>
          </a:xfrm>
          <a:noFill/>
        </p:spPr>
        <p:txBody>
          <a:bodyPr anchor="ctr"/>
          <a:lstStyle/>
          <a:p>
            <a:r>
              <a:rPr lang="ru-RU" altLang="ru-RU" smtClean="0">
                <a:latin typeface="Arial" panose="020B0604020202020204" pitchFamily="34" charset="0"/>
                <a:cs typeface="Arial" panose="020B0604020202020204" pitchFamily="34" charset="0"/>
              </a:rPr>
              <a:t>Построение отчета о прибылях и убытках  </a:t>
            </a:r>
            <a:br>
              <a:rPr lang="ru-RU" altLang="ru-RU" smtClean="0">
                <a:latin typeface="Arial" panose="020B0604020202020204" pitchFamily="34" charset="0"/>
                <a:cs typeface="Arial" panose="020B0604020202020204" pitchFamily="34" charset="0"/>
              </a:rPr>
            </a:br>
            <a:r>
              <a:rPr lang="ru-RU" altLang="ru-RU" sz="1800" smtClean="0">
                <a:latin typeface="Arial" panose="020B0604020202020204" pitchFamily="34" charset="0"/>
                <a:cs typeface="Arial" panose="020B0604020202020204" pitchFamily="34" charset="0"/>
              </a:rPr>
              <a:t>и его связь с балансом (в агрегированной форме)</a:t>
            </a:r>
          </a:p>
        </p:txBody>
      </p:sp>
      <p:sp>
        <p:nvSpPr>
          <p:cNvPr id="16389" name="Rectangle 3"/>
          <p:cNvSpPr>
            <a:spLocks noChangeArrowheads="1"/>
          </p:cNvSpPr>
          <p:nvPr/>
        </p:nvSpPr>
        <p:spPr bwMode="auto">
          <a:xfrm>
            <a:off x="7861300" y="5751513"/>
            <a:ext cx="1091647"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собственного </a:t>
            </a:r>
          </a:p>
        </p:txBody>
      </p:sp>
      <p:grpSp>
        <p:nvGrpSpPr>
          <p:cNvPr id="16390" name="Group 4"/>
          <p:cNvGrpSpPr>
            <a:grpSpLocks/>
          </p:cNvGrpSpPr>
          <p:nvPr/>
        </p:nvGrpSpPr>
        <p:grpSpPr bwMode="auto">
          <a:xfrm>
            <a:off x="233363" y="1257300"/>
            <a:ext cx="8661643" cy="4967288"/>
            <a:chOff x="159" y="792"/>
            <a:chExt cx="5911" cy="3129"/>
          </a:xfrm>
        </p:grpSpPr>
        <p:sp>
          <p:nvSpPr>
            <p:cNvPr id="16392" name="Rectangle 5"/>
            <p:cNvSpPr>
              <a:spLocks noChangeArrowheads="1"/>
            </p:cNvSpPr>
            <p:nvPr/>
          </p:nvSpPr>
          <p:spPr bwMode="auto">
            <a:xfrm>
              <a:off x="216" y="1244"/>
              <a:ext cx="233" cy="209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3" name="Rectangle 6"/>
            <p:cNvSpPr>
              <a:spLocks noChangeArrowheads="1"/>
            </p:cNvSpPr>
            <p:nvPr/>
          </p:nvSpPr>
          <p:spPr bwMode="auto">
            <a:xfrm>
              <a:off x="1690" y="2706"/>
              <a:ext cx="238" cy="144"/>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4" name="Rectangle 7"/>
            <p:cNvSpPr>
              <a:spLocks noChangeArrowheads="1"/>
            </p:cNvSpPr>
            <p:nvPr/>
          </p:nvSpPr>
          <p:spPr bwMode="auto">
            <a:xfrm>
              <a:off x="510" y="1254"/>
              <a:ext cx="237" cy="1047"/>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5" name="Rectangle 8"/>
            <p:cNvSpPr>
              <a:spLocks noChangeArrowheads="1"/>
            </p:cNvSpPr>
            <p:nvPr/>
          </p:nvSpPr>
          <p:spPr bwMode="auto">
            <a:xfrm>
              <a:off x="798" y="2299"/>
              <a:ext cx="239" cy="1034"/>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6" name="Rectangle 9"/>
            <p:cNvSpPr>
              <a:spLocks noChangeArrowheads="1"/>
            </p:cNvSpPr>
            <p:nvPr/>
          </p:nvSpPr>
          <p:spPr bwMode="auto">
            <a:xfrm>
              <a:off x="1097" y="2304"/>
              <a:ext cx="238" cy="390"/>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7" name="Rectangle 10"/>
            <p:cNvSpPr>
              <a:spLocks noChangeArrowheads="1"/>
            </p:cNvSpPr>
            <p:nvPr/>
          </p:nvSpPr>
          <p:spPr bwMode="auto">
            <a:xfrm>
              <a:off x="1397" y="2696"/>
              <a:ext cx="237" cy="64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8" name="Rectangle 11"/>
            <p:cNvSpPr>
              <a:spLocks noChangeArrowheads="1"/>
            </p:cNvSpPr>
            <p:nvPr/>
          </p:nvSpPr>
          <p:spPr bwMode="auto">
            <a:xfrm>
              <a:off x="1994" y="2862"/>
              <a:ext cx="238" cy="4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399" name="Rectangle 12"/>
            <p:cNvSpPr>
              <a:spLocks noChangeArrowheads="1"/>
            </p:cNvSpPr>
            <p:nvPr/>
          </p:nvSpPr>
          <p:spPr bwMode="auto">
            <a:xfrm>
              <a:off x="2293" y="2867"/>
              <a:ext cx="238" cy="87"/>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00" name="Rectangle 13"/>
            <p:cNvSpPr>
              <a:spLocks noChangeArrowheads="1"/>
            </p:cNvSpPr>
            <p:nvPr/>
          </p:nvSpPr>
          <p:spPr bwMode="auto">
            <a:xfrm>
              <a:off x="2582" y="2961"/>
              <a:ext cx="237" cy="37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01" name="Rectangle 14"/>
            <p:cNvSpPr>
              <a:spLocks noChangeArrowheads="1"/>
            </p:cNvSpPr>
            <p:nvPr/>
          </p:nvSpPr>
          <p:spPr bwMode="auto">
            <a:xfrm>
              <a:off x="200" y="3504"/>
              <a:ext cx="574" cy="318"/>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02" name="Rectangle 15"/>
            <p:cNvSpPr>
              <a:spLocks noChangeArrowheads="1"/>
            </p:cNvSpPr>
            <p:nvPr/>
          </p:nvSpPr>
          <p:spPr bwMode="auto">
            <a:xfrm>
              <a:off x="159" y="3478"/>
              <a:ext cx="651"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Выручка от </a:t>
              </a:r>
            </a:p>
          </p:txBody>
        </p:sp>
        <p:sp>
          <p:nvSpPr>
            <p:cNvPr id="16403" name="Rectangle 16"/>
            <p:cNvSpPr>
              <a:spLocks noChangeArrowheads="1"/>
            </p:cNvSpPr>
            <p:nvPr/>
          </p:nvSpPr>
          <p:spPr bwMode="auto">
            <a:xfrm>
              <a:off x="159" y="3573"/>
              <a:ext cx="63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реализации</a:t>
              </a:r>
            </a:p>
          </p:txBody>
        </p:sp>
        <p:sp>
          <p:nvSpPr>
            <p:cNvPr id="16404" name="Rectangle 17"/>
            <p:cNvSpPr>
              <a:spLocks noChangeArrowheads="1"/>
            </p:cNvSpPr>
            <p:nvPr/>
          </p:nvSpPr>
          <p:spPr bwMode="auto">
            <a:xfrm>
              <a:off x="797" y="3500"/>
              <a:ext cx="477" cy="31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05" name="Rectangle 18"/>
            <p:cNvSpPr>
              <a:spLocks noChangeArrowheads="1"/>
            </p:cNvSpPr>
            <p:nvPr/>
          </p:nvSpPr>
          <p:spPr bwMode="auto">
            <a:xfrm>
              <a:off x="756" y="3473"/>
              <a:ext cx="523"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Валовая </a:t>
              </a:r>
            </a:p>
          </p:txBody>
        </p:sp>
        <p:sp>
          <p:nvSpPr>
            <p:cNvPr id="16406" name="Rectangle 19"/>
            <p:cNvSpPr>
              <a:spLocks noChangeArrowheads="1"/>
            </p:cNvSpPr>
            <p:nvPr/>
          </p:nvSpPr>
          <p:spPr bwMode="auto">
            <a:xfrm>
              <a:off x="756" y="3568"/>
              <a:ext cx="52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a:t>
              </a:r>
            </a:p>
          </p:txBody>
        </p:sp>
        <p:sp>
          <p:nvSpPr>
            <p:cNvPr id="16407" name="Rectangle 20"/>
            <p:cNvSpPr>
              <a:spLocks noChangeArrowheads="1"/>
            </p:cNvSpPr>
            <p:nvPr/>
          </p:nvSpPr>
          <p:spPr bwMode="auto">
            <a:xfrm>
              <a:off x="1983" y="3495"/>
              <a:ext cx="481" cy="40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08" name="Rectangle 21"/>
            <p:cNvSpPr>
              <a:spLocks noChangeArrowheads="1"/>
            </p:cNvSpPr>
            <p:nvPr/>
          </p:nvSpPr>
          <p:spPr bwMode="auto">
            <a:xfrm>
              <a:off x="1942" y="3468"/>
              <a:ext cx="55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 </a:t>
              </a:r>
            </a:p>
          </p:txBody>
        </p:sp>
        <p:sp>
          <p:nvSpPr>
            <p:cNvPr id="16409" name="Rectangle 22"/>
            <p:cNvSpPr>
              <a:spLocks noChangeArrowheads="1"/>
            </p:cNvSpPr>
            <p:nvPr/>
          </p:nvSpPr>
          <p:spPr bwMode="auto">
            <a:xfrm>
              <a:off x="1942" y="3563"/>
              <a:ext cx="59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до вычета </a:t>
              </a:r>
            </a:p>
          </p:txBody>
        </p:sp>
        <p:sp>
          <p:nvSpPr>
            <p:cNvPr id="16410" name="Rectangle 23"/>
            <p:cNvSpPr>
              <a:spLocks noChangeArrowheads="1"/>
            </p:cNvSpPr>
            <p:nvPr/>
          </p:nvSpPr>
          <p:spPr bwMode="auto">
            <a:xfrm>
              <a:off x="1942" y="3659"/>
              <a:ext cx="613"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процентов </a:t>
              </a:r>
            </a:p>
          </p:txBody>
        </p:sp>
        <p:sp>
          <p:nvSpPr>
            <p:cNvPr id="16411" name="Rectangle 24"/>
            <p:cNvSpPr>
              <a:spLocks noChangeArrowheads="1"/>
            </p:cNvSpPr>
            <p:nvPr/>
          </p:nvSpPr>
          <p:spPr bwMode="auto">
            <a:xfrm>
              <a:off x="1942" y="3754"/>
              <a:ext cx="556"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и налогов</a:t>
              </a:r>
            </a:p>
          </p:txBody>
        </p:sp>
        <p:sp>
          <p:nvSpPr>
            <p:cNvPr id="16412" name="Rectangle 25"/>
            <p:cNvSpPr>
              <a:spLocks noChangeArrowheads="1"/>
            </p:cNvSpPr>
            <p:nvPr/>
          </p:nvSpPr>
          <p:spPr bwMode="auto">
            <a:xfrm>
              <a:off x="1391" y="3500"/>
              <a:ext cx="480" cy="31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13" name="Rectangle 26"/>
            <p:cNvSpPr>
              <a:spLocks noChangeArrowheads="1"/>
            </p:cNvSpPr>
            <p:nvPr/>
          </p:nvSpPr>
          <p:spPr bwMode="auto">
            <a:xfrm>
              <a:off x="1350" y="3473"/>
              <a:ext cx="53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Операци-</a:t>
              </a:r>
            </a:p>
          </p:txBody>
        </p:sp>
        <p:sp>
          <p:nvSpPr>
            <p:cNvPr id="16414" name="Rectangle 27"/>
            <p:cNvSpPr>
              <a:spLocks noChangeArrowheads="1"/>
            </p:cNvSpPr>
            <p:nvPr/>
          </p:nvSpPr>
          <p:spPr bwMode="auto">
            <a:xfrm>
              <a:off x="1350" y="3568"/>
              <a:ext cx="40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онная </a:t>
              </a:r>
            </a:p>
          </p:txBody>
        </p:sp>
        <p:sp>
          <p:nvSpPr>
            <p:cNvPr id="16415" name="Rectangle 28"/>
            <p:cNvSpPr>
              <a:spLocks noChangeArrowheads="1"/>
            </p:cNvSpPr>
            <p:nvPr/>
          </p:nvSpPr>
          <p:spPr bwMode="auto">
            <a:xfrm>
              <a:off x="1350" y="3663"/>
              <a:ext cx="52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a:t>
              </a:r>
            </a:p>
          </p:txBody>
        </p:sp>
        <p:sp>
          <p:nvSpPr>
            <p:cNvPr id="16416" name="Rectangle 29"/>
            <p:cNvSpPr>
              <a:spLocks noChangeArrowheads="1"/>
            </p:cNvSpPr>
            <p:nvPr/>
          </p:nvSpPr>
          <p:spPr bwMode="auto">
            <a:xfrm>
              <a:off x="3134" y="3500"/>
              <a:ext cx="402" cy="31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17" name="Rectangle 30"/>
            <p:cNvSpPr>
              <a:spLocks noChangeArrowheads="1"/>
            </p:cNvSpPr>
            <p:nvPr/>
          </p:nvSpPr>
          <p:spPr bwMode="auto">
            <a:xfrm>
              <a:off x="3093" y="3473"/>
              <a:ext cx="454"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Чистая </a:t>
              </a:r>
            </a:p>
          </p:txBody>
        </p:sp>
        <p:sp>
          <p:nvSpPr>
            <p:cNvPr id="16418" name="Rectangle 31"/>
            <p:cNvSpPr>
              <a:spLocks noChangeArrowheads="1"/>
            </p:cNvSpPr>
            <p:nvPr/>
          </p:nvSpPr>
          <p:spPr bwMode="auto">
            <a:xfrm>
              <a:off x="3093" y="3568"/>
              <a:ext cx="52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a:t>
              </a:r>
            </a:p>
          </p:txBody>
        </p:sp>
        <p:sp>
          <p:nvSpPr>
            <p:cNvPr id="16419" name="Rectangle 32"/>
            <p:cNvSpPr>
              <a:spLocks noChangeArrowheads="1"/>
            </p:cNvSpPr>
            <p:nvPr/>
          </p:nvSpPr>
          <p:spPr bwMode="auto">
            <a:xfrm>
              <a:off x="3165" y="3084"/>
              <a:ext cx="237" cy="25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0" name="Rectangle 33"/>
            <p:cNvSpPr>
              <a:spLocks noChangeArrowheads="1"/>
            </p:cNvSpPr>
            <p:nvPr/>
          </p:nvSpPr>
          <p:spPr bwMode="auto">
            <a:xfrm>
              <a:off x="2875" y="2966"/>
              <a:ext cx="239" cy="116"/>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1" name="AutoShape 34"/>
            <p:cNvSpPr>
              <a:spLocks noChangeArrowheads="1"/>
            </p:cNvSpPr>
            <p:nvPr/>
          </p:nvSpPr>
          <p:spPr bwMode="auto">
            <a:xfrm>
              <a:off x="3672" y="3513"/>
              <a:ext cx="552" cy="315"/>
            </a:xfrm>
            <a:prstGeom prst="roundRect">
              <a:avLst>
                <a:gd name="adj" fmla="val 20116"/>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2" name="AutoShape 35"/>
            <p:cNvSpPr>
              <a:spLocks noChangeArrowheads="1"/>
            </p:cNvSpPr>
            <p:nvPr/>
          </p:nvSpPr>
          <p:spPr bwMode="auto">
            <a:xfrm>
              <a:off x="3659" y="3501"/>
              <a:ext cx="552" cy="314"/>
            </a:xfrm>
            <a:prstGeom prst="roundRect">
              <a:avLst>
                <a:gd name="adj" fmla="val 20181"/>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3" name="Rectangle 36"/>
            <p:cNvSpPr>
              <a:spLocks noChangeArrowheads="1"/>
            </p:cNvSpPr>
            <p:nvPr/>
          </p:nvSpPr>
          <p:spPr bwMode="auto">
            <a:xfrm>
              <a:off x="3622" y="3473"/>
              <a:ext cx="613"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Реинвести-</a:t>
              </a:r>
            </a:p>
          </p:txBody>
        </p:sp>
        <p:sp>
          <p:nvSpPr>
            <p:cNvPr id="16424" name="Rectangle 37"/>
            <p:cNvSpPr>
              <a:spLocks noChangeArrowheads="1"/>
            </p:cNvSpPr>
            <p:nvPr/>
          </p:nvSpPr>
          <p:spPr bwMode="auto">
            <a:xfrm>
              <a:off x="3622" y="3568"/>
              <a:ext cx="586"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рованная  </a:t>
              </a:r>
            </a:p>
          </p:txBody>
        </p:sp>
        <p:sp>
          <p:nvSpPr>
            <p:cNvPr id="16425" name="Rectangle 38"/>
            <p:cNvSpPr>
              <a:spLocks noChangeArrowheads="1"/>
            </p:cNvSpPr>
            <p:nvPr/>
          </p:nvSpPr>
          <p:spPr bwMode="auto">
            <a:xfrm>
              <a:off x="3622" y="3663"/>
              <a:ext cx="52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a:t>
              </a:r>
            </a:p>
          </p:txBody>
        </p:sp>
        <p:sp>
          <p:nvSpPr>
            <p:cNvPr id="16426" name="Rectangle 39"/>
            <p:cNvSpPr>
              <a:spLocks noChangeArrowheads="1"/>
            </p:cNvSpPr>
            <p:nvPr/>
          </p:nvSpPr>
          <p:spPr bwMode="auto">
            <a:xfrm>
              <a:off x="803" y="1144"/>
              <a:ext cx="1322" cy="18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7" name="Rectangle 40"/>
            <p:cNvSpPr>
              <a:spLocks noChangeArrowheads="1"/>
            </p:cNvSpPr>
            <p:nvPr/>
          </p:nvSpPr>
          <p:spPr bwMode="auto">
            <a:xfrm>
              <a:off x="760" y="1117"/>
              <a:ext cx="155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Производственная себестоимость </a:t>
              </a:r>
            </a:p>
            <a:p>
              <a:r>
                <a:rPr lang="ru-RU" altLang="ru-RU" sz="1000">
                  <a:solidFill>
                    <a:srgbClr val="000000"/>
                  </a:solidFill>
                  <a:cs typeface="Arial" panose="020B0604020202020204" pitchFamily="34" charset="0"/>
                </a:rPr>
                <a:t>реализованной  продукции</a:t>
              </a:r>
            </a:p>
          </p:txBody>
        </p:sp>
        <p:sp>
          <p:nvSpPr>
            <p:cNvPr id="16428" name="Rectangle 41"/>
            <p:cNvSpPr>
              <a:spLocks noChangeArrowheads="1"/>
            </p:cNvSpPr>
            <p:nvPr/>
          </p:nvSpPr>
          <p:spPr bwMode="auto">
            <a:xfrm>
              <a:off x="1082" y="1702"/>
              <a:ext cx="1049" cy="109"/>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29" name="Rectangle 42"/>
            <p:cNvSpPr>
              <a:spLocks noChangeArrowheads="1"/>
            </p:cNvSpPr>
            <p:nvPr/>
          </p:nvSpPr>
          <p:spPr bwMode="auto">
            <a:xfrm>
              <a:off x="1039" y="1531"/>
              <a:ext cx="115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Коммерческие и </a:t>
              </a:r>
            </a:p>
            <a:p>
              <a:r>
                <a:rPr lang="ru-RU" altLang="ru-RU" sz="1000">
                  <a:solidFill>
                    <a:srgbClr val="000000"/>
                  </a:solidFill>
                  <a:cs typeface="Arial" panose="020B0604020202020204" pitchFamily="34" charset="0"/>
                </a:rPr>
                <a:t>управленческие расходы</a:t>
              </a:r>
            </a:p>
          </p:txBody>
        </p:sp>
        <p:sp>
          <p:nvSpPr>
            <p:cNvPr id="16430" name="Rectangle 43"/>
            <p:cNvSpPr>
              <a:spLocks noChangeArrowheads="1"/>
            </p:cNvSpPr>
            <p:nvPr/>
          </p:nvSpPr>
          <p:spPr bwMode="auto">
            <a:xfrm>
              <a:off x="1675" y="1896"/>
              <a:ext cx="1254" cy="213"/>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31" name="Rectangle 44"/>
            <p:cNvSpPr>
              <a:spLocks noChangeArrowheads="1"/>
            </p:cNvSpPr>
            <p:nvPr/>
          </p:nvSpPr>
          <p:spPr bwMode="auto">
            <a:xfrm>
              <a:off x="1632" y="1869"/>
              <a:ext cx="115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Расходы, несвязанные с </a:t>
              </a:r>
            </a:p>
          </p:txBody>
        </p:sp>
        <p:sp>
          <p:nvSpPr>
            <p:cNvPr id="16432" name="Rectangle 45"/>
            <p:cNvSpPr>
              <a:spLocks noChangeArrowheads="1"/>
            </p:cNvSpPr>
            <p:nvPr/>
          </p:nvSpPr>
          <p:spPr bwMode="auto">
            <a:xfrm>
              <a:off x="1632" y="1964"/>
              <a:ext cx="1154"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основной деятельностью</a:t>
              </a:r>
            </a:p>
          </p:txBody>
        </p:sp>
        <p:sp>
          <p:nvSpPr>
            <p:cNvPr id="16433" name="Rectangle 46"/>
            <p:cNvSpPr>
              <a:spLocks noChangeArrowheads="1"/>
            </p:cNvSpPr>
            <p:nvPr/>
          </p:nvSpPr>
          <p:spPr bwMode="auto">
            <a:xfrm>
              <a:off x="2277" y="2156"/>
              <a:ext cx="486" cy="199"/>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34" name="Rectangle 47"/>
            <p:cNvSpPr>
              <a:spLocks noChangeArrowheads="1"/>
            </p:cNvSpPr>
            <p:nvPr/>
          </p:nvSpPr>
          <p:spPr bwMode="auto">
            <a:xfrm>
              <a:off x="2234" y="2129"/>
              <a:ext cx="55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Проценты </a:t>
              </a:r>
            </a:p>
          </p:txBody>
        </p:sp>
        <p:sp>
          <p:nvSpPr>
            <p:cNvPr id="16435" name="Rectangle 48"/>
            <p:cNvSpPr>
              <a:spLocks noChangeArrowheads="1"/>
            </p:cNvSpPr>
            <p:nvPr/>
          </p:nvSpPr>
          <p:spPr bwMode="auto">
            <a:xfrm>
              <a:off x="2234" y="2224"/>
              <a:ext cx="57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за кредиты</a:t>
              </a:r>
            </a:p>
          </p:txBody>
        </p:sp>
        <p:sp>
          <p:nvSpPr>
            <p:cNvPr id="16436" name="Rectangle 49"/>
            <p:cNvSpPr>
              <a:spLocks noChangeArrowheads="1"/>
            </p:cNvSpPr>
            <p:nvPr/>
          </p:nvSpPr>
          <p:spPr bwMode="auto">
            <a:xfrm>
              <a:off x="3433" y="2530"/>
              <a:ext cx="520" cy="36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37" name="Rectangle 50"/>
            <p:cNvSpPr>
              <a:spLocks noChangeArrowheads="1"/>
            </p:cNvSpPr>
            <p:nvPr/>
          </p:nvSpPr>
          <p:spPr bwMode="auto">
            <a:xfrm>
              <a:off x="3343" y="2695"/>
              <a:ext cx="59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Дивиденды</a:t>
              </a:r>
            </a:p>
          </p:txBody>
        </p:sp>
        <p:sp>
          <p:nvSpPr>
            <p:cNvPr id="16438" name="Rectangle 51"/>
            <p:cNvSpPr>
              <a:spLocks noChangeArrowheads="1"/>
            </p:cNvSpPr>
            <p:nvPr/>
          </p:nvSpPr>
          <p:spPr bwMode="auto">
            <a:xfrm>
              <a:off x="2590" y="3500"/>
              <a:ext cx="481" cy="40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39" name="Rectangle 52"/>
            <p:cNvSpPr>
              <a:spLocks noChangeArrowheads="1"/>
            </p:cNvSpPr>
            <p:nvPr/>
          </p:nvSpPr>
          <p:spPr bwMode="auto">
            <a:xfrm>
              <a:off x="2549" y="3473"/>
              <a:ext cx="55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Прибыль </a:t>
              </a:r>
            </a:p>
          </p:txBody>
        </p:sp>
        <p:sp>
          <p:nvSpPr>
            <p:cNvPr id="16440" name="Rectangle 53"/>
            <p:cNvSpPr>
              <a:spLocks noChangeArrowheads="1"/>
            </p:cNvSpPr>
            <p:nvPr/>
          </p:nvSpPr>
          <p:spPr bwMode="auto">
            <a:xfrm>
              <a:off x="2549" y="3568"/>
              <a:ext cx="59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до вычета </a:t>
              </a:r>
            </a:p>
          </p:txBody>
        </p:sp>
        <p:sp>
          <p:nvSpPr>
            <p:cNvPr id="16441" name="Rectangle 54"/>
            <p:cNvSpPr>
              <a:spLocks noChangeArrowheads="1"/>
            </p:cNvSpPr>
            <p:nvPr/>
          </p:nvSpPr>
          <p:spPr bwMode="auto">
            <a:xfrm>
              <a:off x="2549" y="3663"/>
              <a:ext cx="478"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налогов</a:t>
              </a:r>
            </a:p>
          </p:txBody>
        </p:sp>
        <p:sp>
          <p:nvSpPr>
            <p:cNvPr id="16442" name="Rectangle 55"/>
            <p:cNvSpPr>
              <a:spLocks noChangeArrowheads="1"/>
            </p:cNvSpPr>
            <p:nvPr/>
          </p:nvSpPr>
          <p:spPr bwMode="auto">
            <a:xfrm>
              <a:off x="3454" y="3084"/>
              <a:ext cx="237" cy="92"/>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43" name="Rectangle 56"/>
            <p:cNvSpPr>
              <a:spLocks noChangeArrowheads="1"/>
            </p:cNvSpPr>
            <p:nvPr/>
          </p:nvSpPr>
          <p:spPr bwMode="auto">
            <a:xfrm>
              <a:off x="2874" y="2378"/>
              <a:ext cx="339" cy="12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44" name="Rectangle 57"/>
            <p:cNvSpPr>
              <a:spLocks noChangeArrowheads="1"/>
            </p:cNvSpPr>
            <p:nvPr/>
          </p:nvSpPr>
          <p:spPr bwMode="auto">
            <a:xfrm>
              <a:off x="2831" y="2352"/>
              <a:ext cx="441"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Налоги </a:t>
              </a:r>
            </a:p>
          </p:txBody>
        </p:sp>
        <p:sp>
          <p:nvSpPr>
            <p:cNvPr id="16445" name="Rectangle 58"/>
            <p:cNvSpPr>
              <a:spLocks noChangeArrowheads="1"/>
            </p:cNvSpPr>
            <p:nvPr/>
          </p:nvSpPr>
          <p:spPr bwMode="auto">
            <a:xfrm>
              <a:off x="3728" y="3174"/>
              <a:ext cx="237" cy="168"/>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46" name="Line 59"/>
            <p:cNvSpPr>
              <a:spLocks noChangeShapeType="1"/>
            </p:cNvSpPr>
            <p:nvPr/>
          </p:nvSpPr>
          <p:spPr bwMode="auto">
            <a:xfrm>
              <a:off x="1195" y="1844"/>
              <a:ext cx="0" cy="2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47" name="Freeform 60"/>
            <p:cNvSpPr>
              <a:spLocks/>
            </p:cNvSpPr>
            <p:nvPr/>
          </p:nvSpPr>
          <p:spPr bwMode="auto">
            <a:xfrm>
              <a:off x="1155" y="2054"/>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48" name="Line 61"/>
            <p:cNvSpPr>
              <a:spLocks noChangeShapeType="1"/>
            </p:cNvSpPr>
            <p:nvPr/>
          </p:nvSpPr>
          <p:spPr bwMode="auto">
            <a:xfrm>
              <a:off x="3526" y="2866"/>
              <a:ext cx="0" cy="1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49" name="Freeform 62"/>
            <p:cNvSpPr>
              <a:spLocks/>
            </p:cNvSpPr>
            <p:nvPr/>
          </p:nvSpPr>
          <p:spPr bwMode="auto">
            <a:xfrm>
              <a:off x="3486" y="2967"/>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0" name="Line 63"/>
            <p:cNvSpPr>
              <a:spLocks noChangeShapeType="1"/>
            </p:cNvSpPr>
            <p:nvPr/>
          </p:nvSpPr>
          <p:spPr bwMode="auto">
            <a:xfrm>
              <a:off x="2925" y="2635"/>
              <a:ext cx="0" cy="23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1" name="Freeform 64"/>
            <p:cNvSpPr>
              <a:spLocks/>
            </p:cNvSpPr>
            <p:nvPr/>
          </p:nvSpPr>
          <p:spPr bwMode="auto">
            <a:xfrm>
              <a:off x="2885" y="2846"/>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2" name="Line 65"/>
            <p:cNvSpPr>
              <a:spLocks noChangeShapeType="1"/>
            </p:cNvSpPr>
            <p:nvPr/>
          </p:nvSpPr>
          <p:spPr bwMode="auto">
            <a:xfrm>
              <a:off x="2394" y="2383"/>
              <a:ext cx="0" cy="23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3" name="Freeform 66"/>
            <p:cNvSpPr>
              <a:spLocks/>
            </p:cNvSpPr>
            <p:nvPr/>
          </p:nvSpPr>
          <p:spPr bwMode="auto">
            <a:xfrm>
              <a:off x="2354" y="2594"/>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4" name="Line 67"/>
            <p:cNvSpPr>
              <a:spLocks noChangeShapeType="1"/>
            </p:cNvSpPr>
            <p:nvPr/>
          </p:nvSpPr>
          <p:spPr bwMode="auto">
            <a:xfrm>
              <a:off x="1802" y="2151"/>
              <a:ext cx="0" cy="23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5" name="Freeform 68"/>
            <p:cNvSpPr>
              <a:spLocks/>
            </p:cNvSpPr>
            <p:nvPr/>
          </p:nvSpPr>
          <p:spPr bwMode="auto">
            <a:xfrm>
              <a:off x="1762" y="2362"/>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6" name="Line 69"/>
            <p:cNvSpPr>
              <a:spLocks noChangeShapeType="1"/>
            </p:cNvSpPr>
            <p:nvPr/>
          </p:nvSpPr>
          <p:spPr bwMode="auto">
            <a:xfrm>
              <a:off x="4383" y="864"/>
              <a:ext cx="0" cy="305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57" name="AutoShape 70"/>
            <p:cNvSpPr>
              <a:spLocks noChangeArrowheads="1"/>
            </p:cNvSpPr>
            <p:nvPr/>
          </p:nvSpPr>
          <p:spPr bwMode="auto">
            <a:xfrm>
              <a:off x="4637" y="3518"/>
              <a:ext cx="615" cy="399"/>
            </a:xfrm>
            <a:prstGeom prst="roundRect">
              <a:avLst>
                <a:gd name="adj" fmla="val 15963"/>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58" name="AutoShape 71"/>
            <p:cNvSpPr>
              <a:spLocks noChangeArrowheads="1"/>
            </p:cNvSpPr>
            <p:nvPr/>
          </p:nvSpPr>
          <p:spPr bwMode="auto">
            <a:xfrm>
              <a:off x="4624" y="3505"/>
              <a:ext cx="615" cy="400"/>
            </a:xfrm>
            <a:prstGeom prst="roundRect">
              <a:avLst>
                <a:gd name="adj" fmla="val 15926"/>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59" name="Rectangle 72"/>
            <p:cNvSpPr>
              <a:spLocks noChangeArrowheads="1"/>
            </p:cNvSpPr>
            <p:nvPr/>
          </p:nvSpPr>
          <p:spPr bwMode="auto">
            <a:xfrm>
              <a:off x="4628" y="3582"/>
              <a:ext cx="66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Увеличение </a:t>
              </a:r>
            </a:p>
          </p:txBody>
        </p:sp>
        <p:sp>
          <p:nvSpPr>
            <p:cNvPr id="16460" name="Rectangle 73"/>
            <p:cNvSpPr>
              <a:spLocks noChangeArrowheads="1"/>
            </p:cNvSpPr>
            <p:nvPr/>
          </p:nvSpPr>
          <p:spPr bwMode="auto">
            <a:xfrm>
              <a:off x="4711" y="3677"/>
              <a:ext cx="498"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активов </a:t>
              </a:r>
            </a:p>
          </p:txBody>
        </p:sp>
        <p:sp>
          <p:nvSpPr>
            <p:cNvPr id="16461" name="AutoShape 74"/>
            <p:cNvSpPr>
              <a:spLocks noChangeArrowheads="1"/>
            </p:cNvSpPr>
            <p:nvPr/>
          </p:nvSpPr>
          <p:spPr bwMode="auto">
            <a:xfrm>
              <a:off x="5396" y="3508"/>
              <a:ext cx="649" cy="405"/>
            </a:xfrm>
            <a:prstGeom prst="roundRect">
              <a:avLst>
                <a:gd name="adj" fmla="val 15731"/>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62" name="AutoShape 75"/>
            <p:cNvSpPr>
              <a:spLocks noChangeArrowheads="1"/>
            </p:cNvSpPr>
            <p:nvPr/>
          </p:nvSpPr>
          <p:spPr bwMode="auto">
            <a:xfrm>
              <a:off x="5383" y="3496"/>
              <a:ext cx="650" cy="404"/>
            </a:xfrm>
            <a:prstGeom prst="roundRect">
              <a:avLst>
                <a:gd name="adj" fmla="val 15769"/>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63" name="Rectangle 76"/>
            <p:cNvSpPr>
              <a:spLocks noChangeArrowheads="1"/>
            </p:cNvSpPr>
            <p:nvPr/>
          </p:nvSpPr>
          <p:spPr bwMode="auto">
            <a:xfrm>
              <a:off x="5403" y="3528"/>
              <a:ext cx="667"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Увеличение </a:t>
              </a:r>
            </a:p>
          </p:txBody>
        </p:sp>
        <p:sp>
          <p:nvSpPr>
            <p:cNvPr id="16464" name="Rectangle 77"/>
            <p:cNvSpPr>
              <a:spLocks noChangeArrowheads="1"/>
            </p:cNvSpPr>
            <p:nvPr/>
          </p:nvSpPr>
          <p:spPr bwMode="auto">
            <a:xfrm>
              <a:off x="5461" y="3718"/>
              <a:ext cx="14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 </a:t>
              </a:r>
            </a:p>
          </p:txBody>
        </p:sp>
        <p:sp>
          <p:nvSpPr>
            <p:cNvPr id="16465" name="Rectangle 78"/>
            <p:cNvSpPr>
              <a:spLocks noChangeArrowheads="1"/>
            </p:cNvSpPr>
            <p:nvPr/>
          </p:nvSpPr>
          <p:spPr bwMode="auto">
            <a:xfrm>
              <a:off x="4684" y="1198"/>
              <a:ext cx="545" cy="213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66" name="Rectangle 79"/>
            <p:cNvSpPr>
              <a:spLocks noChangeArrowheads="1"/>
            </p:cNvSpPr>
            <p:nvPr/>
          </p:nvSpPr>
          <p:spPr bwMode="auto">
            <a:xfrm>
              <a:off x="4901" y="1229"/>
              <a:ext cx="116" cy="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67" name="Rectangle 80"/>
            <p:cNvSpPr>
              <a:spLocks noChangeArrowheads="1"/>
            </p:cNvSpPr>
            <p:nvPr/>
          </p:nvSpPr>
          <p:spPr bwMode="auto">
            <a:xfrm>
              <a:off x="4694" y="1254"/>
              <a:ext cx="546" cy="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100" b="1">
                  <a:solidFill>
                    <a:srgbClr val="000000"/>
                  </a:solidFill>
                  <a:cs typeface="Arial" panose="020B0604020202020204" pitchFamily="34" charset="0"/>
                </a:rPr>
                <a:t>АКТИВЫ</a:t>
              </a:r>
            </a:p>
          </p:txBody>
        </p:sp>
        <p:sp>
          <p:nvSpPr>
            <p:cNvPr id="16468" name="Rectangle 81"/>
            <p:cNvSpPr>
              <a:spLocks noChangeArrowheads="1"/>
            </p:cNvSpPr>
            <p:nvPr/>
          </p:nvSpPr>
          <p:spPr bwMode="auto">
            <a:xfrm>
              <a:off x="5414" y="1198"/>
              <a:ext cx="549" cy="213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69" name="Rectangle 82"/>
            <p:cNvSpPr>
              <a:spLocks noChangeArrowheads="1"/>
            </p:cNvSpPr>
            <p:nvPr/>
          </p:nvSpPr>
          <p:spPr bwMode="auto">
            <a:xfrm>
              <a:off x="5633" y="1229"/>
              <a:ext cx="116" cy="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470" name="Rectangle 83"/>
            <p:cNvSpPr>
              <a:spLocks noChangeArrowheads="1"/>
            </p:cNvSpPr>
            <p:nvPr/>
          </p:nvSpPr>
          <p:spPr bwMode="auto">
            <a:xfrm>
              <a:off x="5385" y="1254"/>
              <a:ext cx="637" cy="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100" b="1">
                  <a:solidFill>
                    <a:srgbClr val="000000"/>
                  </a:solidFill>
                  <a:cs typeface="Arial" panose="020B0604020202020204" pitchFamily="34" charset="0"/>
                </a:rPr>
                <a:t>ПАССИВЫ</a:t>
              </a:r>
            </a:p>
          </p:txBody>
        </p:sp>
        <p:sp>
          <p:nvSpPr>
            <p:cNvPr id="16471" name="Line 84"/>
            <p:cNvSpPr>
              <a:spLocks noChangeShapeType="1"/>
            </p:cNvSpPr>
            <p:nvPr/>
          </p:nvSpPr>
          <p:spPr bwMode="auto">
            <a:xfrm flipV="1">
              <a:off x="4942" y="3395"/>
              <a:ext cx="0" cy="10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2" name="Freeform 85"/>
            <p:cNvSpPr>
              <a:spLocks/>
            </p:cNvSpPr>
            <p:nvPr/>
          </p:nvSpPr>
          <p:spPr bwMode="auto">
            <a:xfrm>
              <a:off x="4902" y="3343"/>
              <a:ext cx="81" cy="80"/>
            </a:xfrm>
            <a:custGeom>
              <a:avLst/>
              <a:gdLst>
                <a:gd name="T0" fmla="*/ 40 w 81"/>
                <a:gd name="T1" fmla="*/ 0 h 80"/>
                <a:gd name="T2" fmla="*/ 0 w 81"/>
                <a:gd name="T3" fmla="*/ 79 h 80"/>
                <a:gd name="T4" fmla="*/ 80 w 81"/>
                <a:gd name="T5" fmla="*/ 79 h 80"/>
                <a:gd name="T6" fmla="*/ 40 w 8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80">
                  <a:moveTo>
                    <a:pt x="40" y="0"/>
                  </a:moveTo>
                  <a:lnTo>
                    <a:pt x="0" y="79"/>
                  </a:lnTo>
                  <a:lnTo>
                    <a:pt x="80" y="79"/>
                  </a:lnTo>
                  <a:lnTo>
                    <a:pt x="4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3" name="Line 86"/>
            <p:cNvSpPr>
              <a:spLocks noChangeShapeType="1"/>
            </p:cNvSpPr>
            <p:nvPr/>
          </p:nvSpPr>
          <p:spPr bwMode="auto">
            <a:xfrm flipV="1">
              <a:off x="5686" y="3400"/>
              <a:ext cx="0" cy="9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4" name="Freeform 87"/>
            <p:cNvSpPr>
              <a:spLocks/>
            </p:cNvSpPr>
            <p:nvPr/>
          </p:nvSpPr>
          <p:spPr bwMode="auto">
            <a:xfrm>
              <a:off x="5646" y="3348"/>
              <a:ext cx="81" cy="79"/>
            </a:xfrm>
            <a:custGeom>
              <a:avLst/>
              <a:gdLst>
                <a:gd name="T0" fmla="*/ 40 w 81"/>
                <a:gd name="T1" fmla="*/ 0 h 79"/>
                <a:gd name="T2" fmla="*/ 0 w 81"/>
                <a:gd name="T3" fmla="*/ 78 h 79"/>
                <a:gd name="T4" fmla="*/ 80 w 81"/>
                <a:gd name="T5" fmla="*/ 78 h 79"/>
                <a:gd name="T6" fmla="*/ 40 w 81"/>
                <a:gd name="T7" fmla="*/ 0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0"/>
                  </a:moveTo>
                  <a:lnTo>
                    <a:pt x="0" y="78"/>
                  </a:lnTo>
                  <a:lnTo>
                    <a:pt x="80" y="78"/>
                  </a:lnTo>
                  <a:lnTo>
                    <a:pt x="4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5" name="Freeform 88"/>
            <p:cNvSpPr>
              <a:spLocks/>
            </p:cNvSpPr>
            <p:nvPr/>
          </p:nvSpPr>
          <p:spPr bwMode="auto">
            <a:xfrm>
              <a:off x="3977"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6" name="Freeform 89"/>
            <p:cNvSpPr>
              <a:spLocks/>
            </p:cNvSpPr>
            <p:nvPr/>
          </p:nvSpPr>
          <p:spPr bwMode="auto">
            <a:xfrm>
              <a:off x="4016"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7" name="Freeform 90"/>
            <p:cNvSpPr>
              <a:spLocks/>
            </p:cNvSpPr>
            <p:nvPr/>
          </p:nvSpPr>
          <p:spPr bwMode="auto">
            <a:xfrm>
              <a:off x="4054"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8" name="Freeform 91"/>
            <p:cNvSpPr>
              <a:spLocks/>
            </p:cNvSpPr>
            <p:nvPr/>
          </p:nvSpPr>
          <p:spPr bwMode="auto">
            <a:xfrm>
              <a:off x="4092"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79" name="Freeform 92"/>
            <p:cNvSpPr>
              <a:spLocks/>
            </p:cNvSpPr>
            <p:nvPr/>
          </p:nvSpPr>
          <p:spPr bwMode="auto">
            <a:xfrm>
              <a:off x="4131"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0" name="Freeform 93"/>
            <p:cNvSpPr>
              <a:spLocks/>
            </p:cNvSpPr>
            <p:nvPr/>
          </p:nvSpPr>
          <p:spPr bwMode="auto">
            <a:xfrm>
              <a:off x="4169"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1" name="Freeform 94"/>
            <p:cNvSpPr>
              <a:spLocks/>
            </p:cNvSpPr>
            <p:nvPr/>
          </p:nvSpPr>
          <p:spPr bwMode="auto">
            <a:xfrm>
              <a:off x="4207"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2" name="Freeform 95"/>
            <p:cNvSpPr>
              <a:spLocks/>
            </p:cNvSpPr>
            <p:nvPr/>
          </p:nvSpPr>
          <p:spPr bwMode="auto">
            <a:xfrm>
              <a:off x="424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3" name="Freeform 96"/>
            <p:cNvSpPr>
              <a:spLocks/>
            </p:cNvSpPr>
            <p:nvPr/>
          </p:nvSpPr>
          <p:spPr bwMode="auto">
            <a:xfrm>
              <a:off x="4284"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4" name="Freeform 97"/>
            <p:cNvSpPr>
              <a:spLocks/>
            </p:cNvSpPr>
            <p:nvPr/>
          </p:nvSpPr>
          <p:spPr bwMode="auto">
            <a:xfrm>
              <a:off x="4323"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5" name="Freeform 98"/>
            <p:cNvSpPr>
              <a:spLocks/>
            </p:cNvSpPr>
            <p:nvPr/>
          </p:nvSpPr>
          <p:spPr bwMode="auto">
            <a:xfrm>
              <a:off x="4361"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6" name="Freeform 99"/>
            <p:cNvSpPr>
              <a:spLocks/>
            </p:cNvSpPr>
            <p:nvPr/>
          </p:nvSpPr>
          <p:spPr bwMode="auto">
            <a:xfrm>
              <a:off x="4399"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7" name="Freeform 100"/>
            <p:cNvSpPr>
              <a:spLocks/>
            </p:cNvSpPr>
            <p:nvPr/>
          </p:nvSpPr>
          <p:spPr bwMode="auto">
            <a:xfrm>
              <a:off x="4438"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8" name="Freeform 101"/>
            <p:cNvSpPr>
              <a:spLocks/>
            </p:cNvSpPr>
            <p:nvPr/>
          </p:nvSpPr>
          <p:spPr bwMode="auto">
            <a:xfrm>
              <a:off x="447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89" name="Freeform 102"/>
            <p:cNvSpPr>
              <a:spLocks/>
            </p:cNvSpPr>
            <p:nvPr/>
          </p:nvSpPr>
          <p:spPr bwMode="auto">
            <a:xfrm>
              <a:off x="4515"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0" name="Freeform 103"/>
            <p:cNvSpPr>
              <a:spLocks/>
            </p:cNvSpPr>
            <p:nvPr/>
          </p:nvSpPr>
          <p:spPr bwMode="auto">
            <a:xfrm>
              <a:off x="4553"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1" name="Freeform 104"/>
            <p:cNvSpPr>
              <a:spLocks/>
            </p:cNvSpPr>
            <p:nvPr/>
          </p:nvSpPr>
          <p:spPr bwMode="auto">
            <a:xfrm>
              <a:off x="4591"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2" name="Freeform 105"/>
            <p:cNvSpPr>
              <a:spLocks/>
            </p:cNvSpPr>
            <p:nvPr/>
          </p:nvSpPr>
          <p:spPr bwMode="auto">
            <a:xfrm>
              <a:off x="4630"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3" name="Freeform 106"/>
            <p:cNvSpPr>
              <a:spLocks/>
            </p:cNvSpPr>
            <p:nvPr/>
          </p:nvSpPr>
          <p:spPr bwMode="auto">
            <a:xfrm>
              <a:off x="4668"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4" name="Freeform 107"/>
            <p:cNvSpPr>
              <a:spLocks/>
            </p:cNvSpPr>
            <p:nvPr/>
          </p:nvSpPr>
          <p:spPr bwMode="auto">
            <a:xfrm>
              <a:off x="470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5" name="Freeform 108"/>
            <p:cNvSpPr>
              <a:spLocks/>
            </p:cNvSpPr>
            <p:nvPr/>
          </p:nvSpPr>
          <p:spPr bwMode="auto">
            <a:xfrm>
              <a:off x="4745"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6" name="Freeform 109"/>
            <p:cNvSpPr>
              <a:spLocks/>
            </p:cNvSpPr>
            <p:nvPr/>
          </p:nvSpPr>
          <p:spPr bwMode="auto">
            <a:xfrm>
              <a:off x="4783"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7" name="Freeform 110"/>
            <p:cNvSpPr>
              <a:spLocks/>
            </p:cNvSpPr>
            <p:nvPr/>
          </p:nvSpPr>
          <p:spPr bwMode="auto">
            <a:xfrm>
              <a:off x="4822"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8" name="Freeform 111"/>
            <p:cNvSpPr>
              <a:spLocks/>
            </p:cNvSpPr>
            <p:nvPr/>
          </p:nvSpPr>
          <p:spPr bwMode="auto">
            <a:xfrm>
              <a:off x="4860"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499" name="Freeform 112"/>
            <p:cNvSpPr>
              <a:spLocks/>
            </p:cNvSpPr>
            <p:nvPr/>
          </p:nvSpPr>
          <p:spPr bwMode="auto">
            <a:xfrm>
              <a:off x="4898"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0" name="Freeform 113"/>
            <p:cNvSpPr>
              <a:spLocks/>
            </p:cNvSpPr>
            <p:nvPr/>
          </p:nvSpPr>
          <p:spPr bwMode="auto">
            <a:xfrm>
              <a:off x="4937"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1" name="Freeform 114"/>
            <p:cNvSpPr>
              <a:spLocks/>
            </p:cNvSpPr>
            <p:nvPr/>
          </p:nvSpPr>
          <p:spPr bwMode="auto">
            <a:xfrm>
              <a:off x="4975"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2" name="Freeform 115"/>
            <p:cNvSpPr>
              <a:spLocks/>
            </p:cNvSpPr>
            <p:nvPr/>
          </p:nvSpPr>
          <p:spPr bwMode="auto">
            <a:xfrm>
              <a:off x="5014"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3" name="Freeform 116"/>
            <p:cNvSpPr>
              <a:spLocks/>
            </p:cNvSpPr>
            <p:nvPr/>
          </p:nvSpPr>
          <p:spPr bwMode="auto">
            <a:xfrm>
              <a:off x="5052"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4" name="Freeform 117"/>
            <p:cNvSpPr>
              <a:spLocks/>
            </p:cNvSpPr>
            <p:nvPr/>
          </p:nvSpPr>
          <p:spPr bwMode="auto">
            <a:xfrm>
              <a:off x="5090"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5" name="Freeform 118"/>
            <p:cNvSpPr>
              <a:spLocks/>
            </p:cNvSpPr>
            <p:nvPr/>
          </p:nvSpPr>
          <p:spPr bwMode="auto">
            <a:xfrm>
              <a:off x="5129"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6" name="Freeform 119"/>
            <p:cNvSpPr>
              <a:spLocks/>
            </p:cNvSpPr>
            <p:nvPr/>
          </p:nvSpPr>
          <p:spPr bwMode="auto">
            <a:xfrm>
              <a:off x="5167"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7" name="Freeform 120"/>
            <p:cNvSpPr>
              <a:spLocks/>
            </p:cNvSpPr>
            <p:nvPr/>
          </p:nvSpPr>
          <p:spPr bwMode="auto">
            <a:xfrm>
              <a:off x="5206"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8" name="Freeform 121"/>
            <p:cNvSpPr>
              <a:spLocks/>
            </p:cNvSpPr>
            <p:nvPr/>
          </p:nvSpPr>
          <p:spPr bwMode="auto">
            <a:xfrm>
              <a:off x="5244"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09" name="Freeform 122"/>
            <p:cNvSpPr>
              <a:spLocks/>
            </p:cNvSpPr>
            <p:nvPr/>
          </p:nvSpPr>
          <p:spPr bwMode="auto">
            <a:xfrm>
              <a:off x="5282"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0" name="Freeform 123"/>
            <p:cNvSpPr>
              <a:spLocks/>
            </p:cNvSpPr>
            <p:nvPr/>
          </p:nvSpPr>
          <p:spPr bwMode="auto">
            <a:xfrm>
              <a:off x="5321"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1" name="Freeform 124"/>
            <p:cNvSpPr>
              <a:spLocks/>
            </p:cNvSpPr>
            <p:nvPr/>
          </p:nvSpPr>
          <p:spPr bwMode="auto">
            <a:xfrm>
              <a:off x="5359"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2" name="Freeform 125"/>
            <p:cNvSpPr>
              <a:spLocks/>
            </p:cNvSpPr>
            <p:nvPr/>
          </p:nvSpPr>
          <p:spPr bwMode="auto">
            <a:xfrm>
              <a:off x="5397"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3" name="Freeform 126"/>
            <p:cNvSpPr>
              <a:spLocks/>
            </p:cNvSpPr>
            <p:nvPr/>
          </p:nvSpPr>
          <p:spPr bwMode="auto">
            <a:xfrm>
              <a:off x="543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4" name="Freeform 127"/>
            <p:cNvSpPr>
              <a:spLocks/>
            </p:cNvSpPr>
            <p:nvPr/>
          </p:nvSpPr>
          <p:spPr bwMode="auto">
            <a:xfrm>
              <a:off x="5474"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5" name="Freeform 128"/>
            <p:cNvSpPr>
              <a:spLocks/>
            </p:cNvSpPr>
            <p:nvPr/>
          </p:nvSpPr>
          <p:spPr bwMode="auto">
            <a:xfrm>
              <a:off x="5513"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6" name="Freeform 129"/>
            <p:cNvSpPr>
              <a:spLocks/>
            </p:cNvSpPr>
            <p:nvPr/>
          </p:nvSpPr>
          <p:spPr bwMode="auto">
            <a:xfrm>
              <a:off x="5551"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7" name="Freeform 130"/>
            <p:cNvSpPr>
              <a:spLocks/>
            </p:cNvSpPr>
            <p:nvPr/>
          </p:nvSpPr>
          <p:spPr bwMode="auto">
            <a:xfrm>
              <a:off x="5589"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8" name="Freeform 131"/>
            <p:cNvSpPr>
              <a:spLocks/>
            </p:cNvSpPr>
            <p:nvPr/>
          </p:nvSpPr>
          <p:spPr bwMode="auto">
            <a:xfrm>
              <a:off x="5628"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19" name="Freeform 132"/>
            <p:cNvSpPr>
              <a:spLocks/>
            </p:cNvSpPr>
            <p:nvPr/>
          </p:nvSpPr>
          <p:spPr bwMode="auto">
            <a:xfrm>
              <a:off x="566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0" name="Freeform 133"/>
            <p:cNvSpPr>
              <a:spLocks/>
            </p:cNvSpPr>
            <p:nvPr/>
          </p:nvSpPr>
          <p:spPr bwMode="auto">
            <a:xfrm>
              <a:off x="5705" y="3175"/>
              <a:ext cx="7" cy="1"/>
            </a:xfrm>
            <a:custGeom>
              <a:avLst/>
              <a:gdLst>
                <a:gd name="T0" fmla="*/ 0 w 7"/>
                <a:gd name="T1" fmla="*/ 0 h 1"/>
                <a:gd name="T2" fmla="*/ 6 w 7"/>
                <a:gd name="T3" fmla="*/ 0 h 1"/>
                <a:gd name="T4" fmla="*/ 6 w 7"/>
                <a:gd name="T5" fmla="*/ 0 h 1"/>
                <a:gd name="T6" fmla="*/ 0 w 7"/>
                <a:gd name="T7" fmla="*/ 0 h 1"/>
                <a:gd name="T8" fmla="*/ 0 w 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
                  <a:moveTo>
                    <a:pt x="0" y="0"/>
                  </a:moveTo>
                  <a:lnTo>
                    <a:pt x="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1" name="Freeform 134"/>
            <p:cNvSpPr>
              <a:spLocks/>
            </p:cNvSpPr>
            <p:nvPr/>
          </p:nvSpPr>
          <p:spPr bwMode="auto">
            <a:xfrm>
              <a:off x="5743"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2" name="Freeform 135"/>
            <p:cNvSpPr>
              <a:spLocks/>
            </p:cNvSpPr>
            <p:nvPr/>
          </p:nvSpPr>
          <p:spPr bwMode="auto">
            <a:xfrm>
              <a:off x="5781"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3" name="Freeform 136"/>
            <p:cNvSpPr>
              <a:spLocks/>
            </p:cNvSpPr>
            <p:nvPr/>
          </p:nvSpPr>
          <p:spPr bwMode="auto">
            <a:xfrm>
              <a:off x="5820"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4" name="Freeform 137"/>
            <p:cNvSpPr>
              <a:spLocks/>
            </p:cNvSpPr>
            <p:nvPr/>
          </p:nvSpPr>
          <p:spPr bwMode="auto">
            <a:xfrm>
              <a:off x="5858"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5" name="Freeform 138"/>
            <p:cNvSpPr>
              <a:spLocks/>
            </p:cNvSpPr>
            <p:nvPr/>
          </p:nvSpPr>
          <p:spPr bwMode="auto">
            <a:xfrm>
              <a:off x="5896"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6" name="Freeform 139"/>
            <p:cNvSpPr>
              <a:spLocks/>
            </p:cNvSpPr>
            <p:nvPr/>
          </p:nvSpPr>
          <p:spPr bwMode="auto">
            <a:xfrm>
              <a:off x="5935" y="3175"/>
              <a:ext cx="8" cy="1"/>
            </a:xfrm>
            <a:custGeom>
              <a:avLst/>
              <a:gdLst>
                <a:gd name="T0" fmla="*/ 0 w 8"/>
                <a:gd name="T1" fmla="*/ 0 h 1"/>
                <a:gd name="T2" fmla="*/ 7 w 8"/>
                <a:gd name="T3" fmla="*/ 0 h 1"/>
                <a:gd name="T4" fmla="*/ 7 w 8"/>
                <a:gd name="T5" fmla="*/ 0 h 1"/>
                <a:gd name="T6" fmla="*/ 0 w 8"/>
                <a:gd name="T7" fmla="*/ 0 h 1"/>
                <a:gd name="T8" fmla="*/ 0 w 8"/>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
                  <a:moveTo>
                    <a:pt x="0" y="0"/>
                  </a:moveTo>
                  <a:lnTo>
                    <a:pt x="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27" name="Rectangle 140"/>
            <p:cNvSpPr>
              <a:spLocks noChangeArrowheads="1"/>
            </p:cNvSpPr>
            <p:nvPr/>
          </p:nvSpPr>
          <p:spPr bwMode="auto">
            <a:xfrm>
              <a:off x="4687" y="3168"/>
              <a:ext cx="534" cy="162"/>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528" name="Rectangle 141"/>
            <p:cNvSpPr>
              <a:spLocks noChangeArrowheads="1"/>
            </p:cNvSpPr>
            <p:nvPr/>
          </p:nvSpPr>
          <p:spPr bwMode="auto">
            <a:xfrm>
              <a:off x="5412" y="3168"/>
              <a:ext cx="539" cy="162"/>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529" name="Rectangle 142"/>
            <p:cNvSpPr>
              <a:spLocks noChangeArrowheads="1"/>
            </p:cNvSpPr>
            <p:nvPr/>
          </p:nvSpPr>
          <p:spPr bwMode="auto">
            <a:xfrm>
              <a:off x="4462" y="855"/>
              <a:ext cx="1019" cy="171"/>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530" name="Rectangle 143"/>
            <p:cNvSpPr>
              <a:spLocks noChangeArrowheads="1"/>
            </p:cNvSpPr>
            <p:nvPr/>
          </p:nvSpPr>
          <p:spPr bwMode="auto">
            <a:xfrm>
              <a:off x="4423" y="797"/>
              <a:ext cx="15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b="1" i="1">
                  <a:solidFill>
                    <a:srgbClr val="000000"/>
                  </a:solidFill>
                  <a:cs typeface="Arial" panose="020B0604020202020204" pitchFamily="34" charset="0"/>
                </a:rPr>
                <a:t>Балансовый отчет</a:t>
              </a:r>
            </a:p>
          </p:txBody>
        </p:sp>
        <p:sp>
          <p:nvSpPr>
            <p:cNvPr id="16531" name="Rectangle 144"/>
            <p:cNvSpPr>
              <a:spLocks noChangeArrowheads="1"/>
            </p:cNvSpPr>
            <p:nvPr/>
          </p:nvSpPr>
          <p:spPr bwMode="auto">
            <a:xfrm>
              <a:off x="254" y="850"/>
              <a:ext cx="1622" cy="171"/>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16532" name="Rectangle 145"/>
            <p:cNvSpPr>
              <a:spLocks noChangeArrowheads="1"/>
            </p:cNvSpPr>
            <p:nvPr/>
          </p:nvSpPr>
          <p:spPr bwMode="auto">
            <a:xfrm>
              <a:off x="216" y="792"/>
              <a:ext cx="231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b="1" i="1">
                  <a:solidFill>
                    <a:srgbClr val="000000"/>
                  </a:solidFill>
                  <a:cs typeface="Arial" panose="020B0604020202020204" pitchFamily="34" charset="0"/>
                </a:rPr>
                <a:t>Отчет о прибылях и убытках</a:t>
              </a:r>
            </a:p>
          </p:txBody>
        </p:sp>
        <p:sp>
          <p:nvSpPr>
            <p:cNvPr id="16533" name="Line 146"/>
            <p:cNvSpPr>
              <a:spLocks noChangeShapeType="1"/>
            </p:cNvSpPr>
            <p:nvPr/>
          </p:nvSpPr>
          <p:spPr bwMode="auto">
            <a:xfrm>
              <a:off x="210" y="3343"/>
              <a:ext cx="5770" cy="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34" name="Line 147"/>
            <p:cNvSpPr>
              <a:spLocks noChangeShapeType="1"/>
            </p:cNvSpPr>
            <p:nvPr/>
          </p:nvSpPr>
          <p:spPr bwMode="auto">
            <a:xfrm>
              <a:off x="2880" y="3024"/>
              <a:ext cx="24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35" name="Freeform 148"/>
            <p:cNvSpPr>
              <a:spLocks/>
            </p:cNvSpPr>
            <p:nvPr/>
          </p:nvSpPr>
          <p:spPr bwMode="auto">
            <a:xfrm>
              <a:off x="3029" y="2990"/>
              <a:ext cx="81" cy="79"/>
            </a:xfrm>
            <a:custGeom>
              <a:avLst/>
              <a:gdLst>
                <a:gd name="T0" fmla="*/ 40 w 81"/>
                <a:gd name="T1" fmla="*/ 78 h 79"/>
                <a:gd name="T2" fmla="*/ 80 w 81"/>
                <a:gd name="T3" fmla="*/ 0 h 79"/>
                <a:gd name="T4" fmla="*/ 0 w 81"/>
                <a:gd name="T5" fmla="*/ 0 h 79"/>
                <a:gd name="T6" fmla="*/ 40 w 81"/>
                <a:gd name="T7" fmla="*/ 78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79">
                  <a:moveTo>
                    <a:pt x="40" y="78"/>
                  </a:moveTo>
                  <a:lnTo>
                    <a:pt x="80" y="0"/>
                  </a:lnTo>
                  <a:lnTo>
                    <a:pt x="0" y="0"/>
                  </a:lnTo>
                  <a:lnTo>
                    <a:pt x="40" y="78"/>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36" name="Line 149"/>
            <p:cNvSpPr>
              <a:spLocks noChangeShapeType="1"/>
            </p:cNvSpPr>
            <p:nvPr/>
          </p:nvSpPr>
          <p:spPr bwMode="auto">
            <a:xfrm>
              <a:off x="3072" y="2688"/>
              <a:ext cx="0" cy="2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6537" name="Rectangle 150"/>
            <p:cNvSpPr>
              <a:spLocks noChangeArrowheads="1"/>
            </p:cNvSpPr>
            <p:nvPr/>
          </p:nvSpPr>
          <p:spPr bwMode="auto">
            <a:xfrm>
              <a:off x="3103" y="2503"/>
              <a:ext cx="79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Прочие расходы</a:t>
              </a:r>
            </a:p>
          </p:txBody>
        </p:sp>
      </p:grpSp>
      <p:sp>
        <p:nvSpPr>
          <p:cNvPr id="16391" name="Rectangle 151"/>
          <p:cNvSpPr>
            <a:spLocks noChangeArrowheads="1"/>
          </p:cNvSpPr>
          <p:nvPr/>
        </p:nvSpPr>
        <p:spPr bwMode="auto">
          <a:xfrm>
            <a:off x="7934325" y="5783263"/>
            <a:ext cx="79348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 капитала</a:t>
            </a:r>
          </a:p>
        </p:txBody>
      </p:sp>
    </p:spTree>
    <p:extLst>
      <p:ext uri="{BB962C8B-B14F-4D97-AF65-F5344CB8AC3E}">
        <p14:creationId xmlns:p14="http://schemas.microsoft.com/office/powerpoint/2010/main" val="260902066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Номер слайда 3"/>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B544AE-9853-4C90-950B-F736BEE76588}" type="slidenum">
              <a:rPr lang="ru-RU" altLang="ru-RU" smtClean="0">
                <a:cs typeface="Arial" panose="020B0604020202020204" pitchFamily="34" charset="0"/>
              </a:rPr>
              <a:pPr/>
              <a:t>8</a:t>
            </a:fld>
            <a:endParaRPr lang="ru-RU" altLang="ru-RU" smtClean="0">
              <a:cs typeface="Arial" panose="020B0604020202020204" pitchFamily="34" charset="0"/>
            </a:endParaRPr>
          </a:p>
        </p:txBody>
      </p:sp>
      <p:sp>
        <p:nvSpPr>
          <p:cNvPr id="18436" name="Rectangle 2"/>
          <p:cNvSpPr>
            <a:spLocks noGrp="1" noChangeArrowheads="1"/>
          </p:cNvSpPr>
          <p:nvPr>
            <p:ph type="title"/>
          </p:nvPr>
        </p:nvSpPr>
        <p:spPr>
          <a:xfrm>
            <a:off x="388938" y="152400"/>
            <a:ext cx="8262937" cy="990600"/>
          </a:xfrm>
          <a:noFill/>
        </p:spPr>
        <p:txBody>
          <a:bodyPr anchor="ctr"/>
          <a:lstStyle/>
          <a:p>
            <a:r>
              <a:rPr lang="ru-RU" altLang="ru-RU" smtClean="0">
                <a:latin typeface="Arial" panose="020B0604020202020204" pitchFamily="34" charset="0"/>
                <a:cs typeface="Arial" panose="020B0604020202020204" pitchFamily="34" charset="0"/>
              </a:rPr>
              <a:t>Анализ отчета о прибылях и убытках</a:t>
            </a:r>
          </a:p>
        </p:txBody>
      </p:sp>
      <p:sp>
        <p:nvSpPr>
          <p:cNvPr id="18437" name="Rectangle 3"/>
          <p:cNvSpPr>
            <a:spLocks noChangeArrowheads="1"/>
          </p:cNvSpPr>
          <p:nvPr/>
        </p:nvSpPr>
        <p:spPr bwMode="auto">
          <a:xfrm>
            <a:off x="352425" y="1371600"/>
            <a:ext cx="414972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defRPr>
                <a:solidFill>
                  <a:schemeClr val="tx1"/>
                </a:solidFill>
                <a:latin typeface="Arial" panose="020B0604020202020204" pitchFamily="34" charset="0"/>
              </a:defRPr>
            </a:lvl1pPr>
            <a:lvl2pPr marL="857250" indent="-285750">
              <a:defRPr>
                <a:solidFill>
                  <a:schemeClr val="tx1"/>
                </a:solidFill>
                <a:latin typeface="Arial" panose="020B0604020202020204" pitchFamily="34" charset="0"/>
              </a:defRPr>
            </a:lvl2pPr>
            <a:lvl3pPr marL="1276350" indent="-228600">
              <a:defRPr>
                <a:solidFill>
                  <a:schemeClr val="tx1"/>
                </a:solidFill>
                <a:latin typeface="Arial" panose="020B0604020202020204" pitchFamily="34" charset="0"/>
              </a:defRPr>
            </a:lvl3pPr>
            <a:lvl4pPr marL="1695450" indent="-228600">
              <a:defRPr>
                <a:solidFill>
                  <a:schemeClr val="tx1"/>
                </a:solidFill>
                <a:latin typeface="Arial" panose="020B0604020202020204" pitchFamily="34" charset="0"/>
              </a:defRPr>
            </a:lvl4pPr>
            <a:lvl5pPr marL="2114550" indent="-228600">
              <a:defRPr>
                <a:solidFill>
                  <a:schemeClr val="tx1"/>
                </a:solidFill>
                <a:latin typeface="Arial" panose="020B0604020202020204" pitchFamily="34" charset="0"/>
              </a:defRPr>
            </a:lvl5pPr>
            <a:lvl6pPr marL="2571750" indent="-228600" eaLnBrk="0" fontAlgn="base" hangingPunct="0">
              <a:spcBef>
                <a:spcPct val="0"/>
              </a:spcBef>
              <a:spcAft>
                <a:spcPct val="0"/>
              </a:spcAft>
              <a:defRPr>
                <a:solidFill>
                  <a:schemeClr val="tx1"/>
                </a:solidFill>
                <a:latin typeface="Arial" panose="020B0604020202020204" pitchFamily="34" charset="0"/>
              </a:defRPr>
            </a:lvl6pPr>
            <a:lvl7pPr marL="3028950" indent="-228600" eaLnBrk="0" fontAlgn="base" hangingPunct="0">
              <a:spcBef>
                <a:spcPct val="0"/>
              </a:spcBef>
              <a:spcAft>
                <a:spcPct val="0"/>
              </a:spcAft>
              <a:defRPr>
                <a:solidFill>
                  <a:schemeClr val="tx1"/>
                </a:solidFill>
                <a:latin typeface="Arial" panose="020B0604020202020204" pitchFamily="34" charset="0"/>
              </a:defRPr>
            </a:lvl7pPr>
            <a:lvl8pPr marL="3486150" indent="-228600" eaLnBrk="0" fontAlgn="base" hangingPunct="0">
              <a:spcBef>
                <a:spcPct val="0"/>
              </a:spcBef>
              <a:spcAft>
                <a:spcPct val="0"/>
              </a:spcAft>
              <a:defRPr>
                <a:solidFill>
                  <a:schemeClr val="tx1"/>
                </a:solidFill>
                <a:latin typeface="Arial" panose="020B0604020202020204" pitchFamily="34" charset="0"/>
              </a:defRPr>
            </a:lvl8pPr>
            <a:lvl9pPr marL="394335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pPr>
            <a:r>
              <a:rPr lang="ru-RU" altLang="ru-RU" sz="2000">
                <a:cs typeface="Arial" panose="020B0604020202020204" pitchFamily="34" charset="0"/>
              </a:rPr>
              <a:t> В ходе анализа этого документа производится расчет долей по отдельным элементам:</a:t>
            </a:r>
          </a:p>
          <a:p>
            <a:pPr>
              <a:spcBef>
                <a:spcPct val="20000"/>
              </a:spcBef>
              <a:buSzPct val="100000"/>
              <a:buFont typeface="Symbol" panose="05050102010706020507" pitchFamily="18" charset="2"/>
              <a:buChar char="·"/>
            </a:pPr>
            <a:r>
              <a:rPr lang="ru-RU" altLang="ru-RU" sz="2000">
                <a:cs typeface="Arial" panose="020B0604020202020204" pitchFamily="34" charset="0"/>
              </a:rPr>
              <a:t>  себестоимость</a:t>
            </a:r>
          </a:p>
          <a:p>
            <a:pPr>
              <a:spcBef>
                <a:spcPct val="20000"/>
              </a:spcBef>
              <a:buSzPct val="100000"/>
              <a:buFont typeface="Symbol" panose="05050102010706020507" pitchFamily="18" charset="2"/>
              <a:buChar char="·"/>
            </a:pPr>
            <a:r>
              <a:rPr lang="ru-RU" altLang="ru-RU" sz="2000">
                <a:cs typeface="Arial" panose="020B0604020202020204" pitchFamily="34" charset="0"/>
              </a:rPr>
              <a:t>  операционная прибыль</a:t>
            </a:r>
          </a:p>
          <a:p>
            <a:pPr>
              <a:spcBef>
                <a:spcPct val="20000"/>
              </a:spcBef>
              <a:buSzPct val="100000"/>
              <a:buFont typeface="Symbol" panose="05050102010706020507" pitchFamily="18" charset="2"/>
              <a:buChar char="·"/>
            </a:pPr>
            <a:r>
              <a:rPr lang="ru-RU" altLang="ru-RU" sz="2000">
                <a:cs typeface="Arial" panose="020B0604020202020204" pitchFamily="34" charset="0"/>
              </a:rPr>
              <a:t>  выплата процентов и налогов</a:t>
            </a:r>
          </a:p>
          <a:p>
            <a:pPr>
              <a:spcBef>
                <a:spcPct val="20000"/>
              </a:spcBef>
              <a:buSzPct val="100000"/>
              <a:buFont typeface="Symbol" panose="05050102010706020507" pitchFamily="18" charset="2"/>
              <a:buChar char="·"/>
            </a:pPr>
            <a:r>
              <a:rPr lang="ru-RU" altLang="ru-RU" sz="2000">
                <a:cs typeface="Arial" panose="020B0604020202020204" pitchFamily="34" charset="0"/>
              </a:rPr>
              <a:t>  чистая прибыль</a:t>
            </a:r>
          </a:p>
          <a:p>
            <a:pPr>
              <a:spcBef>
                <a:spcPct val="20000"/>
              </a:spcBef>
              <a:buSzPct val="100000"/>
              <a:buFont typeface="Symbol" panose="05050102010706020507" pitchFamily="18" charset="2"/>
              <a:buChar char="·"/>
            </a:pPr>
            <a:r>
              <a:rPr lang="ru-RU" altLang="ru-RU" sz="2000">
                <a:cs typeface="Arial" panose="020B0604020202020204" pitchFamily="34" charset="0"/>
              </a:rPr>
              <a:t>  реинвестированная прибыль</a:t>
            </a:r>
          </a:p>
          <a:p>
            <a:pPr algn="just">
              <a:spcBef>
                <a:spcPct val="20000"/>
              </a:spcBef>
            </a:pPr>
            <a:r>
              <a:rPr lang="ru-RU" altLang="ru-RU" sz="2000">
                <a:cs typeface="Arial" panose="020B0604020202020204" pitchFamily="34" charset="0"/>
              </a:rPr>
              <a:t>   Это позволяет оценить степень влияния отдельных показателей на итоговое значение чистой и реинвестированной прибыли</a:t>
            </a:r>
          </a:p>
        </p:txBody>
      </p:sp>
      <p:sp>
        <p:nvSpPr>
          <p:cNvPr id="18438" name="Rectangle 4"/>
          <p:cNvSpPr>
            <a:spLocks noChangeArrowheads="1"/>
          </p:cNvSpPr>
          <p:nvPr/>
        </p:nvSpPr>
        <p:spPr bwMode="auto">
          <a:xfrm>
            <a:off x="336550" y="5059363"/>
            <a:ext cx="8183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 </a:t>
            </a:r>
          </a:p>
        </p:txBody>
      </p:sp>
      <p:sp>
        <p:nvSpPr>
          <p:cNvPr id="18439" name="Freeform 5"/>
          <p:cNvSpPr>
            <a:spLocks/>
          </p:cNvSpPr>
          <p:nvPr/>
        </p:nvSpPr>
        <p:spPr bwMode="auto">
          <a:xfrm>
            <a:off x="5175250" y="1882775"/>
            <a:ext cx="3479800" cy="3327400"/>
          </a:xfrm>
          <a:custGeom>
            <a:avLst/>
            <a:gdLst>
              <a:gd name="T0" fmla="*/ 0 w 2374"/>
              <a:gd name="T1" fmla="*/ 0 h 2096"/>
              <a:gd name="T2" fmla="*/ 2147483646 w 2374"/>
              <a:gd name="T3" fmla="*/ 0 h 2096"/>
              <a:gd name="T4" fmla="*/ 2147483646 w 2374"/>
              <a:gd name="T5" fmla="*/ 2147483646 h 2096"/>
              <a:gd name="T6" fmla="*/ 0 w 2374"/>
              <a:gd name="T7" fmla="*/ 2147483646 h 2096"/>
              <a:gd name="T8" fmla="*/ 0 w 2374"/>
              <a:gd name="T9" fmla="*/ 0 h 20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74" h="2096">
                <a:moveTo>
                  <a:pt x="0" y="0"/>
                </a:moveTo>
                <a:lnTo>
                  <a:pt x="2373" y="0"/>
                </a:lnTo>
                <a:lnTo>
                  <a:pt x="2373" y="2095"/>
                </a:lnTo>
                <a:lnTo>
                  <a:pt x="0" y="2095"/>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0" name="Line 6"/>
          <p:cNvSpPr>
            <a:spLocks noChangeShapeType="1"/>
          </p:cNvSpPr>
          <p:nvPr/>
        </p:nvSpPr>
        <p:spPr bwMode="auto">
          <a:xfrm>
            <a:off x="5175250" y="4889500"/>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1" name="Line 7"/>
          <p:cNvSpPr>
            <a:spLocks noChangeShapeType="1"/>
          </p:cNvSpPr>
          <p:nvPr/>
        </p:nvSpPr>
        <p:spPr bwMode="auto">
          <a:xfrm>
            <a:off x="5175250" y="4557713"/>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2" name="Line 8"/>
          <p:cNvSpPr>
            <a:spLocks noChangeShapeType="1"/>
          </p:cNvSpPr>
          <p:nvPr/>
        </p:nvSpPr>
        <p:spPr bwMode="auto">
          <a:xfrm>
            <a:off x="5175250" y="4227513"/>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3" name="Line 9"/>
          <p:cNvSpPr>
            <a:spLocks noChangeShapeType="1"/>
          </p:cNvSpPr>
          <p:nvPr/>
        </p:nvSpPr>
        <p:spPr bwMode="auto">
          <a:xfrm>
            <a:off x="5175250" y="3894138"/>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4" name="Line 10"/>
          <p:cNvSpPr>
            <a:spLocks noChangeShapeType="1"/>
          </p:cNvSpPr>
          <p:nvPr/>
        </p:nvSpPr>
        <p:spPr bwMode="auto">
          <a:xfrm>
            <a:off x="5175250" y="3563938"/>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5" name="Line 11"/>
          <p:cNvSpPr>
            <a:spLocks noChangeShapeType="1"/>
          </p:cNvSpPr>
          <p:nvPr/>
        </p:nvSpPr>
        <p:spPr bwMode="auto">
          <a:xfrm>
            <a:off x="5175250" y="3209925"/>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6" name="Line 12"/>
          <p:cNvSpPr>
            <a:spLocks noChangeShapeType="1"/>
          </p:cNvSpPr>
          <p:nvPr/>
        </p:nvSpPr>
        <p:spPr bwMode="auto">
          <a:xfrm>
            <a:off x="5175250" y="2879725"/>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7" name="Line 13"/>
          <p:cNvSpPr>
            <a:spLocks noChangeShapeType="1"/>
          </p:cNvSpPr>
          <p:nvPr/>
        </p:nvSpPr>
        <p:spPr bwMode="auto">
          <a:xfrm>
            <a:off x="5175250" y="2546350"/>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8" name="Line 14"/>
          <p:cNvSpPr>
            <a:spLocks noChangeShapeType="1"/>
          </p:cNvSpPr>
          <p:nvPr/>
        </p:nvSpPr>
        <p:spPr bwMode="auto">
          <a:xfrm>
            <a:off x="5175250" y="2214563"/>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49" name="Line 15"/>
          <p:cNvSpPr>
            <a:spLocks noChangeShapeType="1"/>
          </p:cNvSpPr>
          <p:nvPr/>
        </p:nvSpPr>
        <p:spPr bwMode="auto">
          <a:xfrm>
            <a:off x="5175250" y="1882775"/>
            <a:ext cx="3486150" cy="0"/>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0" name="Freeform 16"/>
          <p:cNvSpPr>
            <a:spLocks/>
          </p:cNvSpPr>
          <p:nvPr/>
        </p:nvSpPr>
        <p:spPr bwMode="auto">
          <a:xfrm>
            <a:off x="5175250" y="1882775"/>
            <a:ext cx="3487738" cy="3340100"/>
          </a:xfrm>
          <a:custGeom>
            <a:avLst/>
            <a:gdLst>
              <a:gd name="T0" fmla="*/ 0 w 2380"/>
              <a:gd name="T1" fmla="*/ 0 h 2104"/>
              <a:gd name="T2" fmla="*/ 2147483646 w 2380"/>
              <a:gd name="T3" fmla="*/ 0 h 2104"/>
              <a:gd name="T4" fmla="*/ 2147483646 w 2380"/>
              <a:gd name="T5" fmla="*/ 2147483646 h 2104"/>
              <a:gd name="T6" fmla="*/ 0 w 2380"/>
              <a:gd name="T7" fmla="*/ 2147483646 h 2104"/>
              <a:gd name="T8" fmla="*/ 0 w 2380"/>
              <a:gd name="T9" fmla="*/ 0 h 2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80" h="2104">
                <a:moveTo>
                  <a:pt x="0" y="0"/>
                </a:moveTo>
                <a:lnTo>
                  <a:pt x="2379" y="0"/>
                </a:lnTo>
                <a:lnTo>
                  <a:pt x="2379" y="2103"/>
                </a:lnTo>
                <a:lnTo>
                  <a:pt x="0" y="2103"/>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1" name="Freeform 17"/>
          <p:cNvSpPr>
            <a:spLocks/>
          </p:cNvSpPr>
          <p:nvPr/>
        </p:nvSpPr>
        <p:spPr bwMode="auto">
          <a:xfrm>
            <a:off x="5311775" y="3048000"/>
            <a:ext cx="887413" cy="2178050"/>
          </a:xfrm>
          <a:custGeom>
            <a:avLst/>
            <a:gdLst>
              <a:gd name="T0" fmla="*/ 0 w 605"/>
              <a:gd name="T1" fmla="*/ 0 h 1372"/>
              <a:gd name="T2" fmla="*/ 1299504128 w 605"/>
              <a:gd name="T3" fmla="*/ 0 h 1372"/>
              <a:gd name="T4" fmla="*/ 1299504128 w 605"/>
              <a:gd name="T5" fmla="*/ 2147483646 h 1372"/>
              <a:gd name="T6" fmla="*/ 0 w 605"/>
              <a:gd name="T7" fmla="*/ 2147483646 h 1372"/>
              <a:gd name="T8" fmla="*/ 0 w 605"/>
              <a:gd name="T9" fmla="*/ 0 h 13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1372">
                <a:moveTo>
                  <a:pt x="0" y="0"/>
                </a:moveTo>
                <a:lnTo>
                  <a:pt x="604" y="0"/>
                </a:lnTo>
                <a:lnTo>
                  <a:pt x="604" y="1371"/>
                </a:lnTo>
                <a:lnTo>
                  <a:pt x="0" y="1371"/>
                </a:lnTo>
                <a:lnTo>
                  <a:pt x="0" y="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2" name="Freeform 18"/>
          <p:cNvSpPr>
            <a:spLocks/>
          </p:cNvSpPr>
          <p:nvPr/>
        </p:nvSpPr>
        <p:spPr bwMode="auto">
          <a:xfrm>
            <a:off x="6469063" y="2819400"/>
            <a:ext cx="900112" cy="2413000"/>
          </a:xfrm>
          <a:custGeom>
            <a:avLst/>
            <a:gdLst>
              <a:gd name="T0" fmla="*/ 0 w 614"/>
              <a:gd name="T1" fmla="*/ 0 h 1520"/>
              <a:gd name="T2" fmla="*/ 1317397473 w 614"/>
              <a:gd name="T3" fmla="*/ 0 h 1520"/>
              <a:gd name="T4" fmla="*/ 1317397473 w 614"/>
              <a:gd name="T5" fmla="*/ 2147483646 h 1520"/>
              <a:gd name="T6" fmla="*/ 0 w 614"/>
              <a:gd name="T7" fmla="*/ 2147483646 h 1520"/>
              <a:gd name="T8" fmla="*/ 0 w 614"/>
              <a:gd name="T9" fmla="*/ 0 h 15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4" h="1520">
                <a:moveTo>
                  <a:pt x="0" y="0"/>
                </a:moveTo>
                <a:lnTo>
                  <a:pt x="613" y="0"/>
                </a:lnTo>
                <a:lnTo>
                  <a:pt x="613" y="1519"/>
                </a:lnTo>
                <a:lnTo>
                  <a:pt x="0" y="1519"/>
                </a:lnTo>
                <a:lnTo>
                  <a:pt x="0" y="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3" name="Line 19"/>
          <p:cNvSpPr>
            <a:spLocks noChangeShapeType="1"/>
          </p:cNvSpPr>
          <p:nvPr/>
        </p:nvSpPr>
        <p:spPr bwMode="auto">
          <a:xfrm flipV="1">
            <a:off x="6197600" y="2819400"/>
            <a:ext cx="273050" cy="2301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4" name="Freeform 20"/>
          <p:cNvSpPr>
            <a:spLocks/>
          </p:cNvSpPr>
          <p:nvPr/>
        </p:nvSpPr>
        <p:spPr bwMode="auto">
          <a:xfrm>
            <a:off x="7640638" y="3276600"/>
            <a:ext cx="885825" cy="1955800"/>
          </a:xfrm>
          <a:custGeom>
            <a:avLst/>
            <a:gdLst>
              <a:gd name="T0" fmla="*/ 0 w 605"/>
              <a:gd name="T1" fmla="*/ 0 h 1232"/>
              <a:gd name="T2" fmla="*/ 1294857988 w 605"/>
              <a:gd name="T3" fmla="*/ 0 h 1232"/>
              <a:gd name="T4" fmla="*/ 1294857988 w 605"/>
              <a:gd name="T5" fmla="*/ 2147483646 h 1232"/>
              <a:gd name="T6" fmla="*/ 0 w 605"/>
              <a:gd name="T7" fmla="*/ 2147483646 h 1232"/>
              <a:gd name="T8" fmla="*/ 0 w 605"/>
              <a:gd name="T9" fmla="*/ 0 h 1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1232">
                <a:moveTo>
                  <a:pt x="0" y="0"/>
                </a:moveTo>
                <a:lnTo>
                  <a:pt x="604" y="0"/>
                </a:lnTo>
                <a:lnTo>
                  <a:pt x="604" y="1231"/>
                </a:lnTo>
                <a:lnTo>
                  <a:pt x="0" y="1231"/>
                </a:lnTo>
                <a:lnTo>
                  <a:pt x="0" y="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5" name="Line 21"/>
          <p:cNvSpPr>
            <a:spLocks noChangeShapeType="1"/>
          </p:cNvSpPr>
          <p:nvPr/>
        </p:nvSpPr>
        <p:spPr bwMode="auto">
          <a:xfrm>
            <a:off x="7367588" y="2817813"/>
            <a:ext cx="300037" cy="4587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6" name="Freeform 22"/>
          <p:cNvSpPr>
            <a:spLocks/>
          </p:cNvSpPr>
          <p:nvPr/>
        </p:nvSpPr>
        <p:spPr bwMode="auto">
          <a:xfrm>
            <a:off x="5311775" y="2589213"/>
            <a:ext cx="887413" cy="460375"/>
          </a:xfrm>
          <a:custGeom>
            <a:avLst/>
            <a:gdLst>
              <a:gd name="T0" fmla="*/ 0 w 605"/>
              <a:gd name="T1" fmla="*/ 0 h 290"/>
              <a:gd name="T2" fmla="*/ 1299504128 w 605"/>
              <a:gd name="T3" fmla="*/ 0 h 290"/>
              <a:gd name="T4" fmla="*/ 1299504128 w 605"/>
              <a:gd name="T5" fmla="*/ 728325950 h 290"/>
              <a:gd name="T6" fmla="*/ 0 w 605"/>
              <a:gd name="T7" fmla="*/ 728325950 h 290"/>
              <a:gd name="T8" fmla="*/ 0 w 605"/>
              <a:gd name="T9" fmla="*/ 0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290">
                <a:moveTo>
                  <a:pt x="0" y="0"/>
                </a:moveTo>
                <a:lnTo>
                  <a:pt x="604" y="0"/>
                </a:lnTo>
                <a:lnTo>
                  <a:pt x="604" y="289"/>
                </a:lnTo>
                <a:lnTo>
                  <a:pt x="0" y="289"/>
                </a:lnTo>
                <a:lnTo>
                  <a:pt x="0" y="0"/>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7" name="Freeform 23"/>
          <p:cNvSpPr>
            <a:spLocks/>
          </p:cNvSpPr>
          <p:nvPr/>
        </p:nvSpPr>
        <p:spPr bwMode="auto">
          <a:xfrm>
            <a:off x="6469063" y="2524125"/>
            <a:ext cx="900112" cy="296863"/>
          </a:xfrm>
          <a:custGeom>
            <a:avLst/>
            <a:gdLst>
              <a:gd name="T0" fmla="*/ 0 w 614"/>
              <a:gd name="T1" fmla="*/ 0 h 187"/>
              <a:gd name="T2" fmla="*/ 1317397473 w 614"/>
              <a:gd name="T3" fmla="*/ 0 h 187"/>
              <a:gd name="T4" fmla="*/ 1317397473 w 614"/>
              <a:gd name="T5" fmla="*/ 468749852 h 187"/>
              <a:gd name="T6" fmla="*/ 0 w 614"/>
              <a:gd name="T7" fmla="*/ 468749852 h 187"/>
              <a:gd name="T8" fmla="*/ 0 w 614"/>
              <a:gd name="T9" fmla="*/ 0 h 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4" h="187">
                <a:moveTo>
                  <a:pt x="0" y="0"/>
                </a:moveTo>
                <a:lnTo>
                  <a:pt x="613" y="0"/>
                </a:lnTo>
                <a:lnTo>
                  <a:pt x="613" y="186"/>
                </a:lnTo>
                <a:lnTo>
                  <a:pt x="0" y="186"/>
                </a:lnTo>
                <a:lnTo>
                  <a:pt x="0" y="0"/>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8" name="Line 24"/>
          <p:cNvSpPr>
            <a:spLocks noChangeShapeType="1"/>
          </p:cNvSpPr>
          <p:nvPr/>
        </p:nvSpPr>
        <p:spPr bwMode="auto">
          <a:xfrm flipV="1">
            <a:off x="6197600" y="2524125"/>
            <a:ext cx="271463" cy="650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59" name="Freeform 25"/>
          <p:cNvSpPr>
            <a:spLocks/>
          </p:cNvSpPr>
          <p:nvPr/>
        </p:nvSpPr>
        <p:spPr bwMode="auto">
          <a:xfrm>
            <a:off x="7640638" y="2635250"/>
            <a:ext cx="885825" cy="642938"/>
          </a:xfrm>
          <a:custGeom>
            <a:avLst/>
            <a:gdLst>
              <a:gd name="T0" fmla="*/ 0 w 605"/>
              <a:gd name="T1" fmla="*/ 0 h 405"/>
              <a:gd name="T2" fmla="*/ 1294857988 w 605"/>
              <a:gd name="T3" fmla="*/ 0 h 405"/>
              <a:gd name="T4" fmla="*/ 1294857988 w 605"/>
              <a:gd name="T5" fmla="*/ 1018143917 h 405"/>
              <a:gd name="T6" fmla="*/ 0 w 605"/>
              <a:gd name="T7" fmla="*/ 1018143917 h 405"/>
              <a:gd name="T8" fmla="*/ 0 w 605"/>
              <a:gd name="T9" fmla="*/ 0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405">
                <a:moveTo>
                  <a:pt x="0" y="0"/>
                </a:moveTo>
                <a:lnTo>
                  <a:pt x="604" y="0"/>
                </a:lnTo>
                <a:lnTo>
                  <a:pt x="604" y="404"/>
                </a:lnTo>
                <a:lnTo>
                  <a:pt x="0" y="404"/>
                </a:lnTo>
                <a:lnTo>
                  <a:pt x="0" y="0"/>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0" name="Line 26"/>
          <p:cNvSpPr>
            <a:spLocks noChangeShapeType="1"/>
          </p:cNvSpPr>
          <p:nvPr/>
        </p:nvSpPr>
        <p:spPr bwMode="auto">
          <a:xfrm>
            <a:off x="7367588" y="2524125"/>
            <a:ext cx="273050" cy="1111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1" name="Freeform 27"/>
          <p:cNvSpPr>
            <a:spLocks/>
          </p:cNvSpPr>
          <p:nvPr/>
        </p:nvSpPr>
        <p:spPr bwMode="auto">
          <a:xfrm>
            <a:off x="5311775" y="2235200"/>
            <a:ext cx="887413" cy="355600"/>
          </a:xfrm>
          <a:custGeom>
            <a:avLst/>
            <a:gdLst>
              <a:gd name="T0" fmla="*/ 0 w 605"/>
              <a:gd name="T1" fmla="*/ 0 h 224"/>
              <a:gd name="T2" fmla="*/ 1299504128 w 605"/>
              <a:gd name="T3" fmla="*/ 0 h 224"/>
              <a:gd name="T4" fmla="*/ 1299504128 w 605"/>
              <a:gd name="T5" fmla="*/ 561995638 h 224"/>
              <a:gd name="T6" fmla="*/ 0 w 605"/>
              <a:gd name="T7" fmla="*/ 561995638 h 224"/>
              <a:gd name="T8" fmla="*/ 0 w 605"/>
              <a:gd name="T9" fmla="*/ 0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224">
                <a:moveTo>
                  <a:pt x="0" y="0"/>
                </a:moveTo>
                <a:lnTo>
                  <a:pt x="604" y="0"/>
                </a:lnTo>
                <a:lnTo>
                  <a:pt x="604" y="223"/>
                </a:lnTo>
                <a:lnTo>
                  <a:pt x="0" y="223"/>
                </a:lnTo>
                <a:lnTo>
                  <a:pt x="0" y="0"/>
                </a:lnTo>
              </a:path>
            </a:pathLst>
          </a:custGeom>
          <a:solidFill>
            <a:srgbClr val="C0FE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2" name="Freeform 28"/>
          <p:cNvSpPr>
            <a:spLocks/>
          </p:cNvSpPr>
          <p:nvPr/>
        </p:nvSpPr>
        <p:spPr bwMode="auto">
          <a:xfrm>
            <a:off x="6469063" y="2214563"/>
            <a:ext cx="900112" cy="311150"/>
          </a:xfrm>
          <a:custGeom>
            <a:avLst/>
            <a:gdLst>
              <a:gd name="T0" fmla="*/ 0 w 614"/>
              <a:gd name="T1" fmla="*/ 0 h 196"/>
              <a:gd name="T2" fmla="*/ 1317397473 w 614"/>
              <a:gd name="T3" fmla="*/ 0 h 196"/>
              <a:gd name="T4" fmla="*/ 1317397473 w 614"/>
              <a:gd name="T5" fmla="*/ 491431263 h 196"/>
              <a:gd name="T6" fmla="*/ 0 w 614"/>
              <a:gd name="T7" fmla="*/ 491431263 h 196"/>
              <a:gd name="T8" fmla="*/ 0 w 614"/>
              <a:gd name="T9" fmla="*/ 0 h 1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4" h="196">
                <a:moveTo>
                  <a:pt x="0" y="0"/>
                </a:moveTo>
                <a:lnTo>
                  <a:pt x="613" y="0"/>
                </a:lnTo>
                <a:lnTo>
                  <a:pt x="613" y="195"/>
                </a:lnTo>
                <a:lnTo>
                  <a:pt x="0" y="195"/>
                </a:lnTo>
                <a:lnTo>
                  <a:pt x="0" y="0"/>
                </a:lnTo>
              </a:path>
            </a:pathLst>
          </a:custGeom>
          <a:solidFill>
            <a:srgbClr val="C0FE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3" name="Line 29"/>
          <p:cNvSpPr>
            <a:spLocks noChangeShapeType="1"/>
          </p:cNvSpPr>
          <p:nvPr/>
        </p:nvSpPr>
        <p:spPr bwMode="auto">
          <a:xfrm flipV="1">
            <a:off x="6197600" y="2214563"/>
            <a:ext cx="271463" cy="2063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4" name="Freeform 30"/>
          <p:cNvSpPr>
            <a:spLocks/>
          </p:cNvSpPr>
          <p:nvPr/>
        </p:nvSpPr>
        <p:spPr bwMode="auto">
          <a:xfrm>
            <a:off x="7640638" y="2281238"/>
            <a:ext cx="885825" cy="355600"/>
          </a:xfrm>
          <a:custGeom>
            <a:avLst/>
            <a:gdLst>
              <a:gd name="T0" fmla="*/ 0 w 605"/>
              <a:gd name="T1" fmla="*/ 0 h 224"/>
              <a:gd name="T2" fmla="*/ 1294857988 w 605"/>
              <a:gd name="T3" fmla="*/ 0 h 224"/>
              <a:gd name="T4" fmla="*/ 1294857988 w 605"/>
              <a:gd name="T5" fmla="*/ 561995638 h 224"/>
              <a:gd name="T6" fmla="*/ 0 w 605"/>
              <a:gd name="T7" fmla="*/ 561995638 h 224"/>
              <a:gd name="T8" fmla="*/ 0 w 605"/>
              <a:gd name="T9" fmla="*/ 0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224">
                <a:moveTo>
                  <a:pt x="0" y="0"/>
                </a:moveTo>
                <a:lnTo>
                  <a:pt x="604" y="0"/>
                </a:lnTo>
                <a:lnTo>
                  <a:pt x="604" y="223"/>
                </a:lnTo>
                <a:lnTo>
                  <a:pt x="0" y="223"/>
                </a:lnTo>
                <a:lnTo>
                  <a:pt x="0" y="0"/>
                </a:lnTo>
              </a:path>
            </a:pathLst>
          </a:custGeom>
          <a:solidFill>
            <a:srgbClr val="C0FE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5" name="Line 31"/>
          <p:cNvSpPr>
            <a:spLocks noChangeShapeType="1"/>
          </p:cNvSpPr>
          <p:nvPr/>
        </p:nvSpPr>
        <p:spPr bwMode="auto">
          <a:xfrm>
            <a:off x="7367588" y="2214563"/>
            <a:ext cx="273050" cy="666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6" name="Freeform 32"/>
          <p:cNvSpPr>
            <a:spLocks/>
          </p:cNvSpPr>
          <p:nvPr/>
        </p:nvSpPr>
        <p:spPr bwMode="auto">
          <a:xfrm>
            <a:off x="5311775" y="1928813"/>
            <a:ext cx="887413" cy="307975"/>
          </a:xfrm>
          <a:custGeom>
            <a:avLst/>
            <a:gdLst>
              <a:gd name="T0" fmla="*/ 0 w 605"/>
              <a:gd name="T1" fmla="*/ 0 h 194"/>
              <a:gd name="T2" fmla="*/ 1299504128 w 605"/>
              <a:gd name="T3" fmla="*/ 0 h 194"/>
              <a:gd name="T4" fmla="*/ 1299504128 w 605"/>
              <a:gd name="T5" fmla="*/ 486390950 h 194"/>
              <a:gd name="T6" fmla="*/ 0 w 605"/>
              <a:gd name="T7" fmla="*/ 486390950 h 194"/>
              <a:gd name="T8" fmla="*/ 0 w 605"/>
              <a:gd name="T9" fmla="*/ 0 h 1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194">
                <a:moveTo>
                  <a:pt x="0" y="0"/>
                </a:moveTo>
                <a:lnTo>
                  <a:pt x="604" y="0"/>
                </a:lnTo>
                <a:lnTo>
                  <a:pt x="604" y="193"/>
                </a:lnTo>
                <a:lnTo>
                  <a:pt x="0" y="193"/>
                </a:lnTo>
                <a:lnTo>
                  <a:pt x="0" y="0"/>
                </a:lnTo>
              </a:path>
            </a:pathLst>
          </a:custGeom>
          <a:solidFill>
            <a:srgbClr val="600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7" name="Freeform 33"/>
          <p:cNvSpPr>
            <a:spLocks/>
          </p:cNvSpPr>
          <p:nvPr/>
        </p:nvSpPr>
        <p:spPr bwMode="auto">
          <a:xfrm>
            <a:off x="6469063" y="2016125"/>
            <a:ext cx="900112" cy="200025"/>
          </a:xfrm>
          <a:custGeom>
            <a:avLst/>
            <a:gdLst>
              <a:gd name="T0" fmla="*/ 0 w 614"/>
              <a:gd name="T1" fmla="*/ 0 h 126"/>
              <a:gd name="T2" fmla="*/ 1317397473 w 614"/>
              <a:gd name="T3" fmla="*/ 0 h 126"/>
              <a:gd name="T4" fmla="*/ 1317397473 w 614"/>
              <a:gd name="T5" fmla="*/ 315020325 h 126"/>
              <a:gd name="T6" fmla="*/ 0 w 614"/>
              <a:gd name="T7" fmla="*/ 315020325 h 126"/>
              <a:gd name="T8" fmla="*/ 0 w 614"/>
              <a:gd name="T9" fmla="*/ 0 h 1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4" h="126">
                <a:moveTo>
                  <a:pt x="0" y="0"/>
                </a:moveTo>
                <a:lnTo>
                  <a:pt x="613" y="0"/>
                </a:lnTo>
                <a:lnTo>
                  <a:pt x="613" y="125"/>
                </a:lnTo>
                <a:lnTo>
                  <a:pt x="0" y="125"/>
                </a:lnTo>
                <a:lnTo>
                  <a:pt x="0" y="0"/>
                </a:lnTo>
              </a:path>
            </a:pathLst>
          </a:custGeom>
          <a:solidFill>
            <a:srgbClr val="600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8" name="Line 34"/>
          <p:cNvSpPr>
            <a:spLocks noChangeShapeType="1"/>
          </p:cNvSpPr>
          <p:nvPr/>
        </p:nvSpPr>
        <p:spPr bwMode="auto">
          <a:xfrm>
            <a:off x="6197600" y="1928813"/>
            <a:ext cx="271463" cy="8731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69" name="Freeform 35"/>
          <p:cNvSpPr>
            <a:spLocks/>
          </p:cNvSpPr>
          <p:nvPr/>
        </p:nvSpPr>
        <p:spPr bwMode="auto">
          <a:xfrm>
            <a:off x="7640638" y="1992313"/>
            <a:ext cx="885825" cy="290512"/>
          </a:xfrm>
          <a:custGeom>
            <a:avLst/>
            <a:gdLst>
              <a:gd name="T0" fmla="*/ 0 w 605"/>
              <a:gd name="T1" fmla="*/ 0 h 183"/>
              <a:gd name="T2" fmla="*/ 1294857988 w 605"/>
              <a:gd name="T3" fmla="*/ 0 h 183"/>
              <a:gd name="T4" fmla="*/ 1294857988 w 605"/>
              <a:gd name="T5" fmla="*/ 458667648 h 183"/>
              <a:gd name="T6" fmla="*/ 0 w 605"/>
              <a:gd name="T7" fmla="*/ 458667648 h 183"/>
              <a:gd name="T8" fmla="*/ 0 w 605"/>
              <a:gd name="T9" fmla="*/ 0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183">
                <a:moveTo>
                  <a:pt x="0" y="0"/>
                </a:moveTo>
                <a:lnTo>
                  <a:pt x="604" y="0"/>
                </a:lnTo>
                <a:lnTo>
                  <a:pt x="604" y="182"/>
                </a:lnTo>
                <a:lnTo>
                  <a:pt x="0" y="182"/>
                </a:lnTo>
                <a:lnTo>
                  <a:pt x="0" y="0"/>
                </a:lnTo>
              </a:path>
            </a:pathLst>
          </a:custGeom>
          <a:solidFill>
            <a:srgbClr val="600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0" name="Line 36"/>
          <p:cNvSpPr>
            <a:spLocks noChangeShapeType="1"/>
          </p:cNvSpPr>
          <p:nvPr/>
        </p:nvSpPr>
        <p:spPr bwMode="auto">
          <a:xfrm flipV="1">
            <a:off x="7367588" y="1992313"/>
            <a:ext cx="273050" cy="2381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1" name="Freeform 37"/>
          <p:cNvSpPr>
            <a:spLocks/>
          </p:cNvSpPr>
          <p:nvPr/>
        </p:nvSpPr>
        <p:spPr bwMode="auto">
          <a:xfrm>
            <a:off x="5311775" y="1882775"/>
            <a:ext cx="887413" cy="47625"/>
          </a:xfrm>
          <a:custGeom>
            <a:avLst/>
            <a:gdLst>
              <a:gd name="T0" fmla="*/ 0 w 605"/>
              <a:gd name="T1" fmla="*/ 0 h 30"/>
              <a:gd name="T2" fmla="*/ 1299504128 w 605"/>
              <a:gd name="T3" fmla="*/ 0 h 30"/>
              <a:gd name="T4" fmla="*/ 1299504128 w 605"/>
              <a:gd name="T5" fmla="*/ 73085325 h 30"/>
              <a:gd name="T6" fmla="*/ 0 w 605"/>
              <a:gd name="T7" fmla="*/ 73085325 h 30"/>
              <a:gd name="T8" fmla="*/ 0 w 605"/>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30">
                <a:moveTo>
                  <a:pt x="0" y="0"/>
                </a:moveTo>
                <a:lnTo>
                  <a:pt x="604" y="0"/>
                </a:lnTo>
                <a:lnTo>
                  <a:pt x="604" y="29"/>
                </a:lnTo>
                <a:lnTo>
                  <a:pt x="0" y="29"/>
                </a:lnTo>
                <a:lnTo>
                  <a:pt x="0" y="0"/>
                </a:lnTo>
              </a:path>
            </a:pathLst>
          </a:custGeom>
          <a:solidFill>
            <a:schemeClr val="hlink"/>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2" name="Freeform 38"/>
          <p:cNvSpPr>
            <a:spLocks/>
          </p:cNvSpPr>
          <p:nvPr/>
        </p:nvSpPr>
        <p:spPr bwMode="auto">
          <a:xfrm>
            <a:off x="6469063" y="1882775"/>
            <a:ext cx="900112" cy="134938"/>
          </a:xfrm>
          <a:custGeom>
            <a:avLst/>
            <a:gdLst>
              <a:gd name="T0" fmla="*/ 0 w 614"/>
              <a:gd name="T1" fmla="*/ 0 h 85"/>
              <a:gd name="T2" fmla="*/ 1317397473 w 614"/>
              <a:gd name="T3" fmla="*/ 0 h 85"/>
              <a:gd name="T4" fmla="*/ 1317397473 w 614"/>
              <a:gd name="T5" fmla="*/ 211693909 h 85"/>
              <a:gd name="T6" fmla="*/ 0 w 614"/>
              <a:gd name="T7" fmla="*/ 211693909 h 85"/>
              <a:gd name="T8" fmla="*/ 0 w 614"/>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4" h="85">
                <a:moveTo>
                  <a:pt x="0" y="0"/>
                </a:moveTo>
                <a:lnTo>
                  <a:pt x="613" y="0"/>
                </a:lnTo>
                <a:lnTo>
                  <a:pt x="613" y="84"/>
                </a:lnTo>
                <a:lnTo>
                  <a:pt x="0" y="84"/>
                </a:lnTo>
                <a:lnTo>
                  <a:pt x="0" y="0"/>
                </a:lnTo>
              </a:path>
            </a:pathLst>
          </a:custGeom>
          <a:solidFill>
            <a:schemeClr val="hlink"/>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3" name="Line 39"/>
          <p:cNvSpPr>
            <a:spLocks noChangeShapeType="1"/>
          </p:cNvSpPr>
          <p:nvPr/>
        </p:nvSpPr>
        <p:spPr bwMode="auto">
          <a:xfrm>
            <a:off x="6197600" y="1882775"/>
            <a:ext cx="27146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4" name="Freeform 40"/>
          <p:cNvSpPr>
            <a:spLocks/>
          </p:cNvSpPr>
          <p:nvPr/>
        </p:nvSpPr>
        <p:spPr bwMode="auto">
          <a:xfrm>
            <a:off x="7640638" y="1882775"/>
            <a:ext cx="885825" cy="111125"/>
          </a:xfrm>
          <a:custGeom>
            <a:avLst/>
            <a:gdLst>
              <a:gd name="T0" fmla="*/ 0 w 605"/>
              <a:gd name="T1" fmla="*/ 0 h 70"/>
              <a:gd name="T2" fmla="*/ 1294857988 w 605"/>
              <a:gd name="T3" fmla="*/ 0 h 70"/>
              <a:gd name="T4" fmla="*/ 1294857988 w 605"/>
              <a:gd name="T5" fmla="*/ 173891575 h 70"/>
              <a:gd name="T6" fmla="*/ 0 w 605"/>
              <a:gd name="T7" fmla="*/ 173891575 h 70"/>
              <a:gd name="T8" fmla="*/ 0 w 605"/>
              <a:gd name="T9" fmla="*/ 0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70">
                <a:moveTo>
                  <a:pt x="0" y="0"/>
                </a:moveTo>
                <a:lnTo>
                  <a:pt x="604" y="0"/>
                </a:lnTo>
                <a:lnTo>
                  <a:pt x="604" y="69"/>
                </a:lnTo>
                <a:lnTo>
                  <a:pt x="0" y="69"/>
                </a:lnTo>
                <a:lnTo>
                  <a:pt x="0" y="0"/>
                </a:lnTo>
              </a:path>
            </a:pathLst>
          </a:custGeom>
          <a:solidFill>
            <a:schemeClr val="hlink"/>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5" name="Line 41"/>
          <p:cNvSpPr>
            <a:spLocks noChangeShapeType="1"/>
          </p:cNvSpPr>
          <p:nvPr/>
        </p:nvSpPr>
        <p:spPr bwMode="auto">
          <a:xfrm>
            <a:off x="7367588" y="1882775"/>
            <a:ext cx="2730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6" name="Line 42"/>
          <p:cNvSpPr>
            <a:spLocks noChangeShapeType="1"/>
          </p:cNvSpPr>
          <p:nvPr/>
        </p:nvSpPr>
        <p:spPr bwMode="auto">
          <a:xfrm>
            <a:off x="5175250" y="1882775"/>
            <a:ext cx="0" cy="333851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7" name="Line 43"/>
          <p:cNvSpPr>
            <a:spLocks noChangeShapeType="1"/>
          </p:cNvSpPr>
          <p:nvPr/>
        </p:nvSpPr>
        <p:spPr bwMode="auto">
          <a:xfrm>
            <a:off x="5133975" y="5221288"/>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8" name="Line 44"/>
          <p:cNvSpPr>
            <a:spLocks noChangeShapeType="1"/>
          </p:cNvSpPr>
          <p:nvPr/>
        </p:nvSpPr>
        <p:spPr bwMode="auto">
          <a:xfrm>
            <a:off x="5133975" y="4889500"/>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79" name="Line 45"/>
          <p:cNvSpPr>
            <a:spLocks noChangeShapeType="1"/>
          </p:cNvSpPr>
          <p:nvPr/>
        </p:nvSpPr>
        <p:spPr bwMode="auto">
          <a:xfrm>
            <a:off x="5133975" y="4557713"/>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0" name="Line 46"/>
          <p:cNvSpPr>
            <a:spLocks noChangeShapeType="1"/>
          </p:cNvSpPr>
          <p:nvPr/>
        </p:nvSpPr>
        <p:spPr bwMode="auto">
          <a:xfrm>
            <a:off x="5133975" y="4227513"/>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1" name="Line 47"/>
          <p:cNvSpPr>
            <a:spLocks noChangeShapeType="1"/>
          </p:cNvSpPr>
          <p:nvPr/>
        </p:nvSpPr>
        <p:spPr bwMode="auto">
          <a:xfrm>
            <a:off x="5133975" y="3894138"/>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2" name="Line 48"/>
          <p:cNvSpPr>
            <a:spLocks noChangeShapeType="1"/>
          </p:cNvSpPr>
          <p:nvPr/>
        </p:nvSpPr>
        <p:spPr bwMode="auto">
          <a:xfrm>
            <a:off x="5133975" y="3563938"/>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3" name="Line 49"/>
          <p:cNvSpPr>
            <a:spLocks noChangeShapeType="1"/>
          </p:cNvSpPr>
          <p:nvPr/>
        </p:nvSpPr>
        <p:spPr bwMode="auto">
          <a:xfrm>
            <a:off x="5133975" y="3209925"/>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4" name="Line 50"/>
          <p:cNvSpPr>
            <a:spLocks noChangeShapeType="1"/>
          </p:cNvSpPr>
          <p:nvPr/>
        </p:nvSpPr>
        <p:spPr bwMode="auto">
          <a:xfrm>
            <a:off x="5133975" y="2879725"/>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5" name="Line 51"/>
          <p:cNvSpPr>
            <a:spLocks noChangeShapeType="1"/>
          </p:cNvSpPr>
          <p:nvPr/>
        </p:nvSpPr>
        <p:spPr bwMode="auto">
          <a:xfrm>
            <a:off x="5133975" y="2546350"/>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6" name="Line 52"/>
          <p:cNvSpPr>
            <a:spLocks noChangeShapeType="1"/>
          </p:cNvSpPr>
          <p:nvPr/>
        </p:nvSpPr>
        <p:spPr bwMode="auto">
          <a:xfrm>
            <a:off x="5133975" y="2214563"/>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7" name="Line 53"/>
          <p:cNvSpPr>
            <a:spLocks noChangeShapeType="1"/>
          </p:cNvSpPr>
          <p:nvPr/>
        </p:nvSpPr>
        <p:spPr bwMode="auto">
          <a:xfrm>
            <a:off x="5133975" y="1882775"/>
            <a:ext cx="825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8" name="Line 54"/>
          <p:cNvSpPr>
            <a:spLocks noChangeShapeType="1"/>
          </p:cNvSpPr>
          <p:nvPr/>
        </p:nvSpPr>
        <p:spPr bwMode="auto">
          <a:xfrm>
            <a:off x="5175250" y="5221288"/>
            <a:ext cx="34861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89" name="Line 55"/>
          <p:cNvSpPr>
            <a:spLocks noChangeShapeType="1"/>
          </p:cNvSpPr>
          <p:nvPr/>
        </p:nvSpPr>
        <p:spPr bwMode="auto">
          <a:xfrm flipV="1">
            <a:off x="5175250" y="5153025"/>
            <a:ext cx="0" cy="134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90" name="Line 56"/>
          <p:cNvSpPr>
            <a:spLocks noChangeShapeType="1"/>
          </p:cNvSpPr>
          <p:nvPr/>
        </p:nvSpPr>
        <p:spPr bwMode="auto">
          <a:xfrm flipV="1">
            <a:off x="6334125" y="5153025"/>
            <a:ext cx="0" cy="134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91" name="Line 57"/>
          <p:cNvSpPr>
            <a:spLocks noChangeShapeType="1"/>
          </p:cNvSpPr>
          <p:nvPr/>
        </p:nvSpPr>
        <p:spPr bwMode="auto">
          <a:xfrm flipV="1">
            <a:off x="7504113" y="5153025"/>
            <a:ext cx="0" cy="134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92" name="Line 58"/>
          <p:cNvSpPr>
            <a:spLocks noChangeShapeType="1"/>
          </p:cNvSpPr>
          <p:nvPr/>
        </p:nvSpPr>
        <p:spPr bwMode="auto">
          <a:xfrm flipV="1">
            <a:off x="8661400" y="5153025"/>
            <a:ext cx="0" cy="134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18493" name="Rectangle 59"/>
          <p:cNvSpPr>
            <a:spLocks noChangeArrowheads="1"/>
          </p:cNvSpPr>
          <p:nvPr/>
        </p:nvSpPr>
        <p:spPr bwMode="auto">
          <a:xfrm>
            <a:off x="4764088" y="5019675"/>
            <a:ext cx="442430"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0%</a:t>
            </a:r>
          </a:p>
        </p:txBody>
      </p:sp>
      <p:sp>
        <p:nvSpPr>
          <p:cNvPr id="18494" name="Rectangle 60"/>
          <p:cNvSpPr>
            <a:spLocks noChangeArrowheads="1"/>
          </p:cNvSpPr>
          <p:nvPr/>
        </p:nvSpPr>
        <p:spPr bwMode="auto">
          <a:xfrm>
            <a:off x="4681538" y="4687888"/>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10%</a:t>
            </a:r>
          </a:p>
        </p:txBody>
      </p:sp>
      <p:sp>
        <p:nvSpPr>
          <p:cNvPr id="18495" name="Rectangle 61"/>
          <p:cNvSpPr>
            <a:spLocks noChangeArrowheads="1"/>
          </p:cNvSpPr>
          <p:nvPr/>
        </p:nvSpPr>
        <p:spPr bwMode="auto">
          <a:xfrm>
            <a:off x="4681538" y="4357688"/>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20%</a:t>
            </a:r>
          </a:p>
        </p:txBody>
      </p:sp>
      <p:sp>
        <p:nvSpPr>
          <p:cNvPr id="18496" name="Rectangle 62"/>
          <p:cNvSpPr>
            <a:spLocks noChangeArrowheads="1"/>
          </p:cNvSpPr>
          <p:nvPr/>
        </p:nvSpPr>
        <p:spPr bwMode="auto">
          <a:xfrm>
            <a:off x="4681538" y="4027488"/>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30%</a:t>
            </a:r>
          </a:p>
        </p:txBody>
      </p:sp>
      <p:sp>
        <p:nvSpPr>
          <p:cNvPr id="18497" name="Rectangle 63"/>
          <p:cNvSpPr>
            <a:spLocks noChangeArrowheads="1"/>
          </p:cNvSpPr>
          <p:nvPr/>
        </p:nvSpPr>
        <p:spPr bwMode="auto">
          <a:xfrm>
            <a:off x="4681538" y="3695700"/>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40%</a:t>
            </a:r>
          </a:p>
        </p:txBody>
      </p:sp>
      <p:sp>
        <p:nvSpPr>
          <p:cNvPr id="18498" name="Rectangle 64"/>
          <p:cNvSpPr>
            <a:spLocks noChangeArrowheads="1"/>
          </p:cNvSpPr>
          <p:nvPr/>
        </p:nvSpPr>
        <p:spPr bwMode="auto">
          <a:xfrm>
            <a:off x="4681538" y="3362325"/>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50%</a:t>
            </a:r>
          </a:p>
        </p:txBody>
      </p:sp>
      <p:sp>
        <p:nvSpPr>
          <p:cNvPr id="18499" name="Rectangle 65"/>
          <p:cNvSpPr>
            <a:spLocks noChangeArrowheads="1"/>
          </p:cNvSpPr>
          <p:nvPr/>
        </p:nvSpPr>
        <p:spPr bwMode="auto">
          <a:xfrm>
            <a:off x="4681538" y="3009900"/>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60%</a:t>
            </a:r>
          </a:p>
        </p:txBody>
      </p:sp>
      <p:sp>
        <p:nvSpPr>
          <p:cNvPr id="18500" name="Rectangle 66"/>
          <p:cNvSpPr>
            <a:spLocks noChangeArrowheads="1"/>
          </p:cNvSpPr>
          <p:nvPr/>
        </p:nvSpPr>
        <p:spPr bwMode="auto">
          <a:xfrm>
            <a:off x="4681538" y="2678113"/>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70%</a:t>
            </a:r>
          </a:p>
        </p:txBody>
      </p:sp>
      <p:sp>
        <p:nvSpPr>
          <p:cNvPr id="18501" name="Rectangle 67"/>
          <p:cNvSpPr>
            <a:spLocks noChangeArrowheads="1"/>
          </p:cNvSpPr>
          <p:nvPr/>
        </p:nvSpPr>
        <p:spPr bwMode="auto">
          <a:xfrm>
            <a:off x="4681538" y="2344738"/>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80%</a:t>
            </a:r>
          </a:p>
        </p:txBody>
      </p:sp>
      <p:sp>
        <p:nvSpPr>
          <p:cNvPr id="18502" name="Rectangle 68"/>
          <p:cNvSpPr>
            <a:spLocks noChangeArrowheads="1"/>
          </p:cNvSpPr>
          <p:nvPr/>
        </p:nvSpPr>
        <p:spPr bwMode="auto">
          <a:xfrm>
            <a:off x="4681538" y="2012950"/>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90%</a:t>
            </a:r>
          </a:p>
        </p:txBody>
      </p:sp>
      <p:sp>
        <p:nvSpPr>
          <p:cNvPr id="18503" name="Rectangle 69"/>
          <p:cNvSpPr>
            <a:spLocks noChangeArrowheads="1"/>
          </p:cNvSpPr>
          <p:nvPr/>
        </p:nvSpPr>
        <p:spPr bwMode="auto">
          <a:xfrm>
            <a:off x="4600575" y="1681163"/>
            <a:ext cx="64120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solidFill>
                  <a:srgbClr val="000000"/>
                </a:solidFill>
                <a:cs typeface="Arial" panose="020B0604020202020204" pitchFamily="34" charset="0"/>
              </a:rPr>
              <a:t>100%</a:t>
            </a:r>
          </a:p>
        </p:txBody>
      </p:sp>
      <p:sp>
        <p:nvSpPr>
          <p:cNvPr id="18504" name="Rectangle 70"/>
          <p:cNvSpPr>
            <a:spLocks noChangeArrowheads="1"/>
          </p:cNvSpPr>
          <p:nvPr/>
        </p:nvSpPr>
        <p:spPr bwMode="auto">
          <a:xfrm>
            <a:off x="5472113" y="5440363"/>
            <a:ext cx="64280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I кв.</a:t>
            </a:r>
          </a:p>
        </p:txBody>
      </p:sp>
      <p:sp>
        <p:nvSpPr>
          <p:cNvPr id="18505" name="Rectangle 71"/>
          <p:cNvSpPr>
            <a:spLocks noChangeArrowheads="1"/>
          </p:cNvSpPr>
          <p:nvPr/>
        </p:nvSpPr>
        <p:spPr bwMode="auto">
          <a:xfrm>
            <a:off x="6667500" y="5440363"/>
            <a:ext cx="713338"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II кв.</a:t>
            </a:r>
          </a:p>
        </p:txBody>
      </p:sp>
      <p:sp>
        <p:nvSpPr>
          <p:cNvPr id="18506" name="Rectangle 72"/>
          <p:cNvSpPr>
            <a:spLocks noChangeArrowheads="1"/>
          </p:cNvSpPr>
          <p:nvPr/>
        </p:nvSpPr>
        <p:spPr bwMode="auto">
          <a:xfrm>
            <a:off x="7793038" y="5440363"/>
            <a:ext cx="7838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III кв.</a:t>
            </a:r>
          </a:p>
        </p:txBody>
      </p:sp>
    </p:spTree>
    <p:extLst>
      <p:ext uri="{BB962C8B-B14F-4D97-AF65-F5344CB8AC3E}">
        <p14:creationId xmlns:p14="http://schemas.microsoft.com/office/powerpoint/2010/main" val="1415290146"/>
      </p:ext>
    </p:extLst>
  </p:cSld>
  <p:clrMapOvr>
    <a:masterClrMapping/>
  </p:clrMapOvr>
  <p:transition>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07E020-BE27-47BA-A60D-B0F40288F5C9}" type="slidenum">
              <a:rPr lang="ru-RU" altLang="ru-RU" smtClean="0">
                <a:cs typeface="Arial" panose="020B0604020202020204" pitchFamily="34" charset="0"/>
              </a:rPr>
              <a:pPr/>
              <a:t>9</a:t>
            </a:fld>
            <a:endParaRPr lang="ru-RU" altLang="ru-RU" smtClean="0">
              <a:cs typeface="Arial" panose="020B0604020202020204" pitchFamily="34" charset="0"/>
            </a:endParaRPr>
          </a:p>
        </p:txBody>
      </p:sp>
      <p:sp>
        <p:nvSpPr>
          <p:cNvPr id="20484"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Анализ затрат</a:t>
            </a:r>
          </a:p>
        </p:txBody>
      </p:sp>
      <p:sp>
        <p:nvSpPr>
          <p:cNvPr id="20485" name="Rectangle 3"/>
          <p:cNvSpPr>
            <a:spLocks noGrp="1" noChangeArrowheads="1"/>
          </p:cNvSpPr>
          <p:nvPr>
            <p:ph type="body" idx="1"/>
          </p:nvPr>
        </p:nvSpPr>
        <p:spPr>
          <a:xfrm>
            <a:off x="393700" y="1219200"/>
            <a:ext cx="8469313" cy="1295400"/>
          </a:xfrm>
          <a:noFill/>
        </p:spPr>
        <p:txBody>
          <a:bodyPr/>
          <a:lstStyle/>
          <a:p>
            <a:pPr marL="0" indent="381000" algn="just">
              <a:buFontTx/>
              <a:buNone/>
            </a:pPr>
            <a:r>
              <a:rPr lang="ru-RU" altLang="ru-RU" smtClean="0">
                <a:latin typeface="Arial" panose="020B0604020202020204" pitchFamily="34" charset="0"/>
                <a:cs typeface="Arial" panose="020B0604020202020204" pitchFamily="34" charset="0"/>
              </a:rPr>
              <a:t>В себестоимости продукции необходимо </a:t>
            </a:r>
            <a:r>
              <a:rPr lang="ru-RU" altLang="ru-RU" b="0" i="0" smtClean="0">
                <a:latin typeface="Arial" panose="020B0604020202020204" pitchFamily="34" charset="0"/>
                <a:cs typeface="Arial" panose="020B0604020202020204" pitchFamily="34" charset="0"/>
              </a:rPr>
              <a:t>выделить наиболее весомые и быстрорастущие статьи</a:t>
            </a:r>
            <a:r>
              <a:rPr lang="ru-RU" altLang="ru-RU" smtClean="0">
                <a:latin typeface="Arial" panose="020B0604020202020204" pitchFamily="34" charset="0"/>
                <a:cs typeface="Arial" panose="020B0604020202020204" pitchFamily="34" charset="0"/>
              </a:rPr>
              <a:t>, после чего нужно проанализировать возможность и необходимость их сокращения без ущерба для производства</a:t>
            </a:r>
          </a:p>
        </p:txBody>
      </p:sp>
      <p:sp>
        <p:nvSpPr>
          <p:cNvPr id="20486" name="Rectangle 4"/>
          <p:cNvSpPr>
            <a:spLocks noChangeArrowheads="1"/>
          </p:cNvSpPr>
          <p:nvPr/>
        </p:nvSpPr>
        <p:spPr bwMode="auto">
          <a:xfrm>
            <a:off x="436563" y="2514600"/>
            <a:ext cx="6043612"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90000"/>
              </a:lnSpc>
              <a:spcBef>
                <a:spcPct val="20000"/>
              </a:spcBef>
            </a:pPr>
            <a:r>
              <a:rPr lang="ru-RU" altLang="ru-RU" sz="2000">
                <a:cs typeface="Arial" panose="020B0604020202020204" pitchFamily="34" charset="0"/>
              </a:rPr>
              <a:t>Для проведения углубленного анализа </a:t>
            </a:r>
            <a:r>
              <a:rPr lang="ru-RU" altLang="ru-RU" sz="2000" b="1">
                <a:cs typeface="Arial" panose="020B0604020202020204" pitchFamily="34" charset="0"/>
              </a:rPr>
              <a:t>целесообразно разделить затраты на </a:t>
            </a:r>
            <a:r>
              <a:rPr lang="ru-RU" altLang="ru-RU" sz="2000" b="1" u="sng">
                <a:cs typeface="Arial" panose="020B0604020202020204" pitchFamily="34" charset="0"/>
              </a:rPr>
              <a:t>постоянные и переменные</a:t>
            </a:r>
            <a:r>
              <a:rPr lang="ru-RU" altLang="ru-RU" sz="2000">
                <a:cs typeface="Arial" panose="020B0604020202020204" pitchFamily="34" charset="0"/>
              </a:rPr>
              <a:t>, </a:t>
            </a:r>
            <a:r>
              <a:rPr lang="ru-RU" altLang="ru-RU" sz="2000" b="1">
                <a:cs typeface="Arial" panose="020B0604020202020204" pitchFamily="34" charset="0"/>
              </a:rPr>
              <a:t>что позволит рассчитать </a:t>
            </a:r>
            <a:r>
              <a:rPr lang="ru-RU" altLang="ru-RU" sz="2000">
                <a:cs typeface="Arial" panose="020B0604020202020204" pitchFamily="34" charset="0"/>
              </a:rPr>
              <a:t>минимальный объем продаж, обеспечивающих покрытие всех расходов, то есть </a:t>
            </a:r>
            <a:r>
              <a:rPr lang="ru-RU" altLang="ru-RU" sz="2000" i="1" u="sng">
                <a:cs typeface="Arial" panose="020B0604020202020204" pitchFamily="34" charset="0"/>
              </a:rPr>
              <a:t>“</a:t>
            </a:r>
            <a:r>
              <a:rPr lang="ru-RU" altLang="ru-RU" sz="2000" b="1" u="sng">
                <a:cs typeface="Arial" panose="020B0604020202020204" pitchFamily="34" charset="0"/>
              </a:rPr>
              <a:t>точку безубыточности”.</a:t>
            </a:r>
            <a:r>
              <a:rPr lang="ru-RU" altLang="ru-RU" sz="2000" b="1">
                <a:cs typeface="Arial" panose="020B0604020202020204" pitchFamily="34" charset="0"/>
              </a:rPr>
              <a:t> </a:t>
            </a:r>
            <a:r>
              <a:rPr lang="ru-RU" altLang="ru-RU" sz="2000">
                <a:cs typeface="Arial" panose="020B0604020202020204" pitchFamily="34" charset="0"/>
              </a:rPr>
              <a:t>Кроме того, появится возможность оценить и скорректировать производственную программу для получения максимальной прибыли при заданных ограничениях (продажи, финансовые и производственные ресурсы и т.п.) </a:t>
            </a:r>
          </a:p>
          <a:p>
            <a:pPr algn="just" latinLnBrk="1">
              <a:lnSpc>
                <a:spcPct val="90000"/>
              </a:lnSpc>
              <a:spcBef>
                <a:spcPct val="20000"/>
              </a:spcBef>
            </a:pPr>
            <a:endParaRPr lang="ru-RU" altLang="ru-RU" sz="2000">
              <a:cs typeface="Arial" panose="020B0604020202020204" pitchFamily="34" charset="0"/>
            </a:endParaRPr>
          </a:p>
        </p:txBody>
      </p:sp>
      <p:grpSp>
        <p:nvGrpSpPr>
          <p:cNvPr id="20487" name="Group 5"/>
          <p:cNvGrpSpPr>
            <a:grpSpLocks/>
          </p:cNvGrpSpPr>
          <p:nvPr/>
        </p:nvGrpSpPr>
        <p:grpSpPr bwMode="auto">
          <a:xfrm>
            <a:off x="6611938" y="2444750"/>
            <a:ext cx="1989137" cy="2732088"/>
            <a:chOff x="4512" y="1540"/>
            <a:chExt cx="1357" cy="1721"/>
          </a:xfrm>
        </p:grpSpPr>
        <p:grpSp>
          <p:nvGrpSpPr>
            <p:cNvPr id="20492" name="Group 6"/>
            <p:cNvGrpSpPr>
              <a:grpSpLocks/>
            </p:cNvGrpSpPr>
            <p:nvPr/>
          </p:nvGrpSpPr>
          <p:grpSpPr bwMode="auto">
            <a:xfrm>
              <a:off x="4512" y="1540"/>
              <a:ext cx="603" cy="1391"/>
              <a:chOff x="4512" y="1540"/>
              <a:chExt cx="603" cy="1391"/>
            </a:xfrm>
          </p:grpSpPr>
          <p:grpSp>
            <p:nvGrpSpPr>
              <p:cNvPr id="20597" name="Group 7"/>
              <p:cNvGrpSpPr>
                <a:grpSpLocks/>
              </p:cNvGrpSpPr>
              <p:nvPr/>
            </p:nvGrpSpPr>
            <p:grpSpPr bwMode="auto">
              <a:xfrm>
                <a:off x="4570" y="2665"/>
                <a:ext cx="493" cy="266"/>
                <a:chOff x="4570" y="2665"/>
                <a:chExt cx="493" cy="266"/>
              </a:xfrm>
            </p:grpSpPr>
            <p:sp>
              <p:nvSpPr>
                <p:cNvPr id="20652" name="Oval 8"/>
                <p:cNvSpPr>
                  <a:spLocks noChangeArrowheads="1"/>
                </p:cNvSpPr>
                <p:nvPr/>
              </p:nvSpPr>
              <p:spPr bwMode="auto">
                <a:xfrm>
                  <a:off x="4574" y="2665"/>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53" name="Freeform 9"/>
                <p:cNvSpPr>
                  <a:spLocks/>
                </p:cNvSpPr>
                <p:nvPr/>
              </p:nvSpPr>
              <p:spPr bwMode="auto">
                <a:xfrm>
                  <a:off x="4570" y="2775"/>
                  <a:ext cx="493" cy="156"/>
                </a:xfrm>
                <a:custGeom>
                  <a:avLst/>
                  <a:gdLst>
                    <a:gd name="T0" fmla="*/ 0 w 493"/>
                    <a:gd name="T1" fmla="*/ 0 h 156"/>
                    <a:gd name="T2" fmla="*/ 0 w 493"/>
                    <a:gd name="T3" fmla="*/ 54 h 156"/>
                    <a:gd name="T4" fmla="*/ 10 w 493"/>
                    <a:gd name="T5" fmla="*/ 78 h 156"/>
                    <a:gd name="T6" fmla="*/ 25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0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5" y="95"/>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0" y="96"/>
                      </a:lnTo>
                      <a:lnTo>
                        <a:pt x="276" y="99"/>
                      </a:lnTo>
                      <a:lnTo>
                        <a:pt x="246" y="98"/>
                      </a:lnTo>
                      <a:lnTo>
                        <a:pt x="213" y="98"/>
                      </a:lnTo>
                      <a:lnTo>
                        <a:pt x="180" y="95"/>
                      </a:lnTo>
                      <a:lnTo>
                        <a:pt x="148" y="89"/>
                      </a:lnTo>
                      <a:lnTo>
                        <a:pt x="114" y="81"/>
                      </a:lnTo>
                      <a:lnTo>
                        <a:pt x="89" y="75"/>
                      </a:lnTo>
                      <a:lnTo>
                        <a:pt x="66" y="64"/>
                      </a:lnTo>
                      <a:lnTo>
                        <a:pt x="46"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98" name="Group 10"/>
              <p:cNvGrpSpPr>
                <a:grpSpLocks/>
              </p:cNvGrpSpPr>
              <p:nvPr/>
            </p:nvGrpSpPr>
            <p:grpSpPr bwMode="auto">
              <a:xfrm>
                <a:off x="4570" y="2607"/>
                <a:ext cx="493" cy="267"/>
                <a:chOff x="4570" y="2607"/>
                <a:chExt cx="493" cy="267"/>
              </a:xfrm>
            </p:grpSpPr>
            <p:sp>
              <p:nvSpPr>
                <p:cNvPr id="20650" name="Oval 11"/>
                <p:cNvSpPr>
                  <a:spLocks noChangeArrowheads="1"/>
                </p:cNvSpPr>
                <p:nvPr/>
              </p:nvSpPr>
              <p:spPr bwMode="auto">
                <a:xfrm>
                  <a:off x="4574" y="2607"/>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51" name="Freeform 12"/>
                <p:cNvSpPr>
                  <a:spLocks/>
                </p:cNvSpPr>
                <p:nvPr/>
              </p:nvSpPr>
              <p:spPr bwMode="auto">
                <a:xfrm>
                  <a:off x="4570" y="2718"/>
                  <a:ext cx="493" cy="156"/>
                </a:xfrm>
                <a:custGeom>
                  <a:avLst/>
                  <a:gdLst>
                    <a:gd name="T0" fmla="*/ 0 w 493"/>
                    <a:gd name="T1" fmla="*/ 0 h 156"/>
                    <a:gd name="T2" fmla="*/ 0 w 493"/>
                    <a:gd name="T3" fmla="*/ 54 h 156"/>
                    <a:gd name="T4" fmla="*/ 10 w 493"/>
                    <a:gd name="T5" fmla="*/ 80 h 156"/>
                    <a:gd name="T6" fmla="*/ 25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0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80"/>
                      </a:lnTo>
                      <a:lnTo>
                        <a:pt x="25" y="95"/>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0" y="96"/>
                      </a:lnTo>
                      <a:lnTo>
                        <a:pt x="276" y="99"/>
                      </a:lnTo>
                      <a:lnTo>
                        <a:pt x="246" y="98"/>
                      </a:lnTo>
                      <a:lnTo>
                        <a:pt x="213" y="98"/>
                      </a:lnTo>
                      <a:lnTo>
                        <a:pt x="180" y="95"/>
                      </a:lnTo>
                      <a:lnTo>
                        <a:pt x="148" y="89"/>
                      </a:lnTo>
                      <a:lnTo>
                        <a:pt x="114" y="81"/>
                      </a:lnTo>
                      <a:lnTo>
                        <a:pt x="89" y="75"/>
                      </a:lnTo>
                      <a:lnTo>
                        <a:pt x="66" y="64"/>
                      </a:lnTo>
                      <a:lnTo>
                        <a:pt x="46"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99" name="Group 13"/>
              <p:cNvGrpSpPr>
                <a:grpSpLocks/>
              </p:cNvGrpSpPr>
              <p:nvPr/>
            </p:nvGrpSpPr>
            <p:grpSpPr bwMode="auto">
              <a:xfrm>
                <a:off x="4604" y="2543"/>
                <a:ext cx="493" cy="267"/>
                <a:chOff x="4604" y="2543"/>
                <a:chExt cx="493" cy="267"/>
              </a:xfrm>
            </p:grpSpPr>
            <p:sp>
              <p:nvSpPr>
                <p:cNvPr id="20648" name="Oval 14"/>
                <p:cNvSpPr>
                  <a:spLocks noChangeArrowheads="1"/>
                </p:cNvSpPr>
                <p:nvPr/>
              </p:nvSpPr>
              <p:spPr bwMode="auto">
                <a:xfrm>
                  <a:off x="4607" y="2543"/>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49" name="Freeform 15"/>
                <p:cNvSpPr>
                  <a:spLocks/>
                </p:cNvSpPr>
                <p:nvPr/>
              </p:nvSpPr>
              <p:spPr bwMode="auto">
                <a:xfrm>
                  <a:off x="4604" y="2654"/>
                  <a:ext cx="493" cy="156"/>
                </a:xfrm>
                <a:custGeom>
                  <a:avLst/>
                  <a:gdLst>
                    <a:gd name="T0" fmla="*/ 0 w 493"/>
                    <a:gd name="T1" fmla="*/ 0 h 156"/>
                    <a:gd name="T2" fmla="*/ 0 w 493"/>
                    <a:gd name="T3" fmla="*/ 54 h 156"/>
                    <a:gd name="T4" fmla="*/ 10 w 493"/>
                    <a:gd name="T5" fmla="*/ 78 h 156"/>
                    <a:gd name="T6" fmla="*/ 24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4 h 156"/>
                    <a:gd name="T20" fmla="*/ 255 w 493"/>
                    <a:gd name="T21" fmla="*/ 155 h 156"/>
                    <a:gd name="T22" fmla="*/ 288 w 493"/>
                    <a:gd name="T23" fmla="*/ 154 h 156"/>
                    <a:gd name="T24" fmla="*/ 317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2 w 493"/>
                    <a:gd name="T55" fmla="*/ 78 h 156"/>
                    <a:gd name="T56" fmla="*/ 366 w 493"/>
                    <a:gd name="T57" fmla="*/ 85 h 156"/>
                    <a:gd name="T58" fmla="*/ 338 w 493"/>
                    <a:gd name="T59" fmla="*/ 91 h 156"/>
                    <a:gd name="T60" fmla="*/ 300 w 493"/>
                    <a:gd name="T61" fmla="*/ 96 h 156"/>
                    <a:gd name="T62" fmla="*/ 275 w 493"/>
                    <a:gd name="T63" fmla="*/ 99 h 156"/>
                    <a:gd name="T64" fmla="*/ 246 w 493"/>
                    <a:gd name="T65" fmla="*/ 98 h 156"/>
                    <a:gd name="T66" fmla="*/ 212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5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4" y="95"/>
                      </a:lnTo>
                      <a:lnTo>
                        <a:pt x="48" y="113"/>
                      </a:lnTo>
                      <a:lnTo>
                        <a:pt x="80" y="127"/>
                      </a:lnTo>
                      <a:lnTo>
                        <a:pt x="114" y="138"/>
                      </a:lnTo>
                      <a:lnTo>
                        <a:pt x="151" y="147"/>
                      </a:lnTo>
                      <a:lnTo>
                        <a:pt x="185" y="152"/>
                      </a:lnTo>
                      <a:lnTo>
                        <a:pt x="223" y="154"/>
                      </a:lnTo>
                      <a:lnTo>
                        <a:pt x="255" y="155"/>
                      </a:lnTo>
                      <a:lnTo>
                        <a:pt x="288" y="154"/>
                      </a:lnTo>
                      <a:lnTo>
                        <a:pt x="317"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2" y="78"/>
                      </a:lnTo>
                      <a:lnTo>
                        <a:pt x="366" y="85"/>
                      </a:lnTo>
                      <a:lnTo>
                        <a:pt x="338" y="91"/>
                      </a:lnTo>
                      <a:lnTo>
                        <a:pt x="300" y="96"/>
                      </a:lnTo>
                      <a:lnTo>
                        <a:pt x="275" y="99"/>
                      </a:lnTo>
                      <a:lnTo>
                        <a:pt x="246" y="98"/>
                      </a:lnTo>
                      <a:lnTo>
                        <a:pt x="212" y="98"/>
                      </a:lnTo>
                      <a:lnTo>
                        <a:pt x="180" y="95"/>
                      </a:lnTo>
                      <a:lnTo>
                        <a:pt x="148" y="89"/>
                      </a:lnTo>
                      <a:lnTo>
                        <a:pt x="114" y="81"/>
                      </a:lnTo>
                      <a:lnTo>
                        <a:pt x="89" y="75"/>
                      </a:lnTo>
                      <a:lnTo>
                        <a:pt x="66" y="64"/>
                      </a:lnTo>
                      <a:lnTo>
                        <a:pt x="45"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0" name="Group 16"/>
              <p:cNvGrpSpPr>
                <a:grpSpLocks/>
              </p:cNvGrpSpPr>
              <p:nvPr/>
            </p:nvGrpSpPr>
            <p:grpSpPr bwMode="auto">
              <a:xfrm>
                <a:off x="4570" y="2486"/>
                <a:ext cx="493" cy="266"/>
                <a:chOff x="4570" y="2486"/>
                <a:chExt cx="493" cy="266"/>
              </a:xfrm>
            </p:grpSpPr>
            <p:sp>
              <p:nvSpPr>
                <p:cNvPr id="20646" name="Oval 17"/>
                <p:cNvSpPr>
                  <a:spLocks noChangeArrowheads="1"/>
                </p:cNvSpPr>
                <p:nvPr/>
              </p:nvSpPr>
              <p:spPr bwMode="auto">
                <a:xfrm>
                  <a:off x="4574" y="2486"/>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47" name="Freeform 18"/>
                <p:cNvSpPr>
                  <a:spLocks/>
                </p:cNvSpPr>
                <p:nvPr/>
              </p:nvSpPr>
              <p:spPr bwMode="auto">
                <a:xfrm>
                  <a:off x="4570" y="2596"/>
                  <a:ext cx="493" cy="156"/>
                </a:xfrm>
                <a:custGeom>
                  <a:avLst/>
                  <a:gdLst>
                    <a:gd name="T0" fmla="*/ 0 w 493"/>
                    <a:gd name="T1" fmla="*/ 0 h 156"/>
                    <a:gd name="T2" fmla="*/ 0 w 493"/>
                    <a:gd name="T3" fmla="*/ 54 h 156"/>
                    <a:gd name="T4" fmla="*/ 10 w 493"/>
                    <a:gd name="T5" fmla="*/ 78 h 156"/>
                    <a:gd name="T6" fmla="*/ 25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0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5" y="95"/>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0" y="96"/>
                      </a:lnTo>
                      <a:lnTo>
                        <a:pt x="276" y="99"/>
                      </a:lnTo>
                      <a:lnTo>
                        <a:pt x="246" y="98"/>
                      </a:lnTo>
                      <a:lnTo>
                        <a:pt x="213" y="98"/>
                      </a:lnTo>
                      <a:lnTo>
                        <a:pt x="180" y="95"/>
                      </a:lnTo>
                      <a:lnTo>
                        <a:pt x="148" y="89"/>
                      </a:lnTo>
                      <a:lnTo>
                        <a:pt x="114" y="81"/>
                      </a:lnTo>
                      <a:lnTo>
                        <a:pt x="89" y="75"/>
                      </a:lnTo>
                      <a:lnTo>
                        <a:pt x="66" y="64"/>
                      </a:lnTo>
                      <a:lnTo>
                        <a:pt x="46"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1" name="Group 19"/>
              <p:cNvGrpSpPr>
                <a:grpSpLocks/>
              </p:cNvGrpSpPr>
              <p:nvPr/>
            </p:nvGrpSpPr>
            <p:grpSpPr bwMode="auto">
              <a:xfrm>
                <a:off x="4618" y="2429"/>
                <a:ext cx="492" cy="266"/>
                <a:chOff x="4618" y="2429"/>
                <a:chExt cx="492" cy="266"/>
              </a:xfrm>
            </p:grpSpPr>
            <p:sp>
              <p:nvSpPr>
                <p:cNvPr id="20644" name="Oval 20"/>
                <p:cNvSpPr>
                  <a:spLocks noChangeArrowheads="1"/>
                </p:cNvSpPr>
                <p:nvPr/>
              </p:nvSpPr>
              <p:spPr bwMode="auto">
                <a:xfrm>
                  <a:off x="4621" y="2429"/>
                  <a:ext cx="484"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45" name="Freeform 21"/>
                <p:cNvSpPr>
                  <a:spLocks/>
                </p:cNvSpPr>
                <p:nvPr/>
              </p:nvSpPr>
              <p:spPr bwMode="auto">
                <a:xfrm>
                  <a:off x="4618" y="2539"/>
                  <a:ext cx="492" cy="156"/>
                </a:xfrm>
                <a:custGeom>
                  <a:avLst/>
                  <a:gdLst>
                    <a:gd name="T0" fmla="*/ 0 w 492"/>
                    <a:gd name="T1" fmla="*/ 0 h 156"/>
                    <a:gd name="T2" fmla="*/ 0 w 492"/>
                    <a:gd name="T3" fmla="*/ 54 h 156"/>
                    <a:gd name="T4" fmla="*/ 9 w 492"/>
                    <a:gd name="T5" fmla="*/ 78 h 156"/>
                    <a:gd name="T6" fmla="*/ 24 w 492"/>
                    <a:gd name="T7" fmla="*/ 95 h 156"/>
                    <a:gd name="T8" fmla="*/ 48 w 492"/>
                    <a:gd name="T9" fmla="*/ 113 h 156"/>
                    <a:gd name="T10" fmla="*/ 79 w 492"/>
                    <a:gd name="T11" fmla="*/ 127 h 156"/>
                    <a:gd name="T12" fmla="*/ 114 w 492"/>
                    <a:gd name="T13" fmla="*/ 138 h 156"/>
                    <a:gd name="T14" fmla="*/ 151 w 492"/>
                    <a:gd name="T15" fmla="*/ 147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2 w 492"/>
                    <a:gd name="T33" fmla="*/ 124 h 156"/>
                    <a:gd name="T34" fmla="*/ 445 w 492"/>
                    <a:gd name="T35" fmla="*/ 112 h 156"/>
                    <a:gd name="T36" fmla="*/ 463 w 492"/>
                    <a:gd name="T37" fmla="*/ 99 h 156"/>
                    <a:gd name="T38" fmla="*/ 483 w 492"/>
                    <a:gd name="T39" fmla="*/ 77 h 156"/>
                    <a:gd name="T40" fmla="*/ 491 w 492"/>
                    <a:gd name="T41" fmla="*/ 54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6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89 h 156"/>
                    <a:gd name="T72" fmla="*/ 114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78"/>
                      </a:lnTo>
                      <a:lnTo>
                        <a:pt x="24" y="95"/>
                      </a:lnTo>
                      <a:lnTo>
                        <a:pt x="48" y="113"/>
                      </a:lnTo>
                      <a:lnTo>
                        <a:pt x="79" y="127"/>
                      </a:lnTo>
                      <a:lnTo>
                        <a:pt x="114" y="138"/>
                      </a:lnTo>
                      <a:lnTo>
                        <a:pt x="151" y="147"/>
                      </a:lnTo>
                      <a:lnTo>
                        <a:pt x="185" y="152"/>
                      </a:lnTo>
                      <a:lnTo>
                        <a:pt x="222" y="155"/>
                      </a:lnTo>
                      <a:lnTo>
                        <a:pt x="255" y="155"/>
                      </a:lnTo>
                      <a:lnTo>
                        <a:pt x="288" y="155"/>
                      </a:lnTo>
                      <a:lnTo>
                        <a:pt x="317" y="151"/>
                      </a:lnTo>
                      <a:lnTo>
                        <a:pt x="346" y="145"/>
                      </a:lnTo>
                      <a:lnTo>
                        <a:pt x="374" y="141"/>
                      </a:lnTo>
                      <a:lnTo>
                        <a:pt x="397" y="134"/>
                      </a:lnTo>
                      <a:lnTo>
                        <a:pt x="422" y="124"/>
                      </a:lnTo>
                      <a:lnTo>
                        <a:pt x="445" y="112"/>
                      </a:lnTo>
                      <a:lnTo>
                        <a:pt x="463" y="99"/>
                      </a:lnTo>
                      <a:lnTo>
                        <a:pt x="483" y="77"/>
                      </a:lnTo>
                      <a:lnTo>
                        <a:pt x="491" y="54"/>
                      </a:lnTo>
                      <a:lnTo>
                        <a:pt x="491" y="0"/>
                      </a:lnTo>
                      <a:lnTo>
                        <a:pt x="487" y="13"/>
                      </a:lnTo>
                      <a:lnTo>
                        <a:pt x="475" y="29"/>
                      </a:lnTo>
                      <a:lnTo>
                        <a:pt x="460" y="45"/>
                      </a:lnTo>
                      <a:lnTo>
                        <a:pt x="439" y="59"/>
                      </a:lnTo>
                      <a:lnTo>
                        <a:pt x="412" y="71"/>
                      </a:lnTo>
                      <a:lnTo>
                        <a:pt x="392" y="78"/>
                      </a:lnTo>
                      <a:lnTo>
                        <a:pt x="366" y="85"/>
                      </a:lnTo>
                      <a:lnTo>
                        <a:pt x="337" y="91"/>
                      </a:lnTo>
                      <a:lnTo>
                        <a:pt x="300" y="96"/>
                      </a:lnTo>
                      <a:lnTo>
                        <a:pt x="275" y="99"/>
                      </a:lnTo>
                      <a:lnTo>
                        <a:pt x="245" y="98"/>
                      </a:lnTo>
                      <a:lnTo>
                        <a:pt x="212" y="98"/>
                      </a:lnTo>
                      <a:lnTo>
                        <a:pt x="180" y="95"/>
                      </a:lnTo>
                      <a:lnTo>
                        <a:pt x="147" y="89"/>
                      </a:lnTo>
                      <a:lnTo>
                        <a:pt x="114" y="81"/>
                      </a:lnTo>
                      <a:lnTo>
                        <a:pt x="88" y="75"/>
                      </a:lnTo>
                      <a:lnTo>
                        <a:pt x="65" y="64"/>
                      </a:lnTo>
                      <a:lnTo>
                        <a:pt x="45" y="53"/>
                      </a:lnTo>
                      <a:lnTo>
                        <a:pt x="27" y="42"/>
                      </a:lnTo>
                      <a:lnTo>
                        <a:pt x="9"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2" name="Group 22"/>
              <p:cNvGrpSpPr>
                <a:grpSpLocks/>
              </p:cNvGrpSpPr>
              <p:nvPr/>
            </p:nvGrpSpPr>
            <p:grpSpPr bwMode="auto">
              <a:xfrm>
                <a:off x="4623" y="2371"/>
                <a:ext cx="492" cy="267"/>
                <a:chOff x="4623" y="2371"/>
                <a:chExt cx="492" cy="267"/>
              </a:xfrm>
            </p:grpSpPr>
            <p:sp>
              <p:nvSpPr>
                <p:cNvPr id="20642" name="Oval 23"/>
                <p:cNvSpPr>
                  <a:spLocks noChangeArrowheads="1"/>
                </p:cNvSpPr>
                <p:nvPr/>
              </p:nvSpPr>
              <p:spPr bwMode="auto">
                <a:xfrm>
                  <a:off x="4626" y="2371"/>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43" name="Freeform 24"/>
                <p:cNvSpPr>
                  <a:spLocks/>
                </p:cNvSpPr>
                <p:nvPr/>
              </p:nvSpPr>
              <p:spPr bwMode="auto">
                <a:xfrm>
                  <a:off x="4623" y="2482"/>
                  <a:ext cx="492" cy="156"/>
                </a:xfrm>
                <a:custGeom>
                  <a:avLst/>
                  <a:gdLst>
                    <a:gd name="T0" fmla="*/ 0 w 492"/>
                    <a:gd name="T1" fmla="*/ 0 h 156"/>
                    <a:gd name="T2" fmla="*/ 0 w 492"/>
                    <a:gd name="T3" fmla="*/ 54 h 156"/>
                    <a:gd name="T4" fmla="*/ 10 w 492"/>
                    <a:gd name="T5" fmla="*/ 78 h 156"/>
                    <a:gd name="T6" fmla="*/ 24 w 492"/>
                    <a:gd name="T7" fmla="*/ 95 h 156"/>
                    <a:gd name="T8" fmla="*/ 48 w 492"/>
                    <a:gd name="T9" fmla="*/ 113 h 156"/>
                    <a:gd name="T10" fmla="*/ 79 w 492"/>
                    <a:gd name="T11" fmla="*/ 127 h 156"/>
                    <a:gd name="T12" fmla="*/ 114 w 492"/>
                    <a:gd name="T13" fmla="*/ 138 h 156"/>
                    <a:gd name="T14" fmla="*/ 151 w 492"/>
                    <a:gd name="T15" fmla="*/ 147 h 156"/>
                    <a:gd name="T16" fmla="*/ 184 w 492"/>
                    <a:gd name="T17" fmla="*/ 152 h 156"/>
                    <a:gd name="T18" fmla="*/ 223 w 492"/>
                    <a:gd name="T19" fmla="*/ 155 h 156"/>
                    <a:gd name="T20" fmla="*/ 255 w 492"/>
                    <a:gd name="T21" fmla="*/ 155 h 156"/>
                    <a:gd name="T22" fmla="*/ 287 w 492"/>
                    <a:gd name="T23" fmla="*/ 155 h 156"/>
                    <a:gd name="T24" fmla="*/ 317 w 492"/>
                    <a:gd name="T25" fmla="*/ 151 h 156"/>
                    <a:gd name="T26" fmla="*/ 345 w 492"/>
                    <a:gd name="T27" fmla="*/ 145 h 156"/>
                    <a:gd name="T28" fmla="*/ 373 w 492"/>
                    <a:gd name="T29" fmla="*/ 141 h 156"/>
                    <a:gd name="T30" fmla="*/ 397 w 492"/>
                    <a:gd name="T31" fmla="*/ 134 h 156"/>
                    <a:gd name="T32" fmla="*/ 421 w 492"/>
                    <a:gd name="T33" fmla="*/ 124 h 156"/>
                    <a:gd name="T34" fmla="*/ 444 w 492"/>
                    <a:gd name="T35" fmla="*/ 112 h 156"/>
                    <a:gd name="T36" fmla="*/ 462 w 492"/>
                    <a:gd name="T37" fmla="*/ 99 h 156"/>
                    <a:gd name="T38" fmla="*/ 482 w 492"/>
                    <a:gd name="T39" fmla="*/ 77 h 156"/>
                    <a:gd name="T40" fmla="*/ 491 w 492"/>
                    <a:gd name="T41" fmla="*/ 54 h 156"/>
                    <a:gd name="T42" fmla="*/ 491 w 492"/>
                    <a:gd name="T43" fmla="*/ 0 h 156"/>
                    <a:gd name="T44" fmla="*/ 486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8 w 492"/>
                    <a:gd name="T59" fmla="*/ 91 h 156"/>
                    <a:gd name="T60" fmla="*/ 299 w 492"/>
                    <a:gd name="T61" fmla="*/ 96 h 156"/>
                    <a:gd name="T62" fmla="*/ 275 w 492"/>
                    <a:gd name="T63" fmla="*/ 99 h 156"/>
                    <a:gd name="T64" fmla="*/ 246 w 492"/>
                    <a:gd name="T65" fmla="*/ 98 h 156"/>
                    <a:gd name="T66" fmla="*/ 212 w 492"/>
                    <a:gd name="T67" fmla="*/ 98 h 156"/>
                    <a:gd name="T68" fmla="*/ 180 w 492"/>
                    <a:gd name="T69" fmla="*/ 95 h 156"/>
                    <a:gd name="T70" fmla="*/ 148 w 492"/>
                    <a:gd name="T71" fmla="*/ 89 h 156"/>
                    <a:gd name="T72" fmla="*/ 114 w 492"/>
                    <a:gd name="T73" fmla="*/ 81 h 156"/>
                    <a:gd name="T74" fmla="*/ 89 w 492"/>
                    <a:gd name="T75" fmla="*/ 75 h 156"/>
                    <a:gd name="T76" fmla="*/ 66 w 492"/>
                    <a:gd name="T77" fmla="*/ 64 h 156"/>
                    <a:gd name="T78" fmla="*/ 45 w 492"/>
                    <a:gd name="T79" fmla="*/ 53 h 156"/>
                    <a:gd name="T80" fmla="*/ 27 w 492"/>
                    <a:gd name="T81" fmla="*/ 42 h 156"/>
                    <a:gd name="T82" fmla="*/ 10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10" y="78"/>
                      </a:lnTo>
                      <a:lnTo>
                        <a:pt x="24" y="95"/>
                      </a:lnTo>
                      <a:lnTo>
                        <a:pt x="48" y="113"/>
                      </a:lnTo>
                      <a:lnTo>
                        <a:pt x="79" y="127"/>
                      </a:lnTo>
                      <a:lnTo>
                        <a:pt x="114" y="138"/>
                      </a:lnTo>
                      <a:lnTo>
                        <a:pt x="151" y="147"/>
                      </a:lnTo>
                      <a:lnTo>
                        <a:pt x="184" y="152"/>
                      </a:lnTo>
                      <a:lnTo>
                        <a:pt x="223" y="155"/>
                      </a:lnTo>
                      <a:lnTo>
                        <a:pt x="255" y="155"/>
                      </a:lnTo>
                      <a:lnTo>
                        <a:pt x="287" y="155"/>
                      </a:lnTo>
                      <a:lnTo>
                        <a:pt x="317" y="151"/>
                      </a:lnTo>
                      <a:lnTo>
                        <a:pt x="345" y="145"/>
                      </a:lnTo>
                      <a:lnTo>
                        <a:pt x="373" y="141"/>
                      </a:lnTo>
                      <a:lnTo>
                        <a:pt x="397" y="134"/>
                      </a:lnTo>
                      <a:lnTo>
                        <a:pt x="421" y="124"/>
                      </a:lnTo>
                      <a:lnTo>
                        <a:pt x="444" y="112"/>
                      </a:lnTo>
                      <a:lnTo>
                        <a:pt x="462" y="99"/>
                      </a:lnTo>
                      <a:lnTo>
                        <a:pt x="482" y="77"/>
                      </a:lnTo>
                      <a:lnTo>
                        <a:pt x="491" y="54"/>
                      </a:lnTo>
                      <a:lnTo>
                        <a:pt x="491" y="0"/>
                      </a:lnTo>
                      <a:lnTo>
                        <a:pt x="486" y="13"/>
                      </a:lnTo>
                      <a:lnTo>
                        <a:pt x="475" y="29"/>
                      </a:lnTo>
                      <a:lnTo>
                        <a:pt x="460" y="45"/>
                      </a:lnTo>
                      <a:lnTo>
                        <a:pt x="438" y="59"/>
                      </a:lnTo>
                      <a:lnTo>
                        <a:pt x="412" y="71"/>
                      </a:lnTo>
                      <a:lnTo>
                        <a:pt x="392" y="78"/>
                      </a:lnTo>
                      <a:lnTo>
                        <a:pt x="365" y="85"/>
                      </a:lnTo>
                      <a:lnTo>
                        <a:pt x="338" y="91"/>
                      </a:lnTo>
                      <a:lnTo>
                        <a:pt x="299" y="96"/>
                      </a:lnTo>
                      <a:lnTo>
                        <a:pt x="275" y="99"/>
                      </a:lnTo>
                      <a:lnTo>
                        <a:pt x="246" y="98"/>
                      </a:lnTo>
                      <a:lnTo>
                        <a:pt x="212" y="98"/>
                      </a:lnTo>
                      <a:lnTo>
                        <a:pt x="180" y="95"/>
                      </a:lnTo>
                      <a:lnTo>
                        <a:pt x="148" y="89"/>
                      </a:lnTo>
                      <a:lnTo>
                        <a:pt x="114" y="81"/>
                      </a:lnTo>
                      <a:lnTo>
                        <a:pt x="89" y="75"/>
                      </a:lnTo>
                      <a:lnTo>
                        <a:pt x="66" y="64"/>
                      </a:lnTo>
                      <a:lnTo>
                        <a:pt x="45"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3" name="Group 25"/>
              <p:cNvGrpSpPr>
                <a:grpSpLocks/>
              </p:cNvGrpSpPr>
              <p:nvPr/>
            </p:nvGrpSpPr>
            <p:grpSpPr bwMode="auto">
              <a:xfrm>
                <a:off x="4623" y="2314"/>
                <a:ext cx="492" cy="267"/>
                <a:chOff x="4623" y="2314"/>
                <a:chExt cx="492" cy="267"/>
              </a:xfrm>
            </p:grpSpPr>
            <p:sp>
              <p:nvSpPr>
                <p:cNvPr id="20640" name="Oval 26"/>
                <p:cNvSpPr>
                  <a:spLocks noChangeArrowheads="1"/>
                </p:cNvSpPr>
                <p:nvPr/>
              </p:nvSpPr>
              <p:spPr bwMode="auto">
                <a:xfrm>
                  <a:off x="4626" y="2314"/>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41" name="Freeform 27"/>
                <p:cNvSpPr>
                  <a:spLocks/>
                </p:cNvSpPr>
                <p:nvPr/>
              </p:nvSpPr>
              <p:spPr bwMode="auto">
                <a:xfrm>
                  <a:off x="4623" y="2425"/>
                  <a:ext cx="492" cy="156"/>
                </a:xfrm>
                <a:custGeom>
                  <a:avLst/>
                  <a:gdLst>
                    <a:gd name="T0" fmla="*/ 0 w 492"/>
                    <a:gd name="T1" fmla="*/ 0 h 156"/>
                    <a:gd name="T2" fmla="*/ 0 w 492"/>
                    <a:gd name="T3" fmla="*/ 54 h 156"/>
                    <a:gd name="T4" fmla="*/ 10 w 492"/>
                    <a:gd name="T5" fmla="*/ 80 h 156"/>
                    <a:gd name="T6" fmla="*/ 24 w 492"/>
                    <a:gd name="T7" fmla="*/ 95 h 156"/>
                    <a:gd name="T8" fmla="*/ 48 w 492"/>
                    <a:gd name="T9" fmla="*/ 113 h 156"/>
                    <a:gd name="T10" fmla="*/ 79 w 492"/>
                    <a:gd name="T11" fmla="*/ 127 h 156"/>
                    <a:gd name="T12" fmla="*/ 114 w 492"/>
                    <a:gd name="T13" fmla="*/ 138 h 156"/>
                    <a:gd name="T14" fmla="*/ 151 w 492"/>
                    <a:gd name="T15" fmla="*/ 147 h 156"/>
                    <a:gd name="T16" fmla="*/ 184 w 492"/>
                    <a:gd name="T17" fmla="*/ 152 h 156"/>
                    <a:gd name="T18" fmla="*/ 223 w 492"/>
                    <a:gd name="T19" fmla="*/ 155 h 156"/>
                    <a:gd name="T20" fmla="*/ 255 w 492"/>
                    <a:gd name="T21" fmla="*/ 155 h 156"/>
                    <a:gd name="T22" fmla="*/ 287 w 492"/>
                    <a:gd name="T23" fmla="*/ 155 h 156"/>
                    <a:gd name="T24" fmla="*/ 317 w 492"/>
                    <a:gd name="T25" fmla="*/ 151 h 156"/>
                    <a:gd name="T26" fmla="*/ 345 w 492"/>
                    <a:gd name="T27" fmla="*/ 145 h 156"/>
                    <a:gd name="T28" fmla="*/ 373 w 492"/>
                    <a:gd name="T29" fmla="*/ 141 h 156"/>
                    <a:gd name="T30" fmla="*/ 397 w 492"/>
                    <a:gd name="T31" fmla="*/ 134 h 156"/>
                    <a:gd name="T32" fmla="*/ 421 w 492"/>
                    <a:gd name="T33" fmla="*/ 124 h 156"/>
                    <a:gd name="T34" fmla="*/ 444 w 492"/>
                    <a:gd name="T35" fmla="*/ 112 h 156"/>
                    <a:gd name="T36" fmla="*/ 462 w 492"/>
                    <a:gd name="T37" fmla="*/ 99 h 156"/>
                    <a:gd name="T38" fmla="*/ 482 w 492"/>
                    <a:gd name="T39" fmla="*/ 77 h 156"/>
                    <a:gd name="T40" fmla="*/ 491 w 492"/>
                    <a:gd name="T41" fmla="*/ 54 h 156"/>
                    <a:gd name="T42" fmla="*/ 491 w 492"/>
                    <a:gd name="T43" fmla="*/ 0 h 156"/>
                    <a:gd name="T44" fmla="*/ 486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8 w 492"/>
                    <a:gd name="T59" fmla="*/ 91 h 156"/>
                    <a:gd name="T60" fmla="*/ 299 w 492"/>
                    <a:gd name="T61" fmla="*/ 96 h 156"/>
                    <a:gd name="T62" fmla="*/ 275 w 492"/>
                    <a:gd name="T63" fmla="*/ 99 h 156"/>
                    <a:gd name="T64" fmla="*/ 246 w 492"/>
                    <a:gd name="T65" fmla="*/ 98 h 156"/>
                    <a:gd name="T66" fmla="*/ 212 w 492"/>
                    <a:gd name="T67" fmla="*/ 98 h 156"/>
                    <a:gd name="T68" fmla="*/ 180 w 492"/>
                    <a:gd name="T69" fmla="*/ 95 h 156"/>
                    <a:gd name="T70" fmla="*/ 148 w 492"/>
                    <a:gd name="T71" fmla="*/ 89 h 156"/>
                    <a:gd name="T72" fmla="*/ 114 w 492"/>
                    <a:gd name="T73" fmla="*/ 81 h 156"/>
                    <a:gd name="T74" fmla="*/ 89 w 492"/>
                    <a:gd name="T75" fmla="*/ 75 h 156"/>
                    <a:gd name="T76" fmla="*/ 66 w 492"/>
                    <a:gd name="T77" fmla="*/ 64 h 156"/>
                    <a:gd name="T78" fmla="*/ 45 w 492"/>
                    <a:gd name="T79" fmla="*/ 53 h 156"/>
                    <a:gd name="T80" fmla="*/ 27 w 492"/>
                    <a:gd name="T81" fmla="*/ 42 h 156"/>
                    <a:gd name="T82" fmla="*/ 10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10" y="80"/>
                      </a:lnTo>
                      <a:lnTo>
                        <a:pt x="24" y="95"/>
                      </a:lnTo>
                      <a:lnTo>
                        <a:pt x="48" y="113"/>
                      </a:lnTo>
                      <a:lnTo>
                        <a:pt x="79" y="127"/>
                      </a:lnTo>
                      <a:lnTo>
                        <a:pt x="114" y="138"/>
                      </a:lnTo>
                      <a:lnTo>
                        <a:pt x="151" y="147"/>
                      </a:lnTo>
                      <a:lnTo>
                        <a:pt x="184" y="152"/>
                      </a:lnTo>
                      <a:lnTo>
                        <a:pt x="223" y="155"/>
                      </a:lnTo>
                      <a:lnTo>
                        <a:pt x="255" y="155"/>
                      </a:lnTo>
                      <a:lnTo>
                        <a:pt x="287" y="155"/>
                      </a:lnTo>
                      <a:lnTo>
                        <a:pt x="317" y="151"/>
                      </a:lnTo>
                      <a:lnTo>
                        <a:pt x="345" y="145"/>
                      </a:lnTo>
                      <a:lnTo>
                        <a:pt x="373" y="141"/>
                      </a:lnTo>
                      <a:lnTo>
                        <a:pt x="397" y="134"/>
                      </a:lnTo>
                      <a:lnTo>
                        <a:pt x="421" y="124"/>
                      </a:lnTo>
                      <a:lnTo>
                        <a:pt x="444" y="112"/>
                      </a:lnTo>
                      <a:lnTo>
                        <a:pt x="462" y="99"/>
                      </a:lnTo>
                      <a:lnTo>
                        <a:pt x="482" y="77"/>
                      </a:lnTo>
                      <a:lnTo>
                        <a:pt x="491" y="54"/>
                      </a:lnTo>
                      <a:lnTo>
                        <a:pt x="491" y="0"/>
                      </a:lnTo>
                      <a:lnTo>
                        <a:pt x="486" y="13"/>
                      </a:lnTo>
                      <a:lnTo>
                        <a:pt x="475" y="29"/>
                      </a:lnTo>
                      <a:lnTo>
                        <a:pt x="460" y="45"/>
                      </a:lnTo>
                      <a:lnTo>
                        <a:pt x="438" y="59"/>
                      </a:lnTo>
                      <a:lnTo>
                        <a:pt x="412" y="71"/>
                      </a:lnTo>
                      <a:lnTo>
                        <a:pt x="392" y="78"/>
                      </a:lnTo>
                      <a:lnTo>
                        <a:pt x="365" y="85"/>
                      </a:lnTo>
                      <a:lnTo>
                        <a:pt x="338" y="91"/>
                      </a:lnTo>
                      <a:lnTo>
                        <a:pt x="299" y="96"/>
                      </a:lnTo>
                      <a:lnTo>
                        <a:pt x="275" y="99"/>
                      </a:lnTo>
                      <a:lnTo>
                        <a:pt x="246" y="98"/>
                      </a:lnTo>
                      <a:lnTo>
                        <a:pt x="212" y="98"/>
                      </a:lnTo>
                      <a:lnTo>
                        <a:pt x="180" y="95"/>
                      </a:lnTo>
                      <a:lnTo>
                        <a:pt x="148" y="89"/>
                      </a:lnTo>
                      <a:lnTo>
                        <a:pt x="114" y="81"/>
                      </a:lnTo>
                      <a:lnTo>
                        <a:pt x="89" y="75"/>
                      </a:lnTo>
                      <a:lnTo>
                        <a:pt x="66" y="64"/>
                      </a:lnTo>
                      <a:lnTo>
                        <a:pt x="45"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4" name="Group 28"/>
              <p:cNvGrpSpPr>
                <a:grpSpLocks/>
              </p:cNvGrpSpPr>
              <p:nvPr/>
            </p:nvGrpSpPr>
            <p:grpSpPr bwMode="auto">
              <a:xfrm>
                <a:off x="4580" y="2206"/>
                <a:ext cx="492" cy="267"/>
                <a:chOff x="4580" y="2206"/>
                <a:chExt cx="492" cy="267"/>
              </a:xfrm>
            </p:grpSpPr>
            <p:sp>
              <p:nvSpPr>
                <p:cNvPr id="20638" name="Oval 29"/>
                <p:cNvSpPr>
                  <a:spLocks noChangeArrowheads="1"/>
                </p:cNvSpPr>
                <p:nvPr/>
              </p:nvSpPr>
              <p:spPr bwMode="auto">
                <a:xfrm>
                  <a:off x="4584" y="2206"/>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39" name="Freeform 30"/>
                <p:cNvSpPr>
                  <a:spLocks/>
                </p:cNvSpPr>
                <p:nvPr/>
              </p:nvSpPr>
              <p:spPr bwMode="auto">
                <a:xfrm>
                  <a:off x="4580" y="2317"/>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4 w 492"/>
                    <a:gd name="T13" fmla="*/ 138 h 156"/>
                    <a:gd name="T14" fmla="*/ 151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2 w 492"/>
                    <a:gd name="T33" fmla="*/ 124 h 156"/>
                    <a:gd name="T34" fmla="*/ 445 w 492"/>
                    <a:gd name="T35" fmla="*/ 113 h 156"/>
                    <a:gd name="T36" fmla="*/ 463 w 492"/>
                    <a:gd name="T37" fmla="*/ 99 h 156"/>
                    <a:gd name="T38" fmla="*/ 483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6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91 h 156"/>
                    <a:gd name="T72" fmla="*/ 114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4" y="138"/>
                      </a:lnTo>
                      <a:lnTo>
                        <a:pt x="151" y="148"/>
                      </a:lnTo>
                      <a:lnTo>
                        <a:pt x="185" y="152"/>
                      </a:lnTo>
                      <a:lnTo>
                        <a:pt x="222" y="155"/>
                      </a:lnTo>
                      <a:lnTo>
                        <a:pt x="255" y="155"/>
                      </a:lnTo>
                      <a:lnTo>
                        <a:pt x="288" y="155"/>
                      </a:lnTo>
                      <a:lnTo>
                        <a:pt x="317" y="151"/>
                      </a:lnTo>
                      <a:lnTo>
                        <a:pt x="346" y="145"/>
                      </a:lnTo>
                      <a:lnTo>
                        <a:pt x="374" y="141"/>
                      </a:lnTo>
                      <a:lnTo>
                        <a:pt x="397" y="134"/>
                      </a:lnTo>
                      <a:lnTo>
                        <a:pt x="422" y="124"/>
                      </a:lnTo>
                      <a:lnTo>
                        <a:pt x="445" y="113"/>
                      </a:lnTo>
                      <a:lnTo>
                        <a:pt x="463" y="99"/>
                      </a:lnTo>
                      <a:lnTo>
                        <a:pt x="483" y="77"/>
                      </a:lnTo>
                      <a:lnTo>
                        <a:pt x="491" y="56"/>
                      </a:lnTo>
                      <a:lnTo>
                        <a:pt x="491" y="0"/>
                      </a:lnTo>
                      <a:lnTo>
                        <a:pt x="487" y="13"/>
                      </a:lnTo>
                      <a:lnTo>
                        <a:pt x="475" y="29"/>
                      </a:lnTo>
                      <a:lnTo>
                        <a:pt x="460" y="45"/>
                      </a:lnTo>
                      <a:lnTo>
                        <a:pt x="439" y="59"/>
                      </a:lnTo>
                      <a:lnTo>
                        <a:pt x="412" y="71"/>
                      </a:lnTo>
                      <a:lnTo>
                        <a:pt x="392" y="78"/>
                      </a:lnTo>
                      <a:lnTo>
                        <a:pt x="366" y="85"/>
                      </a:lnTo>
                      <a:lnTo>
                        <a:pt x="337" y="91"/>
                      </a:lnTo>
                      <a:lnTo>
                        <a:pt x="300" y="96"/>
                      </a:lnTo>
                      <a:lnTo>
                        <a:pt x="275" y="99"/>
                      </a:lnTo>
                      <a:lnTo>
                        <a:pt x="245" y="98"/>
                      </a:lnTo>
                      <a:lnTo>
                        <a:pt x="212" y="98"/>
                      </a:lnTo>
                      <a:lnTo>
                        <a:pt x="180" y="95"/>
                      </a:lnTo>
                      <a:lnTo>
                        <a:pt x="147" y="91"/>
                      </a:lnTo>
                      <a:lnTo>
                        <a:pt x="114" y="81"/>
                      </a:lnTo>
                      <a:lnTo>
                        <a:pt x="88" y="75"/>
                      </a:lnTo>
                      <a:lnTo>
                        <a:pt x="65" y="64"/>
                      </a:lnTo>
                      <a:lnTo>
                        <a:pt x="45" y="53"/>
                      </a:lnTo>
                      <a:lnTo>
                        <a:pt x="27" y="42"/>
                      </a:lnTo>
                      <a:lnTo>
                        <a:pt x="9"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5" name="Group 31"/>
              <p:cNvGrpSpPr>
                <a:grpSpLocks/>
              </p:cNvGrpSpPr>
              <p:nvPr/>
            </p:nvGrpSpPr>
            <p:grpSpPr bwMode="auto">
              <a:xfrm>
                <a:off x="4580" y="2149"/>
                <a:ext cx="492" cy="267"/>
                <a:chOff x="4580" y="2149"/>
                <a:chExt cx="492" cy="267"/>
              </a:xfrm>
            </p:grpSpPr>
            <p:sp>
              <p:nvSpPr>
                <p:cNvPr id="20636" name="Oval 32"/>
                <p:cNvSpPr>
                  <a:spLocks noChangeArrowheads="1"/>
                </p:cNvSpPr>
                <p:nvPr/>
              </p:nvSpPr>
              <p:spPr bwMode="auto">
                <a:xfrm>
                  <a:off x="4584" y="2149"/>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37" name="Freeform 33"/>
                <p:cNvSpPr>
                  <a:spLocks/>
                </p:cNvSpPr>
                <p:nvPr/>
              </p:nvSpPr>
              <p:spPr bwMode="auto">
                <a:xfrm>
                  <a:off x="4580" y="2260"/>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4 w 492"/>
                    <a:gd name="T13" fmla="*/ 138 h 156"/>
                    <a:gd name="T14" fmla="*/ 151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7 h 156"/>
                    <a:gd name="T28" fmla="*/ 374 w 492"/>
                    <a:gd name="T29" fmla="*/ 141 h 156"/>
                    <a:gd name="T30" fmla="*/ 397 w 492"/>
                    <a:gd name="T31" fmla="*/ 134 h 156"/>
                    <a:gd name="T32" fmla="*/ 422 w 492"/>
                    <a:gd name="T33" fmla="*/ 124 h 156"/>
                    <a:gd name="T34" fmla="*/ 445 w 492"/>
                    <a:gd name="T35" fmla="*/ 113 h 156"/>
                    <a:gd name="T36" fmla="*/ 463 w 492"/>
                    <a:gd name="T37" fmla="*/ 99 h 156"/>
                    <a:gd name="T38" fmla="*/ 483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6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91 h 156"/>
                    <a:gd name="T72" fmla="*/ 114 w 492"/>
                    <a:gd name="T73" fmla="*/ 81 h 156"/>
                    <a:gd name="T74" fmla="*/ 88 w 492"/>
                    <a:gd name="T75" fmla="*/ 75 h 156"/>
                    <a:gd name="T76" fmla="*/ 65 w 492"/>
                    <a:gd name="T77" fmla="*/ 64 h 156"/>
                    <a:gd name="T78" fmla="*/ 45 w 492"/>
                    <a:gd name="T79" fmla="*/ 53 h 156"/>
                    <a:gd name="T80" fmla="*/ 27 w 492"/>
                    <a:gd name="T81" fmla="*/ 43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4" y="138"/>
                      </a:lnTo>
                      <a:lnTo>
                        <a:pt x="151" y="148"/>
                      </a:lnTo>
                      <a:lnTo>
                        <a:pt x="185" y="152"/>
                      </a:lnTo>
                      <a:lnTo>
                        <a:pt x="222" y="155"/>
                      </a:lnTo>
                      <a:lnTo>
                        <a:pt x="255" y="155"/>
                      </a:lnTo>
                      <a:lnTo>
                        <a:pt x="288" y="155"/>
                      </a:lnTo>
                      <a:lnTo>
                        <a:pt x="317" y="151"/>
                      </a:lnTo>
                      <a:lnTo>
                        <a:pt x="346" y="147"/>
                      </a:lnTo>
                      <a:lnTo>
                        <a:pt x="374" y="141"/>
                      </a:lnTo>
                      <a:lnTo>
                        <a:pt x="397" y="134"/>
                      </a:lnTo>
                      <a:lnTo>
                        <a:pt x="422" y="124"/>
                      </a:lnTo>
                      <a:lnTo>
                        <a:pt x="445" y="113"/>
                      </a:lnTo>
                      <a:lnTo>
                        <a:pt x="463" y="99"/>
                      </a:lnTo>
                      <a:lnTo>
                        <a:pt x="483" y="77"/>
                      </a:lnTo>
                      <a:lnTo>
                        <a:pt x="491" y="56"/>
                      </a:lnTo>
                      <a:lnTo>
                        <a:pt x="491" y="0"/>
                      </a:lnTo>
                      <a:lnTo>
                        <a:pt x="487" y="13"/>
                      </a:lnTo>
                      <a:lnTo>
                        <a:pt x="475" y="29"/>
                      </a:lnTo>
                      <a:lnTo>
                        <a:pt x="460" y="45"/>
                      </a:lnTo>
                      <a:lnTo>
                        <a:pt x="439" y="59"/>
                      </a:lnTo>
                      <a:lnTo>
                        <a:pt x="412" y="71"/>
                      </a:lnTo>
                      <a:lnTo>
                        <a:pt x="392" y="78"/>
                      </a:lnTo>
                      <a:lnTo>
                        <a:pt x="366" y="85"/>
                      </a:lnTo>
                      <a:lnTo>
                        <a:pt x="337" y="91"/>
                      </a:lnTo>
                      <a:lnTo>
                        <a:pt x="300" y="96"/>
                      </a:lnTo>
                      <a:lnTo>
                        <a:pt x="275" y="99"/>
                      </a:lnTo>
                      <a:lnTo>
                        <a:pt x="245" y="98"/>
                      </a:lnTo>
                      <a:lnTo>
                        <a:pt x="212" y="98"/>
                      </a:lnTo>
                      <a:lnTo>
                        <a:pt x="180" y="95"/>
                      </a:lnTo>
                      <a:lnTo>
                        <a:pt x="147" y="91"/>
                      </a:lnTo>
                      <a:lnTo>
                        <a:pt x="114" y="81"/>
                      </a:lnTo>
                      <a:lnTo>
                        <a:pt x="88" y="75"/>
                      </a:lnTo>
                      <a:lnTo>
                        <a:pt x="65" y="64"/>
                      </a:lnTo>
                      <a:lnTo>
                        <a:pt x="45" y="53"/>
                      </a:lnTo>
                      <a:lnTo>
                        <a:pt x="27" y="43"/>
                      </a:lnTo>
                      <a:lnTo>
                        <a:pt x="9"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6" name="Group 34"/>
              <p:cNvGrpSpPr>
                <a:grpSpLocks/>
              </p:cNvGrpSpPr>
              <p:nvPr/>
            </p:nvGrpSpPr>
            <p:grpSpPr bwMode="auto">
              <a:xfrm>
                <a:off x="4623" y="2078"/>
                <a:ext cx="492" cy="267"/>
                <a:chOff x="4623" y="2078"/>
                <a:chExt cx="492" cy="267"/>
              </a:xfrm>
            </p:grpSpPr>
            <p:sp>
              <p:nvSpPr>
                <p:cNvPr id="20634" name="Oval 35"/>
                <p:cNvSpPr>
                  <a:spLocks noChangeArrowheads="1"/>
                </p:cNvSpPr>
                <p:nvPr/>
              </p:nvSpPr>
              <p:spPr bwMode="auto">
                <a:xfrm>
                  <a:off x="4626" y="2078"/>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35" name="Freeform 36"/>
                <p:cNvSpPr>
                  <a:spLocks/>
                </p:cNvSpPr>
                <p:nvPr/>
              </p:nvSpPr>
              <p:spPr bwMode="auto">
                <a:xfrm>
                  <a:off x="4623" y="2188"/>
                  <a:ext cx="492" cy="157"/>
                </a:xfrm>
                <a:custGeom>
                  <a:avLst/>
                  <a:gdLst>
                    <a:gd name="T0" fmla="*/ 0 w 492"/>
                    <a:gd name="T1" fmla="*/ 0 h 157"/>
                    <a:gd name="T2" fmla="*/ 0 w 492"/>
                    <a:gd name="T3" fmla="*/ 55 h 157"/>
                    <a:gd name="T4" fmla="*/ 10 w 492"/>
                    <a:gd name="T5" fmla="*/ 79 h 157"/>
                    <a:gd name="T6" fmla="*/ 24 w 492"/>
                    <a:gd name="T7" fmla="*/ 96 h 157"/>
                    <a:gd name="T8" fmla="*/ 48 w 492"/>
                    <a:gd name="T9" fmla="*/ 114 h 157"/>
                    <a:gd name="T10" fmla="*/ 79 w 492"/>
                    <a:gd name="T11" fmla="*/ 128 h 157"/>
                    <a:gd name="T12" fmla="*/ 114 w 492"/>
                    <a:gd name="T13" fmla="*/ 139 h 157"/>
                    <a:gd name="T14" fmla="*/ 151 w 492"/>
                    <a:gd name="T15" fmla="*/ 148 h 157"/>
                    <a:gd name="T16" fmla="*/ 184 w 492"/>
                    <a:gd name="T17" fmla="*/ 153 h 157"/>
                    <a:gd name="T18" fmla="*/ 223 w 492"/>
                    <a:gd name="T19" fmla="*/ 156 h 157"/>
                    <a:gd name="T20" fmla="*/ 255 w 492"/>
                    <a:gd name="T21" fmla="*/ 156 h 157"/>
                    <a:gd name="T22" fmla="*/ 287 w 492"/>
                    <a:gd name="T23" fmla="*/ 156 h 157"/>
                    <a:gd name="T24" fmla="*/ 317 w 492"/>
                    <a:gd name="T25" fmla="*/ 152 h 157"/>
                    <a:gd name="T26" fmla="*/ 345 w 492"/>
                    <a:gd name="T27" fmla="*/ 146 h 157"/>
                    <a:gd name="T28" fmla="*/ 373 w 492"/>
                    <a:gd name="T29" fmla="*/ 142 h 157"/>
                    <a:gd name="T30" fmla="*/ 397 w 492"/>
                    <a:gd name="T31" fmla="*/ 135 h 157"/>
                    <a:gd name="T32" fmla="*/ 421 w 492"/>
                    <a:gd name="T33" fmla="*/ 125 h 157"/>
                    <a:gd name="T34" fmla="*/ 444 w 492"/>
                    <a:gd name="T35" fmla="*/ 112 h 157"/>
                    <a:gd name="T36" fmla="*/ 462 w 492"/>
                    <a:gd name="T37" fmla="*/ 100 h 157"/>
                    <a:gd name="T38" fmla="*/ 482 w 492"/>
                    <a:gd name="T39" fmla="*/ 77 h 157"/>
                    <a:gd name="T40" fmla="*/ 491 w 492"/>
                    <a:gd name="T41" fmla="*/ 55 h 157"/>
                    <a:gd name="T42" fmla="*/ 491 w 492"/>
                    <a:gd name="T43" fmla="*/ 0 h 157"/>
                    <a:gd name="T44" fmla="*/ 486 w 492"/>
                    <a:gd name="T45" fmla="*/ 13 h 157"/>
                    <a:gd name="T46" fmla="*/ 475 w 492"/>
                    <a:gd name="T47" fmla="*/ 30 h 157"/>
                    <a:gd name="T48" fmla="*/ 460 w 492"/>
                    <a:gd name="T49" fmla="*/ 45 h 157"/>
                    <a:gd name="T50" fmla="*/ 438 w 492"/>
                    <a:gd name="T51" fmla="*/ 59 h 157"/>
                    <a:gd name="T52" fmla="*/ 412 w 492"/>
                    <a:gd name="T53" fmla="*/ 72 h 157"/>
                    <a:gd name="T54" fmla="*/ 392 w 492"/>
                    <a:gd name="T55" fmla="*/ 79 h 157"/>
                    <a:gd name="T56" fmla="*/ 365 w 492"/>
                    <a:gd name="T57" fmla="*/ 86 h 157"/>
                    <a:gd name="T58" fmla="*/ 338 w 492"/>
                    <a:gd name="T59" fmla="*/ 91 h 157"/>
                    <a:gd name="T60" fmla="*/ 299 w 492"/>
                    <a:gd name="T61" fmla="*/ 97 h 157"/>
                    <a:gd name="T62" fmla="*/ 275 w 492"/>
                    <a:gd name="T63" fmla="*/ 100 h 157"/>
                    <a:gd name="T64" fmla="*/ 246 w 492"/>
                    <a:gd name="T65" fmla="*/ 98 h 157"/>
                    <a:gd name="T66" fmla="*/ 212 w 492"/>
                    <a:gd name="T67" fmla="*/ 98 h 157"/>
                    <a:gd name="T68" fmla="*/ 180 w 492"/>
                    <a:gd name="T69" fmla="*/ 96 h 157"/>
                    <a:gd name="T70" fmla="*/ 148 w 492"/>
                    <a:gd name="T71" fmla="*/ 90 h 157"/>
                    <a:gd name="T72" fmla="*/ 114 w 492"/>
                    <a:gd name="T73" fmla="*/ 82 h 157"/>
                    <a:gd name="T74" fmla="*/ 89 w 492"/>
                    <a:gd name="T75" fmla="*/ 76 h 157"/>
                    <a:gd name="T76" fmla="*/ 66 w 492"/>
                    <a:gd name="T77" fmla="*/ 65 h 157"/>
                    <a:gd name="T78" fmla="*/ 45 w 492"/>
                    <a:gd name="T79" fmla="*/ 53 h 157"/>
                    <a:gd name="T80" fmla="*/ 27 w 492"/>
                    <a:gd name="T81" fmla="*/ 42 h 157"/>
                    <a:gd name="T82" fmla="*/ 10 w 492"/>
                    <a:gd name="T83" fmla="*/ 22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5"/>
                      </a:lnTo>
                      <a:lnTo>
                        <a:pt x="10" y="79"/>
                      </a:lnTo>
                      <a:lnTo>
                        <a:pt x="24" y="96"/>
                      </a:lnTo>
                      <a:lnTo>
                        <a:pt x="48" y="114"/>
                      </a:lnTo>
                      <a:lnTo>
                        <a:pt x="79" y="128"/>
                      </a:lnTo>
                      <a:lnTo>
                        <a:pt x="114" y="139"/>
                      </a:lnTo>
                      <a:lnTo>
                        <a:pt x="151" y="148"/>
                      </a:lnTo>
                      <a:lnTo>
                        <a:pt x="184" y="153"/>
                      </a:lnTo>
                      <a:lnTo>
                        <a:pt x="223" y="156"/>
                      </a:lnTo>
                      <a:lnTo>
                        <a:pt x="255" y="156"/>
                      </a:lnTo>
                      <a:lnTo>
                        <a:pt x="287" y="156"/>
                      </a:lnTo>
                      <a:lnTo>
                        <a:pt x="317" y="152"/>
                      </a:lnTo>
                      <a:lnTo>
                        <a:pt x="345" y="146"/>
                      </a:lnTo>
                      <a:lnTo>
                        <a:pt x="373" y="142"/>
                      </a:lnTo>
                      <a:lnTo>
                        <a:pt x="397" y="135"/>
                      </a:lnTo>
                      <a:lnTo>
                        <a:pt x="421" y="125"/>
                      </a:lnTo>
                      <a:lnTo>
                        <a:pt x="444" y="112"/>
                      </a:lnTo>
                      <a:lnTo>
                        <a:pt x="462" y="100"/>
                      </a:lnTo>
                      <a:lnTo>
                        <a:pt x="482" y="77"/>
                      </a:lnTo>
                      <a:lnTo>
                        <a:pt x="491" y="55"/>
                      </a:lnTo>
                      <a:lnTo>
                        <a:pt x="491" y="0"/>
                      </a:lnTo>
                      <a:lnTo>
                        <a:pt x="486" y="13"/>
                      </a:lnTo>
                      <a:lnTo>
                        <a:pt x="475" y="30"/>
                      </a:lnTo>
                      <a:lnTo>
                        <a:pt x="460" y="45"/>
                      </a:lnTo>
                      <a:lnTo>
                        <a:pt x="438" y="59"/>
                      </a:lnTo>
                      <a:lnTo>
                        <a:pt x="412" y="72"/>
                      </a:lnTo>
                      <a:lnTo>
                        <a:pt x="392" y="79"/>
                      </a:lnTo>
                      <a:lnTo>
                        <a:pt x="365" y="86"/>
                      </a:lnTo>
                      <a:lnTo>
                        <a:pt x="338" y="91"/>
                      </a:lnTo>
                      <a:lnTo>
                        <a:pt x="299" y="97"/>
                      </a:lnTo>
                      <a:lnTo>
                        <a:pt x="275" y="100"/>
                      </a:lnTo>
                      <a:lnTo>
                        <a:pt x="246" y="98"/>
                      </a:lnTo>
                      <a:lnTo>
                        <a:pt x="212" y="98"/>
                      </a:lnTo>
                      <a:lnTo>
                        <a:pt x="180" y="96"/>
                      </a:lnTo>
                      <a:lnTo>
                        <a:pt x="148" y="90"/>
                      </a:lnTo>
                      <a:lnTo>
                        <a:pt x="114" y="82"/>
                      </a:lnTo>
                      <a:lnTo>
                        <a:pt x="89" y="76"/>
                      </a:lnTo>
                      <a:lnTo>
                        <a:pt x="66" y="65"/>
                      </a:lnTo>
                      <a:lnTo>
                        <a:pt x="45"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7" name="Group 37"/>
              <p:cNvGrpSpPr>
                <a:grpSpLocks/>
              </p:cNvGrpSpPr>
              <p:nvPr/>
            </p:nvGrpSpPr>
            <p:grpSpPr bwMode="auto">
              <a:xfrm>
                <a:off x="4623" y="2021"/>
                <a:ext cx="492" cy="266"/>
                <a:chOff x="4623" y="2021"/>
                <a:chExt cx="492" cy="266"/>
              </a:xfrm>
            </p:grpSpPr>
            <p:sp>
              <p:nvSpPr>
                <p:cNvPr id="20632" name="Oval 38"/>
                <p:cNvSpPr>
                  <a:spLocks noChangeArrowheads="1"/>
                </p:cNvSpPr>
                <p:nvPr/>
              </p:nvSpPr>
              <p:spPr bwMode="auto">
                <a:xfrm>
                  <a:off x="4626" y="2021"/>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33" name="Freeform 39"/>
                <p:cNvSpPr>
                  <a:spLocks/>
                </p:cNvSpPr>
                <p:nvPr/>
              </p:nvSpPr>
              <p:spPr bwMode="auto">
                <a:xfrm>
                  <a:off x="4623" y="2131"/>
                  <a:ext cx="492" cy="156"/>
                </a:xfrm>
                <a:custGeom>
                  <a:avLst/>
                  <a:gdLst>
                    <a:gd name="T0" fmla="*/ 0 w 492"/>
                    <a:gd name="T1" fmla="*/ 0 h 156"/>
                    <a:gd name="T2" fmla="*/ 0 w 492"/>
                    <a:gd name="T3" fmla="*/ 54 h 156"/>
                    <a:gd name="T4" fmla="*/ 10 w 492"/>
                    <a:gd name="T5" fmla="*/ 78 h 156"/>
                    <a:gd name="T6" fmla="*/ 24 w 492"/>
                    <a:gd name="T7" fmla="*/ 95 h 156"/>
                    <a:gd name="T8" fmla="*/ 48 w 492"/>
                    <a:gd name="T9" fmla="*/ 113 h 156"/>
                    <a:gd name="T10" fmla="*/ 79 w 492"/>
                    <a:gd name="T11" fmla="*/ 127 h 156"/>
                    <a:gd name="T12" fmla="*/ 114 w 492"/>
                    <a:gd name="T13" fmla="*/ 138 h 156"/>
                    <a:gd name="T14" fmla="*/ 151 w 492"/>
                    <a:gd name="T15" fmla="*/ 147 h 156"/>
                    <a:gd name="T16" fmla="*/ 184 w 492"/>
                    <a:gd name="T17" fmla="*/ 152 h 156"/>
                    <a:gd name="T18" fmla="*/ 223 w 492"/>
                    <a:gd name="T19" fmla="*/ 155 h 156"/>
                    <a:gd name="T20" fmla="*/ 255 w 492"/>
                    <a:gd name="T21" fmla="*/ 155 h 156"/>
                    <a:gd name="T22" fmla="*/ 287 w 492"/>
                    <a:gd name="T23" fmla="*/ 155 h 156"/>
                    <a:gd name="T24" fmla="*/ 317 w 492"/>
                    <a:gd name="T25" fmla="*/ 151 h 156"/>
                    <a:gd name="T26" fmla="*/ 345 w 492"/>
                    <a:gd name="T27" fmla="*/ 145 h 156"/>
                    <a:gd name="T28" fmla="*/ 373 w 492"/>
                    <a:gd name="T29" fmla="*/ 141 h 156"/>
                    <a:gd name="T30" fmla="*/ 397 w 492"/>
                    <a:gd name="T31" fmla="*/ 134 h 156"/>
                    <a:gd name="T32" fmla="*/ 421 w 492"/>
                    <a:gd name="T33" fmla="*/ 124 h 156"/>
                    <a:gd name="T34" fmla="*/ 444 w 492"/>
                    <a:gd name="T35" fmla="*/ 112 h 156"/>
                    <a:gd name="T36" fmla="*/ 462 w 492"/>
                    <a:gd name="T37" fmla="*/ 99 h 156"/>
                    <a:gd name="T38" fmla="*/ 482 w 492"/>
                    <a:gd name="T39" fmla="*/ 77 h 156"/>
                    <a:gd name="T40" fmla="*/ 491 w 492"/>
                    <a:gd name="T41" fmla="*/ 54 h 156"/>
                    <a:gd name="T42" fmla="*/ 491 w 492"/>
                    <a:gd name="T43" fmla="*/ 0 h 156"/>
                    <a:gd name="T44" fmla="*/ 486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8 w 492"/>
                    <a:gd name="T59" fmla="*/ 91 h 156"/>
                    <a:gd name="T60" fmla="*/ 299 w 492"/>
                    <a:gd name="T61" fmla="*/ 96 h 156"/>
                    <a:gd name="T62" fmla="*/ 275 w 492"/>
                    <a:gd name="T63" fmla="*/ 99 h 156"/>
                    <a:gd name="T64" fmla="*/ 246 w 492"/>
                    <a:gd name="T65" fmla="*/ 98 h 156"/>
                    <a:gd name="T66" fmla="*/ 212 w 492"/>
                    <a:gd name="T67" fmla="*/ 98 h 156"/>
                    <a:gd name="T68" fmla="*/ 180 w 492"/>
                    <a:gd name="T69" fmla="*/ 95 h 156"/>
                    <a:gd name="T70" fmla="*/ 148 w 492"/>
                    <a:gd name="T71" fmla="*/ 89 h 156"/>
                    <a:gd name="T72" fmla="*/ 114 w 492"/>
                    <a:gd name="T73" fmla="*/ 81 h 156"/>
                    <a:gd name="T74" fmla="*/ 89 w 492"/>
                    <a:gd name="T75" fmla="*/ 75 h 156"/>
                    <a:gd name="T76" fmla="*/ 66 w 492"/>
                    <a:gd name="T77" fmla="*/ 64 h 156"/>
                    <a:gd name="T78" fmla="*/ 45 w 492"/>
                    <a:gd name="T79" fmla="*/ 53 h 156"/>
                    <a:gd name="T80" fmla="*/ 27 w 492"/>
                    <a:gd name="T81" fmla="*/ 42 h 156"/>
                    <a:gd name="T82" fmla="*/ 10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10" y="78"/>
                      </a:lnTo>
                      <a:lnTo>
                        <a:pt x="24" y="95"/>
                      </a:lnTo>
                      <a:lnTo>
                        <a:pt x="48" y="113"/>
                      </a:lnTo>
                      <a:lnTo>
                        <a:pt x="79" y="127"/>
                      </a:lnTo>
                      <a:lnTo>
                        <a:pt x="114" y="138"/>
                      </a:lnTo>
                      <a:lnTo>
                        <a:pt x="151" y="147"/>
                      </a:lnTo>
                      <a:lnTo>
                        <a:pt x="184" y="152"/>
                      </a:lnTo>
                      <a:lnTo>
                        <a:pt x="223" y="155"/>
                      </a:lnTo>
                      <a:lnTo>
                        <a:pt x="255" y="155"/>
                      </a:lnTo>
                      <a:lnTo>
                        <a:pt x="287" y="155"/>
                      </a:lnTo>
                      <a:lnTo>
                        <a:pt x="317" y="151"/>
                      </a:lnTo>
                      <a:lnTo>
                        <a:pt x="345" y="145"/>
                      </a:lnTo>
                      <a:lnTo>
                        <a:pt x="373" y="141"/>
                      </a:lnTo>
                      <a:lnTo>
                        <a:pt x="397" y="134"/>
                      </a:lnTo>
                      <a:lnTo>
                        <a:pt x="421" y="124"/>
                      </a:lnTo>
                      <a:lnTo>
                        <a:pt x="444" y="112"/>
                      </a:lnTo>
                      <a:lnTo>
                        <a:pt x="462" y="99"/>
                      </a:lnTo>
                      <a:lnTo>
                        <a:pt x="482" y="77"/>
                      </a:lnTo>
                      <a:lnTo>
                        <a:pt x="491" y="54"/>
                      </a:lnTo>
                      <a:lnTo>
                        <a:pt x="491" y="0"/>
                      </a:lnTo>
                      <a:lnTo>
                        <a:pt x="486" y="13"/>
                      </a:lnTo>
                      <a:lnTo>
                        <a:pt x="475" y="29"/>
                      </a:lnTo>
                      <a:lnTo>
                        <a:pt x="460" y="45"/>
                      </a:lnTo>
                      <a:lnTo>
                        <a:pt x="438" y="59"/>
                      </a:lnTo>
                      <a:lnTo>
                        <a:pt x="412" y="71"/>
                      </a:lnTo>
                      <a:lnTo>
                        <a:pt x="392" y="78"/>
                      </a:lnTo>
                      <a:lnTo>
                        <a:pt x="365" y="85"/>
                      </a:lnTo>
                      <a:lnTo>
                        <a:pt x="338" y="91"/>
                      </a:lnTo>
                      <a:lnTo>
                        <a:pt x="299" y="96"/>
                      </a:lnTo>
                      <a:lnTo>
                        <a:pt x="275" y="99"/>
                      </a:lnTo>
                      <a:lnTo>
                        <a:pt x="246" y="98"/>
                      </a:lnTo>
                      <a:lnTo>
                        <a:pt x="212" y="98"/>
                      </a:lnTo>
                      <a:lnTo>
                        <a:pt x="180" y="95"/>
                      </a:lnTo>
                      <a:lnTo>
                        <a:pt x="148" y="89"/>
                      </a:lnTo>
                      <a:lnTo>
                        <a:pt x="114" y="81"/>
                      </a:lnTo>
                      <a:lnTo>
                        <a:pt x="89" y="75"/>
                      </a:lnTo>
                      <a:lnTo>
                        <a:pt x="66" y="64"/>
                      </a:lnTo>
                      <a:lnTo>
                        <a:pt x="45" y="53"/>
                      </a:lnTo>
                      <a:lnTo>
                        <a:pt x="27" y="42"/>
                      </a:lnTo>
                      <a:lnTo>
                        <a:pt x="10"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8" name="Group 40"/>
              <p:cNvGrpSpPr>
                <a:grpSpLocks/>
              </p:cNvGrpSpPr>
              <p:nvPr/>
            </p:nvGrpSpPr>
            <p:grpSpPr bwMode="auto">
              <a:xfrm>
                <a:off x="4595" y="1963"/>
                <a:ext cx="492" cy="267"/>
                <a:chOff x="4595" y="1963"/>
                <a:chExt cx="492" cy="267"/>
              </a:xfrm>
            </p:grpSpPr>
            <p:sp>
              <p:nvSpPr>
                <p:cNvPr id="20630" name="Oval 41"/>
                <p:cNvSpPr>
                  <a:spLocks noChangeArrowheads="1"/>
                </p:cNvSpPr>
                <p:nvPr/>
              </p:nvSpPr>
              <p:spPr bwMode="auto">
                <a:xfrm>
                  <a:off x="4598" y="1963"/>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31" name="Freeform 42"/>
                <p:cNvSpPr>
                  <a:spLocks/>
                </p:cNvSpPr>
                <p:nvPr/>
              </p:nvSpPr>
              <p:spPr bwMode="auto">
                <a:xfrm>
                  <a:off x="4595" y="2074"/>
                  <a:ext cx="492" cy="156"/>
                </a:xfrm>
                <a:custGeom>
                  <a:avLst/>
                  <a:gdLst>
                    <a:gd name="T0" fmla="*/ 0 w 492"/>
                    <a:gd name="T1" fmla="*/ 0 h 156"/>
                    <a:gd name="T2" fmla="*/ 0 w 492"/>
                    <a:gd name="T3" fmla="*/ 54 h 156"/>
                    <a:gd name="T4" fmla="*/ 9 w 492"/>
                    <a:gd name="T5" fmla="*/ 80 h 156"/>
                    <a:gd name="T6" fmla="*/ 24 w 492"/>
                    <a:gd name="T7" fmla="*/ 95 h 156"/>
                    <a:gd name="T8" fmla="*/ 48 w 492"/>
                    <a:gd name="T9" fmla="*/ 113 h 156"/>
                    <a:gd name="T10" fmla="*/ 79 w 492"/>
                    <a:gd name="T11" fmla="*/ 127 h 156"/>
                    <a:gd name="T12" fmla="*/ 113 w 492"/>
                    <a:gd name="T13" fmla="*/ 138 h 156"/>
                    <a:gd name="T14" fmla="*/ 150 w 492"/>
                    <a:gd name="T15" fmla="*/ 147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1 w 492"/>
                    <a:gd name="T33" fmla="*/ 124 h 156"/>
                    <a:gd name="T34" fmla="*/ 445 w 492"/>
                    <a:gd name="T35" fmla="*/ 112 h 156"/>
                    <a:gd name="T36" fmla="*/ 463 w 492"/>
                    <a:gd name="T37" fmla="*/ 99 h 156"/>
                    <a:gd name="T38" fmla="*/ 482 w 492"/>
                    <a:gd name="T39" fmla="*/ 77 h 156"/>
                    <a:gd name="T40" fmla="*/ 491 w 492"/>
                    <a:gd name="T41" fmla="*/ 54 h 156"/>
                    <a:gd name="T42" fmla="*/ 491 w 492"/>
                    <a:gd name="T43" fmla="*/ 0 h 156"/>
                    <a:gd name="T44" fmla="*/ 487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79 w 492"/>
                    <a:gd name="T69" fmla="*/ 95 h 156"/>
                    <a:gd name="T70" fmla="*/ 147 w 492"/>
                    <a:gd name="T71" fmla="*/ 89 h 156"/>
                    <a:gd name="T72" fmla="*/ 113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5"/>
                      </a:lnTo>
                      <a:lnTo>
                        <a:pt x="48" y="113"/>
                      </a:lnTo>
                      <a:lnTo>
                        <a:pt x="79" y="127"/>
                      </a:lnTo>
                      <a:lnTo>
                        <a:pt x="113" y="138"/>
                      </a:lnTo>
                      <a:lnTo>
                        <a:pt x="150" y="147"/>
                      </a:lnTo>
                      <a:lnTo>
                        <a:pt x="185" y="152"/>
                      </a:lnTo>
                      <a:lnTo>
                        <a:pt x="222" y="155"/>
                      </a:lnTo>
                      <a:lnTo>
                        <a:pt x="255" y="155"/>
                      </a:lnTo>
                      <a:lnTo>
                        <a:pt x="288" y="155"/>
                      </a:lnTo>
                      <a:lnTo>
                        <a:pt x="317" y="151"/>
                      </a:lnTo>
                      <a:lnTo>
                        <a:pt x="346" y="145"/>
                      </a:lnTo>
                      <a:lnTo>
                        <a:pt x="374" y="141"/>
                      </a:lnTo>
                      <a:lnTo>
                        <a:pt x="397" y="134"/>
                      </a:lnTo>
                      <a:lnTo>
                        <a:pt x="421" y="124"/>
                      </a:lnTo>
                      <a:lnTo>
                        <a:pt x="445" y="112"/>
                      </a:lnTo>
                      <a:lnTo>
                        <a:pt x="463" y="99"/>
                      </a:lnTo>
                      <a:lnTo>
                        <a:pt x="482" y="77"/>
                      </a:lnTo>
                      <a:lnTo>
                        <a:pt x="491" y="54"/>
                      </a:lnTo>
                      <a:lnTo>
                        <a:pt x="491" y="0"/>
                      </a:lnTo>
                      <a:lnTo>
                        <a:pt x="487" y="13"/>
                      </a:lnTo>
                      <a:lnTo>
                        <a:pt x="475" y="29"/>
                      </a:lnTo>
                      <a:lnTo>
                        <a:pt x="460" y="45"/>
                      </a:lnTo>
                      <a:lnTo>
                        <a:pt x="438" y="59"/>
                      </a:lnTo>
                      <a:lnTo>
                        <a:pt x="412" y="71"/>
                      </a:lnTo>
                      <a:lnTo>
                        <a:pt x="392" y="78"/>
                      </a:lnTo>
                      <a:lnTo>
                        <a:pt x="365" y="85"/>
                      </a:lnTo>
                      <a:lnTo>
                        <a:pt x="337" y="91"/>
                      </a:lnTo>
                      <a:lnTo>
                        <a:pt x="300" y="96"/>
                      </a:lnTo>
                      <a:lnTo>
                        <a:pt x="275" y="99"/>
                      </a:lnTo>
                      <a:lnTo>
                        <a:pt x="245" y="98"/>
                      </a:lnTo>
                      <a:lnTo>
                        <a:pt x="212" y="98"/>
                      </a:lnTo>
                      <a:lnTo>
                        <a:pt x="179" y="95"/>
                      </a:lnTo>
                      <a:lnTo>
                        <a:pt x="147" y="89"/>
                      </a:lnTo>
                      <a:lnTo>
                        <a:pt x="113" y="81"/>
                      </a:lnTo>
                      <a:lnTo>
                        <a:pt x="88" y="75"/>
                      </a:lnTo>
                      <a:lnTo>
                        <a:pt x="65" y="64"/>
                      </a:lnTo>
                      <a:lnTo>
                        <a:pt x="45" y="53"/>
                      </a:lnTo>
                      <a:lnTo>
                        <a:pt x="27" y="42"/>
                      </a:lnTo>
                      <a:lnTo>
                        <a:pt x="9" y="22"/>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09" name="Group 43"/>
              <p:cNvGrpSpPr>
                <a:grpSpLocks/>
              </p:cNvGrpSpPr>
              <p:nvPr/>
            </p:nvGrpSpPr>
            <p:grpSpPr bwMode="auto">
              <a:xfrm>
                <a:off x="4580" y="1899"/>
                <a:ext cx="492" cy="267"/>
                <a:chOff x="4580" y="1899"/>
                <a:chExt cx="492" cy="267"/>
              </a:xfrm>
            </p:grpSpPr>
            <p:sp>
              <p:nvSpPr>
                <p:cNvPr id="20628" name="Oval 44"/>
                <p:cNvSpPr>
                  <a:spLocks noChangeArrowheads="1"/>
                </p:cNvSpPr>
                <p:nvPr/>
              </p:nvSpPr>
              <p:spPr bwMode="auto">
                <a:xfrm>
                  <a:off x="4584" y="1899"/>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29" name="Freeform 45"/>
                <p:cNvSpPr>
                  <a:spLocks/>
                </p:cNvSpPr>
                <p:nvPr/>
              </p:nvSpPr>
              <p:spPr bwMode="auto">
                <a:xfrm>
                  <a:off x="4580" y="2008"/>
                  <a:ext cx="492" cy="158"/>
                </a:xfrm>
                <a:custGeom>
                  <a:avLst/>
                  <a:gdLst>
                    <a:gd name="T0" fmla="*/ 0 w 492"/>
                    <a:gd name="T1" fmla="*/ 0 h 158"/>
                    <a:gd name="T2" fmla="*/ 0 w 492"/>
                    <a:gd name="T3" fmla="*/ 56 h 158"/>
                    <a:gd name="T4" fmla="*/ 9 w 492"/>
                    <a:gd name="T5" fmla="*/ 80 h 158"/>
                    <a:gd name="T6" fmla="*/ 24 w 492"/>
                    <a:gd name="T7" fmla="*/ 97 h 158"/>
                    <a:gd name="T8" fmla="*/ 48 w 492"/>
                    <a:gd name="T9" fmla="*/ 115 h 158"/>
                    <a:gd name="T10" fmla="*/ 79 w 492"/>
                    <a:gd name="T11" fmla="*/ 129 h 158"/>
                    <a:gd name="T12" fmla="*/ 114 w 492"/>
                    <a:gd name="T13" fmla="*/ 140 h 158"/>
                    <a:gd name="T14" fmla="*/ 151 w 492"/>
                    <a:gd name="T15" fmla="*/ 149 h 158"/>
                    <a:gd name="T16" fmla="*/ 185 w 492"/>
                    <a:gd name="T17" fmla="*/ 154 h 158"/>
                    <a:gd name="T18" fmla="*/ 222 w 492"/>
                    <a:gd name="T19" fmla="*/ 156 h 158"/>
                    <a:gd name="T20" fmla="*/ 255 w 492"/>
                    <a:gd name="T21" fmla="*/ 157 h 158"/>
                    <a:gd name="T22" fmla="*/ 288 w 492"/>
                    <a:gd name="T23" fmla="*/ 156 h 158"/>
                    <a:gd name="T24" fmla="*/ 317 w 492"/>
                    <a:gd name="T25" fmla="*/ 153 h 158"/>
                    <a:gd name="T26" fmla="*/ 346 w 492"/>
                    <a:gd name="T27" fmla="*/ 147 h 158"/>
                    <a:gd name="T28" fmla="*/ 374 w 492"/>
                    <a:gd name="T29" fmla="*/ 143 h 158"/>
                    <a:gd name="T30" fmla="*/ 397 w 492"/>
                    <a:gd name="T31" fmla="*/ 136 h 158"/>
                    <a:gd name="T32" fmla="*/ 422 w 492"/>
                    <a:gd name="T33" fmla="*/ 126 h 158"/>
                    <a:gd name="T34" fmla="*/ 445 w 492"/>
                    <a:gd name="T35" fmla="*/ 114 h 158"/>
                    <a:gd name="T36" fmla="*/ 463 w 492"/>
                    <a:gd name="T37" fmla="*/ 101 h 158"/>
                    <a:gd name="T38" fmla="*/ 483 w 492"/>
                    <a:gd name="T39" fmla="*/ 79 h 158"/>
                    <a:gd name="T40" fmla="*/ 491 w 492"/>
                    <a:gd name="T41" fmla="*/ 56 h 158"/>
                    <a:gd name="T42" fmla="*/ 491 w 492"/>
                    <a:gd name="T43" fmla="*/ 0 h 158"/>
                    <a:gd name="T44" fmla="*/ 487 w 492"/>
                    <a:gd name="T45" fmla="*/ 14 h 158"/>
                    <a:gd name="T46" fmla="*/ 475 w 492"/>
                    <a:gd name="T47" fmla="*/ 31 h 158"/>
                    <a:gd name="T48" fmla="*/ 460 w 492"/>
                    <a:gd name="T49" fmla="*/ 46 h 158"/>
                    <a:gd name="T50" fmla="*/ 439 w 492"/>
                    <a:gd name="T51" fmla="*/ 60 h 158"/>
                    <a:gd name="T52" fmla="*/ 412 w 492"/>
                    <a:gd name="T53" fmla="*/ 73 h 158"/>
                    <a:gd name="T54" fmla="*/ 392 w 492"/>
                    <a:gd name="T55" fmla="*/ 80 h 158"/>
                    <a:gd name="T56" fmla="*/ 366 w 492"/>
                    <a:gd name="T57" fmla="*/ 87 h 158"/>
                    <a:gd name="T58" fmla="*/ 337 w 492"/>
                    <a:gd name="T59" fmla="*/ 93 h 158"/>
                    <a:gd name="T60" fmla="*/ 300 w 492"/>
                    <a:gd name="T61" fmla="*/ 98 h 158"/>
                    <a:gd name="T62" fmla="*/ 275 w 492"/>
                    <a:gd name="T63" fmla="*/ 101 h 158"/>
                    <a:gd name="T64" fmla="*/ 245 w 492"/>
                    <a:gd name="T65" fmla="*/ 100 h 158"/>
                    <a:gd name="T66" fmla="*/ 212 w 492"/>
                    <a:gd name="T67" fmla="*/ 100 h 158"/>
                    <a:gd name="T68" fmla="*/ 180 w 492"/>
                    <a:gd name="T69" fmla="*/ 97 h 158"/>
                    <a:gd name="T70" fmla="*/ 147 w 492"/>
                    <a:gd name="T71" fmla="*/ 91 h 158"/>
                    <a:gd name="T72" fmla="*/ 114 w 492"/>
                    <a:gd name="T73" fmla="*/ 83 h 158"/>
                    <a:gd name="T74" fmla="*/ 88 w 492"/>
                    <a:gd name="T75" fmla="*/ 77 h 158"/>
                    <a:gd name="T76" fmla="*/ 65 w 492"/>
                    <a:gd name="T77" fmla="*/ 66 h 158"/>
                    <a:gd name="T78" fmla="*/ 45 w 492"/>
                    <a:gd name="T79" fmla="*/ 55 h 158"/>
                    <a:gd name="T80" fmla="*/ 27 w 492"/>
                    <a:gd name="T81" fmla="*/ 43 h 158"/>
                    <a:gd name="T82" fmla="*/ 9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6"/>
                      </a:lnTo>
                      <a:lnTo>
                        <a:pt x="9" y="80"/>
                      </a:lnTo>
                      <a:lnTo>
                        <a:pt x="24" y="97"/>
                      </a:lnTo>
                      <a:lnTo>
                        <a:pt x="48" y="115"/>
                      </a:lnTo>
                      <a:lnTo>
                        <a:pt x="79" y="129"/>
                      </a:lnTo>
                      <a:lnTo>
                        <a:pt x="114" y="140"/>
                      </a:lnTo>
                      <a:lnTo>
                        <a:pt x="151" y="149"/>
                      </a:lnTo>
                      <a:lnTo>
                        <a:pt x="185" y="154"/>
                      </a:lnTo>
                      <a:lnTo>
                        <a:pt x="222" y="156"/>
                      </a:lnTo>
                      <a:lnTo>
                        <a:pt x="255" y="157"/>
                      </a:lnTo>
                      <a:lnTo>
                        <a:pt x="288" y="156"/>
                      </a:lnTo>
                      <a:lnTo>
                        <a:pt x="317" y="153"/>
                      </a:lnTo>
                      <a:lnTo>
                        <a:pt x="346" y="147"/>
                      </a:lnTo>
                      <a:lnTo>
                        <a:pt x="374" y="143"/>
                      </a:lnTo>
                      <a:lnTo>
                        <a:pt x="397" y="136"/>
                      </a:lnTo>
                      <a:lnTo>
                        <a:pt x="422" y="126"/>
                      </a:lnTo>
                      <a:lnTo>
                        <a:pt x="445" y="114"/>
                      </a:lnTo>
                      <a:lnTo>
                        <a:pt x="463" y="101"/>
                      </a:lnTo>
                      <a:lnTo>
                        <a:pt x="483" y="79"/>
                      </a:lnTo>
                      <a:lnTo>
                        <a:pt x="491" y="56"/>
                      </a:lnTo>
                      <a:lnTo>
                        <a:pt x="491" y="0"/>
                      </a:lnTo>
                      <a:lnTo>
                        <a:pt x="487" y="14"/>
                      </a:lnTo>
                      <a:lnTo>
                        <a:pt x="475" y="31"/>
                      </a:lnTo>
                      <a:lnTo>
                        <a:pt x="460" y="46"/>
                      </a:lnTo>
                      <a:lnTo>
                        <a:pt x="439" y="60"/>
                      </a:lnTo>
                      <a:lnTo>
                        <a:pt x="412" y="73"/>
                      </a:lnTo>
                      <a:lnTo>
                        <a:pt x="392" y="80"/>
                      </a:lnTo>
                      <a:lnTo>
                        <a:pt x="366" y="87"/>
                      </a:lnTo>
                      <a:lnTo>
                        <a:pt x="337" y="93"/>
                      </a:lnTo>
                      <a:lnTo>
                        <a:pt x="300" y="98"/>
                      </a:lnTo>
                      <a:lnTo>
                        <a:pt x="275" y="101"/>
                      </a:lnTo>
                      <a:lnTo>
                        <a:pt x="245" y="100"/>
                      </a:lnTo>
                      <a:lnTo>
                        <a:pt x="212" y="100"/>
                      </a:lnTo>
                      <a:lnTo>
                        <a:pt x="180" y="97"/>
                      </a:lnTo>
                      <a:lnTo>
                        <a:pt x="147" y="91"/>
                      </a:lnTo>
                      <a:lnTo>
                        <a:pt x="114" y="83"/>
                      </a:lnTo>
                      <a:lnTo>
                        <a:pt x="88" y="77"/>
                      </a:lnTo>
                      <a:lnTo>
                        <a:pt x="65" y="66"/>
                      </a:lnTo>
                      <a:lnTo>
                        <a:pt x="45" y="55"/>
                      </a:lnTo>
                      <a:lnTo>
                        <a:pt x="27" y="43"/>
                      </a:lnTo>
                      <a:lnTo>
                        <a:pt x="9"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0" name="Group 46"/>
              <p:cNvGrpSpPr>
                <a:grpSpLocks/>
              </p:cNvGrpSpPr>
              <p:nvPr/>
            </p:nvGrpSpPr>
            <p:grpSpPr bwMode="auto">
              <a:xfrm>
                <a:off x="4547" y="1833"/>
                <a:ext cx="492" cy="268"/>
                <a:chOff x="4547" y="1833"/>
                <a:chExt cx="492" cy="268"/>
              </a:xfrm>
            </p:grpSpPr>
            <p:sp>
              <p:nvSpPr>
                <p:cNvPr id="20626" name="Oval 47"/>
                <p:cNvSpPr>
                  <a:spLocks noChangeArrowheads="1"/>
                </p:cNvSpPr>
                <p:nvPr/>
              </p:nvSpPr>
              <p:spPr bwMode="auto">
                <a:xfrm>
                  <a:off x="4549" y="1833"/>
                  <a:ext cx="483" cy="205"/>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27" name="Freeform 48"/>
                <p:cNvSpPr>
                  <a:spLocks/>
                </p:cNvSpPr>
                <p:nvPr/>
              </p:nvSpPr>
              <p:spPr bwMode="auto">
                <a:xfrm>
                  <a:off x="4547" y="1944"/>
                  <a:ext cx="492" cy="157"/>
                </a:xfrm>
                <a:custGeom>
                  <a:avLst/>
                  <a:gdLst>
                    <a:gd name="T0" fmla="*/ 0 w 492"/>
                    <a:gd name="T1" fmla="*/ 0 h 157"/>
                    <a:gd name="T2" fmla="*/ 0 w 492"/>
                    <a:gd name="T3" fmla="*/ 56 h 157"/>
                    <a:gd name="T4" fmla="*/ 10 w 492"/>
                    <a:gd name="T5" fmla="*/ 79 h 157"/>
                    <a:gd name="T6" fmla="*/ 24 w 492"/>
                    <a:gd name="T7" fmla="*/ 96 h 157"/>
                    <a:gd name="T8" fmla="*/ 48 w 492"/>
                    <a:gd name="T9" fmla="*/ 114 h 157"/>
                    <a:gd name="T10" fmla="*/ 79 w 492"/>
                    <a:gd name="T11" fmla="*/ 127 h 157"/>
                    <a:gd name="T12" fmla="*/ 114 w 492"/>
                    <a:gd name="T13" fmla="*/ 139 h 157"/>
                    <a:gd name="T14" fmla="*/ 151 w 492"/>
                    <a:gd name="T15" fmla="*/ 148 h 157"/>
                    <a:gd name="T16" fmla="*/ 184 w 492"/>
                    <a:gd name="T17" fmla="*/ 153 h 157"/>
                    <a:gd name="T18" fmla="*/ 223 w 492"/>
                    <a:gd name="T19" fmla="*/ 155 h 157"/>
                    <a:gd name="T20" fmla="*/ 255 w 492"/>
                    <a:gd name="T21" fmla="*/ 156 h 157"/>
                    <a:gd name="T22" fmla="*/ 287 w 492"/>
                    <a:gd name="T23" fmla="*/ 155 h 157"/>
                    <a:gd name="T24" fmla="*/ 317 w 492"/>
                    <a:gd name="T25" fmla="*/ 152 h 157"/>
                    <a:gd name="T26" fmla="*/ 345 w 492"/>
                    <a:gd name="T27" fmla="*/ 146 h 157"/>
                    <a:gd name="T28" fmla="*/ 373 w 492"/>
                    <a:gd name="T29" fmla="*/ 142 h 157"/>
                    <a:gd name="T30" fmla="*/ 397 w 492"/>
                    <a:gd name="T31" fmla="*/ 135 h 157"/>
                    <a:gd name="T32" fmla="*/ 421 w 492"/>
                    <a:gd name="T33" fmla="*/ 125 h 157"/>
                    <a:gd name="T34" fmla="*/ 444 w 492"/>
                    <a:gd name="T35" fmla="*/ 113 h 157"/>
                    <a:gd name="T36" fmla="*/ 462 w 492"/>
                    <a:gd name="T37" fmla="*/ 100 h 157"/>
                    <a:gd name="T38" fmla="*/ 482 w 492"/>
                    <a:gd name="T39" fmla="*/ 78 h 157"/>
                    <a:gd name="T40" fmla="*/ 491 w 492"/>
                    <a:gd name="T41" fmla="*/ 56 h 157"/>
                    <a:gd name="T42" fmla="*/ 491 w 492"/>
                    <a:gd name="T43" fmla="*/ 0 h 157"/>
                    <a:gd name="T44" fmla="*/ 486 w 492"/>
                    <a:gd name="T45" fmla="*/ 14 h 157"/>
                    <a:gd name="T46" fmla="*/ 475 w 492"/>
                    <a:gd name="T47" fmla="*/ 29 h 157"/>
                    <a:gd name="T48" fmla="*/ 460 w 492"/>
                    <a:gd name="T49" fmla="*/ 46 h 157"/>
                    <a:gd name="T50" fmla="*/ 438 w 492"/>
                    <a:gd name="T51" fmla="*/ 60 h 157"/>
                    <a:gd name="T52" fmla="*/ 412 w 492"/>
                    <a:gd name="T53" fmla="*/ 72 h 157"/>
                    <a:gd name="T54" fmla="*/ 392 w 492"/>
                    <a:gd name="T55" fmla="*/ 79 h 157"/>
                    <a:gd name="T56" fmla="*/ 365 w 492"/>
                    <a:gd name="T57" fmla="*/ 86 h 157"/>
                    <a:gd name="T58" fmla="*/ 338 w 492"/>
                    <a:gd name="T59" fmla="*/ 92 h 157"/>
                    <a:gd name="T60" fmla="*/ 299 w 492"/>
                    <a:gd name="T61" fmla="*/ 98 h 157"/>
                    <a:gd name="T62" fmla="*/ 275 w 492"/>
                    <a:gd name="T63" fmla="*/ 100 h 157"/>
                    <a:gd name="T64" fmla="*/ 246 w 492"/>
                    <a:gd name="T65" fmla="*/ 99 h 157"/>
                    <a:gd name="T66" fmla="*/ 212 w 492"/>
                    <a:gd name="T67" fmla="*/ 98 h 157"/>
                    <a:gd name="T68" fmla="*/ 180 w 492"/>
                    <a:gd name="T69" fmla="*/ 96 h 157"/>
                    <a:gd name="T70" fmla="*/ 148 w 492"/>
                    <a:gd name="T71" fmla="*/ 91 h 157"/>
                    <a:gd name="T72" fmla="*/ 114 w 492"/>
                    <a:gd name="T73" fmla="*/ 82 h 157"/>
                    <a:gd name="T74" fmla="*/ 89 w 492"/>
                    <a:gd name="T75" fmla="*/ 75 h 157"/>
                    <a:gd name="T76" fmla="*/ 66 w 492"/>
                    <a:gd name="T77" fmla="*/ 65 h 157"/>
                    <a:gd name="T78" fmla="*/ 45 w 492"/>
                    <a:gd name="T79" fmla="*/ 54 h 157"/>
                    <a:gd name="T80" fmla="*/ 27 w 492"/>
                    <a:gd name="T81" fmla="*/ 43 h 157"/>
                    <a:gd name="T82" fmla="*/ 10 w 492"/>
                    <a:gd name="T83" fmla="*/ 24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6"/>
                      </a:lnTo>
                      <a:lnTo>
                        <a:pt x="10" y="79"/>
                      </a:lnTo>
                      <a:lnTo>
                        <a:pt x="24" y="96"/>
                      </a:lnTo>
                      <a:lnTo>
                        <a:pt x="48" y="114"/>
                      </a:lnTo>
                      <a:lnTo>
                        <a:pt x="79" y="127"/>
                      </a:lnTo>
                      <a:lnTo>
                        <a:pt x="114" y="139"/>
                      </a:lnTo>
                      <a:lnTo>
                        <a:pt x="151" y="148"/>
                      </a:lnTo>
                      <a:lnTo>
                        <a:pt x="184" y="153"/>
                      </a:lnTo>
                      <a:lnTo>
                        <a:pt x="223" y="155"/>
                      </a:lnTo>
                      <a:lnTo>
                        <a:pt x="255" y="156"/>
                      </a:lnTo>
                      <a:lnTo>
                        <a:pt x="287" y="155"/>
                      </a:lnTo>
                      <a:lnTo>
                        <a:pt x="317" y="152"/>
                      </a:lnTo>
                      <a:lnTo>
                        <a:pt x="345" y="146"/>
                      </a:lnTo>
                      <a:lnTo>
                        <a:pt x="373" y="142"/>
                      </a:lnTo>
                      <a:lnTo>
                        <a:pt x="397" y="135"/>
                      </a:lnTo>
                      <a:lnTo>
                        <a:pt x="421" y="125"/>
                      </a:lnTo>
                      <a:lnTo>
                        <a:pt x="444" y="113"/>
                      </a:lnTo>
                      <a:lnTo>
                        <a:pt x="462" y="100"/>
                      </a:lnTo>
                      <a:lnTo>
                        <a:pt x="482" y="78"/>
                      </a:lnTo>
                      <a:lnTo>
                        <a:pt x="491" y="56"/>
                      </a:lnTo>
                      <a:lnTo>
                        <a:pt x="491" y="0"/>
                      </a:lnTo>
                      <a:lnTo>
                        <a:pt x="486" y="14"/>
                      </a:lnTo>
                      <a:lnTo>
                        <a:pt x="475" y="29"/>
                      </a:lnTo>
                      <a:lnTo>
                        <a:pt x="460" y="46"/>
                      </a:lnTo>
                      <a:lnTo>
                        <a:pt x="438" y="60"/>
                      </a:lnTo>
                      <a:lnTo>
                        <a:pt x="412" y="72"/>
                      </a:lnTo>
                      <a:lnTo>
                        <a:pt x="392" y="79"/>
                      </a:lnTo>
                      <a:lnTo>
                        <a:pt x="365" y="86"/>
                      </a:lnTo>
                      <a:lnTo>
                        <a:pt x="338" y="92"/>
                      </a:lnTo>
                      <a:lnTo>
                        <a:pt x="299" y="98"/>
                      </a:lnTo>
                      <a:lnTo>
                        <a:pt x="275" y="100"/>
                      </a:lnTo>
                      <a:lnTo>
                        <a:pt x="246" y="99"/>
                      </a:lnTo>
                      <a:lnTo>
                        <a:pt x="212" y="98"/>
                      </a:lnTo>
                      <a:lnTo>
                        <a:pt x="180" y="96"/>
                      </a:lnTo>
                      <a:lnTo>
                        <a:pt x="148" y="91"/>
                      </a:lnTo>
                      <a:lnTo>
                        <a:pt x="114" y="82"/>
                      </a:lnTo>
                      <a:lnTo>
                        <a:pt x="89" y="75"/>
                      </a:lnTo>
                      <a:lnTo>
                        <a:pt x="66" y="65"/>
                      </a:lnTo>
                      <a:lnTo>
                        <a:pt x="45" y="54"/>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1" name="Group 49"/>
              <p:cNvGrpSpPr>
                <a:grpSpLocks/>
              </p:cNvGrpSpPr>
              <p:nvPr/>
            </p:nvGrpSpPr>
            <p:grpSpPr bwMode="auto">
              <a:xfrm>
                <a:off x="4547" y="1776"/>
                <a:ext cx="492" cy="268"/>
                <a:chOff x="4547" y="1776"/>
                <a:chExt cx="492" cy="268"/>
              </a:xfrm>
            </p:grpSpPr>
            <p:sp>
              <p:nvSpPr>
                <p:cNvPr id="20624" name="Oval 50"/>
                <p:cNvSpPr>
                  <a:spLocks noChangeArrowheads="1"/>
                </p:cNvSpPr>
                <p:nvPr/>
              </p:nvSpPr>
              <p:spPr bwMode="auto">
                <a:xfrm>
                  <a:off x="4549" y="1776"/>
                  <a:ext cx="483" cy="204"/>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25" name="Freeform 51"/>
                <p:cNvSpPr>
                  <a:spLocks/>
                </p:cNvSpPr>
                <p:nvPr/>
              </p:nvSpPr>
              <p:spPr bwMode="auto">
                <a:xfrm>
                  <a:off x="4547" y="1887"/>
                  <a:ext cx="492" cy="157"/>
                </a:xfrm>
                <a:custGeom>
                  <a:avLst/>
                  <a:gdLst>
                    <a:gd name="T0" fmla="*/ 0 w 492"/>
                    <a:gd name="T1" fmla="*/ 0 h 157"/>
                    <a:gd name="T2" fmla="*/ 0 w 492"/>
                    <a:gd name="T3" fmla="*/ 56 h 157"/>
                    <a:gd name="T4" fmla="*/ 10 w 492"/>
                    <a:gd name="T5" fmla="*/ 79 h 157"/>
                    <a:gd name="T6" fmla="*/ 24 w 492"/>
                    <a:gd name="T7" fmla="*/ 96 h 157"/>
                    <a:gd name="T8" fmla="*/ 48 w 492"/>
                    <a:gd name="T9" fmla="*/ 114 h 157"/>
                    <a:gd name="T10" fmla="*/ 79 w 492"/>
                    <a:gd name="T11" fmla="*/ 127 h 157"/>
                    <a:gd name="T12" fmla="*/ 114 w 492"/>
                    <a:gd name="T13" fmla="*/ 139 h 157"/>
                    <a:gd name="T14" fmla="*/ 151 w 492"/>
                    <a:gd name="T15" fmla="*/ 148 h 157"/>
                    <a:gd name="T16" fmla="*/ 184 w 492"/>
                    <a:gd name="T17" fmla="*/ 153 h 157"/>
                    <a:gd name="T18" fmla="*/ 223 w 492"/>
                    <a:gd name="T19" fmla="*/ 155 h 157"/>
                    <a:gd name="T20" fmla="*/ 255 w 492"/>
                    <a:gd name="T21" fmla="*/ 156 h 157"/>
                    <a:gd name="T22" fmla="*/ 287 w 492"/>
                    <a:gd name="T23" fmla="*/ 155 h 157"/>
                    <a:gd name="T24" fmla="*/ 317 w 492"/>
                    <a:gd name="T25" fmla="*/ 152 h 157"/>
                    <a:gd name="T26" fmla="*/ 345 w 492"/>
                    <a:gd name="T27" fmla="*/ 146 h 157"/>
                    <a:gd name="T28" fmla="*/ 373 w 492"/>
                    <a:gd name="T29" fmla="*/ 142 h 157"/>
                    <a:gd name="T30" fmla="*/ 397 w 492"/>
                    <a:gd name="T31" fmla="*/ 135 h 157"/>
                    <a:gd name="T32" fmla="*/ 421 w 492"/>
                    <a:gd name="T33" fmla="*/ 125 h 157"/>
                    <a:gd name="T34" fmla="*/ 444 w 492"/>
                    <a:gd name="T35" fmla="*/ 113 h 157"/>
                    <a:gd name="T36" fmla="*/ 462 w 492"/>
                    <a:gd name="T37" fmla="*/ 100 h 157"/>
                    <a:gd name="T38" fmla="*/ 482 w 492"/>
                    <a:gd name="T39" fmla="*/ 78 h 157"/>
                    <a:gd name="T40" fmla="*/ 491 w 492"/>
                    <a:gd name="T41" fmla="*/ 56 h 157"/>
                    <a:gd name="T42" fmla="*/ 491 w 492"/>
                    <a:gd name="T43" fmla="*/ 0 h 157"/>
                    <a:gd name="T44" fmla="*/ 486 w 492"/>
                    <a:gd name="T45" fmla="*/ 14 h 157"/>
                    <a:gd name="T46" fmla="*/ 475 w 492"/>
                    <a:gd name="T47" fmla="*/ 29 h 157"/>
                    <a:gd name="T48" fmla="*/ 460 w 492"/>
                    <a:gd name="T49" fmla="*/ 46 h 157"/>
                    <a:gd name="T50" fmla="*/ 438 w 492"/>
                    <a:gd name="T51" fmla="*/ 60 h 157"/>
                    <a:gd name="T52" fmla="*/ 412 w 492"/>
                    <a:gd name="T53" fmla="*/ 72 h 157"/>
                    <a:gd name="T54" fmla="*/ 392 w 492"/>
                    <a:gd name="T55" fmla="*/ 79 h 157"/>
                    <a:gd name="T56" fmla="*/ 365 w 492"/>
                    <a:gd name="T57" fmla="*/ 86 h 157"/>
                    <a:gd name="T58" fmla="*/ 338 w 492"/>
                    <a:gd name="T59" fmla="*/ 92 h 157"/>
                    <a:gd name="T60" fmla="*/ 299 w 492"/>
                    <a:gd name="T61" fmla="*/ 98 h 157"/>
                    <a:gd name="T62" fmla="*/ 275 w 492"/>
                    <a:gd name="T63" fmla="*/ 100 h 157"/>
                    <a:gd name="T64" fmla="*/ 246 w 492"/>
                    <a:gd name="T65" fmla="*/ 99 h 157"/>
                    <a:gd name="T66" fmla="*/ 212 w 492"/>
                    <a:gd name="T67" fmla="*/ 98 h 157"/>
                    <a:gd name="T68" fmla="*/ 180 w 492"/>
                    <a:gd name="T69" fmla="*/ 96 h 157"/>
                    <a:gd name="T70" fmla="*/ 148 w 492"/>
                    <a:gd name="T71" fmla="*/ 91 h 157"/>
                    <a:gd name="T72" fmla="*/ 114 w 492"/>
                    <a:gd name="T73" fmla="*/ 82 h 157"/>
                    <a:gd name="T74" fmla="*/ 89 w 492"/>
                    <a:gd name="T75" fmla="*/ 75 h 157"/>
                    <a:gd name="T76" fmla="*/ 66 w 492"/>
                    <a:gd name="T77" fmla="*/ 65 h 157"/>
                    <a:gd name="T78" fmla="*/ 45 w 492"/>
                    <a:gd name="T79" fmla="*/ 54 h 157"/>
                    <a:gd name="T80" fmla="*/ 27 w 492"/>
                    <a:gd name="T81" fmla="*/ 43 h 157"/>
                    <a:gd name="T82" fmla="*/ 10 w 492"/>
                    <a:gd name="T83" fmla="*/ 24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6"/>
                      </a:lnTo>
                      <a:lnTo>
                        <a:pt x="10" y="79"/>
                      </a:lnTo>
                      <a:lnTo>
                        <a:pt x="24" y="96"/>
                      </a:lnTo>
                      <a:lnTo>
                        <a:pt x="48" y="114"/>
                      </a:lnTo>
                      <a:lnTo>
                        <a:pt x="79" y="127"/>
                      </a:lnTo>
                      <a:lnTo>
                        <a:pt x="114" y="139"/>
                      </a:lnTo>
                      <a:lnTo>
                        <a:pt x="151" y="148"/>
                      </a:lnTo>
                      <a:lnTo>
                        <a:pt x="184" y="153"/>
                      </a:lnTo>
                      <a:lnTo>
                        <a:pt x="223" y="155"/>
                      </a:lnTo>
                      <a:lnTo>
                        <a:pt x="255" y="156"/>
                      </a:lnTo>
                      <a:lnTo>
                        <a:pt x="287" y="155"/>
                      </a:lnTo>
                      <a:lnTo>
                        <a:pt x="317" y="152"/>
                      </a:lnTo>
                      <a:lnTo>
                        <a:pt x="345" y="146"/>
                      </a:lnTo>
                      <a:lnTo>
                        <a:pt x="373" y="142"/>
                      </a:lnTo>
                      <a:lnTo>
                        <a:pt x="397" y="135"/>
                      </a:lnTo>
                      <a:lnTo>
                        <a:pt x="421" y="125"/>
                      </a:lnTo>
                      <a:lnTo>
                        <a:pt x="444" y="113"/>
                      </a:lnTo>
                      <a:lnTo>
                        <a:pt x="462" y="100"/>
                      </a:lnTo>
                      <a:lnTo>
                        <a:pt x="482" y="78"/>
                      </a:lnTo>
                      <a:lnTo>
                        <a:pt x="491" y="56"/>
                      </a:lnTo>
                      <a:lnTo>
                        <a:pt x="491" y="0"/>
                      </a:lnTo>
                      <a:lnTo>
                        <a:pt x="486" y="14"/>
                      </a:lnTo>
                      <a:lnTo>
                        <a:pt x="475" y="29"/>
                      </a:lnTo>
                      <a:lnTo>
                        <a:pt x="460" y="46"/>
                      </a:lnTo>
                      <a:lnTo>
                        <a:pt x="438" y="60"/>
                      </a:lnTo>
                      <a:lnTo>
                        <a:pt x="412" y="72"/>
                      </a:lnTo>
                      <a:lnTo>
                        <a:pt x="392" y="79"/>
                      </a:lnTo>
                      <a:lnTo>
                        <a:pt x="365" y="86"/>
                      </a:lnTo>
                      <a:lnTo>
                        <a:pt x="338" y="92"/>
                      </a:lnTo>
                      <a:lnTo>
                        <a:pt x="299" y="98"/>
                      </a:lnTo>
                      <a:lnTo>
                        <a:pt x="275" y="100"/>
                      </a:lnTo>
                      <a:lnTo>
                        <a:pt x="246" y="99"/>
                      </a:lnTo>
                      <a:lnTo>
                        <a:pt x="212" y="98"/>
                      </a:lnTo>
                      <a:lnTo>
                        <a:pt x="180" y="96"/>
                      </a:lnTo>
                      <a:lnTo>
                        <a:pt x="148" y="91"/>
                      </a:lnTo>
                      <a:lnTo>
                        <a:pt x="114" y="82"/>
                      </a:lnTo>
                      <a:lnTo>
                        <a:pt x="89" y="75"/>
                      </a:lnTo>
                      <a:lnTo>
                        <a:pt x="66" y="65"/>
                      </a:lnTo>
                      <a:lnTo>
                        <a:pt x="45" y="54"/>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2" name="Group 52"/>
              <p:cNvGrpSpPr>
                <a:grpSpLocks/>
              </p:cNvGrpSpPr>
              <p:nvPr/>
            </p:nvGrpSpPr>
            <p:grpSpPr bwMode="auto">
              <a:xfrm>
                <a:off x="4547" y="1719"/>
                <a:ext cx="492" cy="268"/>
                <a:chOff x="4547" y="1719"/>
                <a:chExt cx="492" cy="268"/>
              </a:xfrm>
            </p:grpSpPr>
            <p:sp>
              <p:nvSpPr>
                <p:cNvPr id="20622" name="Oval 53"/>
                <p:cNvSpPr>
                  <a:spLocks noChangeArrowheads="1"/>
                </p:cNvSpPr>
                <p:nvPr/>
              </p:nvSpPr>
              <p:spPr bwMode="auto">
                <a:xfrm>
                  <a:off x="4549" y="1719"/>
                  <a:ext cx="483" cy="204"/>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23" name="Freeform 54"/>
                <p:cNvSpPr>
                  <a:spLocks/>
                </p:cNvSpPr>
                <p:nvPr/>
              </p:nvSpPr>
              <p:spPr bwMode="auto">
                <a:xfrm>
                  <a:off x="4547" y="1829"/>
                  <a:ext cx="492" cy="158"/>
                </a:xfrm>
                <a:custGeom>
                  <a:avLst/>
                  <a:gdLst>
                    <a:gd name="T0" fmla="*/ 0 w 492"/>
                    <a:gd name="T1" fmla="*/ 0 h 158"/>
                    <a:gd name="T2" fmla="*/ 0 w 492"/>
                    <a:gd name="T3" fmla="*/ 56 h 158"/>
                    <a:gd name="T4" fmla="*/ 10 w 492"/>
                    <a:gd name="T5" fmla="*/ 80 h 158"/>
                    <a:gd name="T6" fmla="*/ 24 w 492"/>
                    <a:gd name="T7" fmla="*/ 97 h 158"/>
                    <a:gd name="T8" fmla="*/ 48 w 492"/>
                    <a:gd name="T9" fmla="*/ 115 h 158"/>
                    <a:gd name="T10" fmla="*/ 79 w 492"/>
                    <a:gd name="T11" fmla="*/ 129 h 158"/>
                    <a:gd name="T12" fmla="*/ 114 w 492"/>
                    <a:gd name="T13" fmla="*/ 140 h 158"/>
                    <a:gd name="T14" fmla="*/ 151 w 492"/>
                    <a:gd name="T15" fmla="*/ 149 h 158"/>
                    <a:gd name="T16" fmla="*/ 184 w 492"/>
                    <a:gd name="T17" fmla="*/ 154 h 158"/>
                    <a:gd name="T18" fmla="*/ 223 w 492"/>
                    <a:gd name="T19" fmla="*/ 156 h 158"/>
                    <a:gd name="T20" fmla="*/ 255 w 492"/>
                    <a:gd name="T21" fmla="*/ 157 h 158"/>
                    <a:gd name="T22" fmla="*/ 287 w 492"/>
                    <a:gd name="T23" fmla="*/ 156 h 158"/>
                    <a:gd name="T24" fmla="*/ 317 w 492"/>
                    <a:gd name="T25" fmla="*/ 153 h 158"/>
                    <a:gd name="T26" fmla="*/ 345 w 492"/>
                    <a:gd name="T27" fmla="*/ 147 h 158"/>
                    <a:gd name="T28" fmla="*/ 373 w 492"/>
                    <a:gd name="T29" fmla="*/ 143 h 158"/>
                    <a:gd name="T30" fmla="*/ 397 w 492"/>
                    <a:gd name="T31" fmla="*/ 136 h 158"/>
                    <a:gd name="T32" fmla="*/ 421 w 492"/>
                    <a:gd name="T33" fmla="*/ 126 h 158"/>
                    <a:gd name="T34" fmla="*/ 444 w 492"/>
                    <a:gd name="T35" fmla="*/ 114 h 158"/>
                    <a:gd name="T36" fmla="*/ 462 w 492"/>
                    <a:gd name="T37" fmla="*/ 101 h 158"/>
                    <a:gd name="T38" fmla="*/ 482 w 492"/>
                    <a:gd name="T39" fmla="*/ 79 h 158"/>
                    <a:gd name="T40" fmla="*/ 491 w 492"/>
                    <a:gd name="T41" fmla="*/ 56 h 158"/>
                    <a:gd name="T42" fmla="*/ 491 w 492"/>
                    <a:gd name="T43" fmla="*/ 0 h 158"/>
                    <a:gd name="T44" fmla="*/ 486 w 492"/>
                    <a:gd name="T45" fmla="*/ 14 h 158"/>
                    <a:gd name="T46" fmla="*/ 475 w 492"/>
                    <a:gd name="T47" fmla="*/ 31 h 158"/>
                    <a:gd name="T48" fmla="*/ 460 w 492"/>
                    <a:gd name="T49" fmla="*/ 46 h 158"/>
                    <a:gd name="T50" fmla="*/ 438 w 492"/>
                    <a:gd name="T51" fmla="*/ 60 h 158"/>
                    <a:gd name="T52" fmla="*/ 412 w 492"/>
                    <a:gd name="T53" fmla="*/ 73 h 158"/>
                    <a:gd name="T54" fmla="*/ 392 w 492"/>
                    <a:gd name="T55" fmla="*/ 80 h 158"/>
                    <a:gd name="T56" fmla="*/ 365 w 492"/>
                    <a:gd name="T57" fmla="*/ 87 h 158"/>
                    <a:gd name="T58" fmla="*/ 338 w 492"/>
                    <a:gd name="T59" fmla="*/ 93 h 158"/>
                    <a:gd name="T60" fmla="*/ 299 w 492"/>
                    <a:gd name="T61" fmla="*/ 98 h 158"/>
                    <a:gd name="T62" fmla="*/ 275 w 492"/>
                    <a:gd name="T63" fmla="*/ 101 h 158"/>
                    <a:gd name="T64" fmla="*/ 246 w 492"/>
                    <a:gd name="T65" fmla="*/ 100 h 158"/>
                    <a:gd name="T66" fmla="*/ 212 w 492"/>
                    <a:gd name="T67" fmla="*/ 98 h 158"/>
                    <a:gd name="T68" fmla="*/ 180 w 492"/>
                    <a:gd name="T69" fmla="*/ 97 h 158"/>
                    <a:gd name="T70" fmla="*/ 148 w 492"/>
                    <a:gd name="T71" fmla="*/ 91 h 158"/>
                    <a:gd name="T72" fmla="*/ 114 w 492"/>
                    <a:gd name="T73" fmla="*/ 83 h 158"/>
                    <a:gd name="T74" fmla="*/ 89 w 492"/>
                    <a:gd name="T75" fmla="*/ 77 h 158"/>
                    <a:gd name="T76" fmla="*/ 66 w 492"/>
                    <a:gd name="T77" fmla="*/ 66 h 158"/>
                    <a:gd name="T78" fmla="*/ 45 w 492"/>
                    <a:gd name="T79" fmla="*/ 55 h 158"/>
                    <a:gd name="T80" fmla="*/ 27 w 492"/>
                    <a:gd name="T81" fmla="*/ 43 h 158"/>
                    <a:gd name="T82" fmla="*/ 10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6"/>
                      </a:lnTo>
                      <a:lnTo>
                        <a:pt x="10" y="80"/>
                      </a:lnTo>
                      <a:lnTo>
                        <a:pt x="24" y="97"/>
                      </a:lnTo>
                      <a:lnTo>
                        <a:pt x="48" y="115"/>
                      </a:lnTo>
                      <a:lnTo>
                        <a:pt x="79" y="129"/>
                      </a:lnTo>
                      <a:lnTo>
                        <a:pt x="114" y="140"/>
                      </a:lnTo>
                      <a:lnTo>
                        <a:pt x="151" y="149"/>
                      </a:lnTo>
                      <a:lnTo>
                        <a:pt x="184" y="154"/>
                      </a:lnTo>
                      <a:lnTo>
                        <a:pt x="223" y="156"/>
                      </a:lnTo>
                      <a:lnTo>
                        <a:pt x="255" y="157"/>
                      </a:lnTo>
                      <a:lnTo>
                        <a:pt x="287" y="156"/>
                      </a:lnTo>
                      <a:lnTo>
                        <a:pt x="317" y="153"/>
                      </a:lnTo>
                      <a:lnTo>
                        <a:pt x="345" y="147"/>
                      </a:lnTo>
                      <a:lnTo>
                        <a:pt x="373" y="143"/>
                      </a:lnTo>
                      <a:lnTo>
                        <a:pt x="397" y="136"/>
                      </a:lnTo>
                      <a:lnTo>
                        <a:pt x="421" y="126"/>
                      </a:lnTo>
                      <a:lnTo>
                        <a:pt x="444" y="114"/>
                      </a:lnTo>
                      <a:lnTo>
                        <a:pt x="462" y="101"/>
                      </a:lnTo>
                      <a:lnTo>
                        <a:pt x="482" y="79"/>
                      </a:lnTo>
                      <a:lnTo>
                        <a:pt x="491" y="56"/>
                      </a:lnTo>
                      <a:lnTo>
                        <a:pt x="491" y="0"/>
                      </a:lnTo>
                      <a:lnTo>
                        <a:pt x="486" y="14"/>
                      </a:lnTo>
                      <a:lnTo>
                        <a:pt x="475" y="31"/>
                      </a:lnTo>
                      <a:lnTo>
                        <a:pt x="460" y="46"/>
                      </a:lnTo>
                      <a:lnTo>
                        <a:pt x="438" y="60"/>
                      </a:lnTo>
                      <a:lnTo>
                        <a:pt x="412" y="73"/>
                      </a:lnTo>
                      <a:lnTo>
                        <a:pt x="392" y="80"/>
                      </a:lnTo>
                      <a:lnTo>
                        <a:pt x="365" y="87"/>
                      </a:lnTo>
                      <a:lnTo>
                        <a:pt x="338" y="93"/>
                      </a:lnTo>
                      <a:lnTo>
                        <a:pt x="299" y="98"/>
                      </a:lnTo>
                      <a:lnTo>
                        <a:pt x="275" y="101"/>
                      </a:lnTo>
                      <a:lnTo>
                        <a:pt x="246" y="100"/>
                      </a:lnTo>
                      <a:lnTo>
                        <a:pt x="212" y="98"/>
                      </a:lnTo>
                      <a:lnTo>
                        <a:pt x="180" y="97"/>
                      </a:lnTo>
                      <a:lnTo>
                        <a:pt x="148" y="91"/>
                      </a:lnTo>
                      <a:lnTo>
                        <a:pt x="114" y="83"/>
                      </a:lnTo>
                      <a:lnTo>
                        <a:pt x="89" y="77"/>
                      </a:lnTo>
                      <a:lnTo>
                        <a:pt x="66" y="66"/>
                      </a:lnTo>
                      <a:lnTo>
                        <a:pt x="45" y="55"/>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3" name="Group 55"/>
              <p:cNvGrpSpPr>
                <a:grpSpLocks/>
              </p:cNvGrpSpPr>
              <p:nvPr/>
            </p:nvGrpSpPr>
            <p:grpSpPr bwMode="auto">
              <a:xfrm>
                <a:off x="4551" y="1663"/>
                <a:ext cx="493" cy="267"/>
                <a:chOff x="4551" y="1663"/>
                <a:chExt cx="493" cy="267"/>
              </a:xfrm>
            </p:grpSpPr>
            <p:sp>
              <p:nvSpPr>
                <p:cNvPr id="20620" name="Oval 56"/>
                <p:cNvSpPr>
                  <a:spLocks noChangeArrowheads="1"/>
                </p:cNvSpPr>
                <p:nvPr/>
              </p:nvSpPr>
              <p:spPr bwMode="auto">
                <a:xfrm>
                  <a:off x="4555" y="1663"/>
                  <a:ext cx="482"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21" name="Freeform 57"/>
                <p:cNvSpPr>
                  <a:spLocks/>
                </p:cNvSpPr>
                <p:nvPr/>
              </p:nvSpPr>
              <p:spPr bwMode="auto">
                <a:xfrm>
                  <a:off x="4551" y="1772"/>
                  <a:ext cx="493" cy="158"/>
                </a:xfrm>
                <a:custGeom>
                  <a:avLst/>
                  <a:gdLst>
                    <a:gd name="T0" fmla="*/ 0 w 493"/>
                    <a:gd name="T1" fmla="*/ 0 h 158"/>
                    <a:gd name="T2" fmla="*/ 0 w 493"/>
                    <a:gd name="T3" fmla="*/ 56 h 158"/>
                    <a:gd name="T4" fmla="*/ 10 w 493"/>
                    <a:gd name="T5" fmla="*/ 80 h 158"/>
                    <a:gd name="T6" fmla="*/ 25 w 493"/>
                    <a:gd name="T7" fmla="*/ 97 h 158"/>
                    <a:gd name="T8" fmla="*/ 48 w 493"/>
                    <a:gd name="T9" fmla="*/ 115 h 158"/>
                    <a:gd name="T10" fmla="*/ 80 w 493"/>
                    <a:gd name="T11" fmla="*/ 129 h 158"/>
                    <a:gd name="T12" fmla="*/ 114 w 493"/>
                    <a:gd name="T13" fmla="*/ 140 h 158"/>
                    <a:gd name="T14" fmla="*/ 151 w 493"/>
                    <a:gd name="T15" fmla="*/ 149 h 158"/>
                    <a:gd name="T16" fmla="*/ 185 w 493"/>
                    <a:gd name="T17" fmla="*/ 154 h 158"/>
                    <a:gd name="T18" fmla="*/ 223 w 493"/>
                    <a:gd name="T19" fmla="*/ 156 h 158"/>
                    <a:gd name="T20" fmla="*/ 255 w 493"/>
                    <a:gd name="T21" fmla="*/ 157 h 158"/>
                    <a:gd name="T22" fmla="*/ 288 w 493"/>
                    <a:gd name="T23" fmla="*/ 156 h 158"/>
                    <a:gd name="T24" fmla="*/ 318 w 493"/>
                    <a:gd name="T25" fmla="*/ 153 h 158"/>
                    <a:gd name="T26" fmla="*/ 346 w 493"/>
                    <a:gd name="T27" fmla="*/ 147 h 158"/>
                    <a:gd name="T28" fmla="*/ 374 w 493"/>
                    <a:gd name="T29" fmla="*/ 143 h 158"/>
                    <a:gd name="T30" fmla="*/ 398 w 493"/>
                    <a:gd name="T31" fmla="*/ 136 h 158"/>
                    <a:gd name="T32" fmla="*/ 422 w 493"/>
                    <a:gd name="T33" fmla="*/ 126 h 158"/>
                    <a:gd name="T34" fmla="*/ 445 w 493"/>
                    <a:gd name="T35" fmla="*/ 114 h 158"/>
                    <a:gd name="T36" fmla="*/ 463 w 493"/>
                    <a:gd name="T37" fmla="*/ 101 h 158"/>
                    <a:gd name="T38" fmla="*/ 483 w 493"/>
                    <a:gd name="T39" fmla="*/ 79 h 158"/>
                    <a:gd name="T40" fmla="*/ 492 w 493"/>
                    <a:gd name="T41" fmla="*/ 56 h 158"/>
                    <a:gd name="T42" fmla="*/ 492 w 493"/>
                    <a:gd name="T43" fmla="*/ 0 h 158"/>
                    <a:gd name="T44" fmla="*/ 487 w 493"/>
                    <a:gd name="T45" fmla="*/ 14 h 158"/>
                    <a:gd name="T46" fmla="*/ 476 w 493"/>
                    <a:gd name="T47" fmla="*/ 31 h 158"/>
                    <a:gd name="T48" fmla="*/ 461 w 493"/>
                    <a:gd name="T49" fmla="*/ 46 h 158"/>
                    <a:gd name="T50" fmla="*/ 439 w 493"/>
                    <a:gd name="T51" fmla="*/ 60 h 158"/>
                    <a:gd name="T52" fmla="*/ 412 w 493"/>
                    <a:gd name="T53" fmla="*/ 73 h 158"/>
                    <a:gd name="T54" fmla="*/ 393 w 493"/>
                    <a:gd name="T55" fmla="*/ 80 h 158"/>
                    <a:gd name="T56" fmla="*/ 366 w 493"/>
                    <a:gd name="T57" fmla="*/ 87 h 158"/>
                    <a:gd name="T58" fmla="*/ 338 w 493"/>
                    <a:gd name="T59" fmla="*/ 93 h 158"/>
                    <a:gd name="T60" fmla="*/ 300 w 493"/>
                    <a:gd name="T61" fmla="*/ 98 h 158"/>
                    <a:gd name="T62" fmla="*/ 276 w 493"/>
                    <a:gd name="T63" fmla="*/ 101 h 158"/>
                    <a:gd name="T64" fmla="*/ 246 w 493"/>
                    <a:gd name="T65" fmla="*/ 100 h 158"/>
                    <a:gd name="T66" fmla="*/ 213 w 493"/>
                    <a:gd name="T67" fmla="*/ 98 h 158"/>
                    <a:gd name="T68" fmla="*/ 180 w 493"/>
                    <a:gd name="T69" fmla="*/ 97 h 158"/>
                    <a:gd name="T70" fmla="*/ 148 w 493"/>
                    <a:gd name="T71" fmla="*/ 91 h 158"/>
                    <a:gd name="T72" fmla="*/ 114 w 493"/>
                    <a:gd name="T73" fmla="*/ 83 h 158"/>
                    <a:gd name="T74" fmla="*/ 89 w 493"/>
                    <a:gd name="T75" fmla="*/ 77 h 158"/>
                    <a:gd name="T76" fmla="*/ 66 w 493"/>
                    <a:gd name="T77" fmla="*/ 66 h 158"/>
                    <a:gd name="T78" fmla="*/ 45 w 493"/>
                    <a:gd name="T79" fmla="*/ 55 h 158"/>
                    <a:gd name="T80" fmla="*/ 27 w 493"/>
                    <a:gd name="T81" fmla="*/ 43 h 158"/>
                    <a:gd name="T82" fmla="*/ 10 w 493"/>
                    <a:gd name="T83" fmla="*/ 24 h 158"/>
                    <a:gd name="T84" fmla="*/ 0 w 493"/>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8">
                      <a:moveTo>
                        <a:pt x="0" y="0"/>
                      </a:moveTo>
                      <a:lnTo>
                        <a:pt x="0" y="56"/>
                      </a:lnTo>
                      <a:lnTo>
                        <a:pt x="10" y="80"/>
                      </a:lnTo>
                      <a:lnTo>
                        <a:pt x="25" y="97"/>
                      </a:lnTo>
                      <a:lnTo>
                        <a:pt x="48" y="115"/>
                      </a:lnTo>
                      <a:lnTo>
                        <a:pt x="80" y="129"/>
                      </a:lnTo>
                      <a:lnTo>
                        <a:pt x="114" y="140"/>
                      </a:lnTo>
                      <a:lnTo>
                        <a:pt x="151" y="149"/>
                      </a:lnTo>
                      <a:lnTo>
                        <a:pt x="185" y="154"/>
                      </a:lnTo>
                      <a:lnTo>
                        <a:pt x="223" y="156"/>
                      </a:lnTo>
                      <a:lnTo>
                        <a:pt x="255" y="157"/>
                      </a:lnTo>
                      <a:lnTo>
                        <a:pt x="288" y="156"/>
                      </a:lnTo>
                      <a:lnTo>
                        <a:pt x="318" y="153"/>
                      </a:lnTo>
                      <a:lnTo>
                        <a:pt x="346" y="147"/>
                      </a:lnTo>
                      <a:lnTo>
                        <a:pt x="374" y="143"/>
                      </a:lnTo>
                      <a:lnTo>
                        <a:pt x="398" y="136"/>
                      </a:lnTo>
                      <a:lnTo>
                        <a:pt x="422" y="126"/>
                      </a:lnTo>
                      <a:lnTo>
                        <a:pt x="445" y="114"/>
                      </a:lnTo>
                      <a:lnTo>
                        <a:pt x="463" y="101"/>
                      </a:lnTo>
                      <a:lnTo>
                        <a:pt x="483" y="79"/>
                      </a:lnTo>
                      <a:lnTo>
                        <a:pt x="492" y="56"/>
                      </a:lnTo>
                      <a:lnTo>
                        <a:pt x="492" y="0"/>
                      </a:lnTo>
                      <a:lnTo>
                        <a:pt x="487" y="14"/>
                      </a:lnTo>
                      <a:lnTo>
                        <a:pt x="476" y="31"/>
                      </a:lnTo>
                      <a:lnTo>
                        <a:pt x="461" y="46"/>
                      </a:lnTo>
                      <a:lnTo>
                        <a:pt x="439" y="60"/>
                      </a:lnTo>
                      <a:lnTo>
                        <a:pt x="412" y="73"/>
                      </a:lnTo>
                      <a:lnTo>
                        <a:pt x="393" y="80"/>
                      </a:lnTo>
                      <a:lnTo>
                        <a:pt x="366" y="87"/>
                      </a:lnTo>
                      <a:lnTo>
                        <a:pt x="338" y="93"/>
                      </a:lnTo>
                      <a:lnTo>
                        <a:pt x="300" y="98"/>
                      </a:lnTo>
                      <a:lnTo>
                        <a:pt x="276" y="101"/>
                      </a:lnTo>
                      <a:lnTo>
                        <a:pt x="246" y="100"/>
                      </a:lnTo>
                      <a:lnTo>
                        <a:pt x="213" y="98"/>
                      </a:lnTo>
                      <a:lnTo>
                        <a:pt x="180" y="97"/>
                      </a:lnTo>
                      <a:lnTo>
                        <a:pt x="148" y="91"/>
                      </a:lnTo>
                      <a:lnTo>
                        <a:pt x="114" y="83"/>
                      </a:lnTo>
                      <a:lnTo>
                        <a:pt x="89" y="77"/>
                      </a:lnTo>
                      <a:lnTo>
                        <a:pt x="66" y="66"/>
                      </a:lnTo>
                      <a:lnTo>
                        <a:pt x="45" y="55"/>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4" name="Group 58"/>
              <p:cNvGrpSpPr>
                <a:grpSpLocks/>
              </p:cNvGrpSpPr>
              <p:nvPr/>
            </p:nvGrpSpPr>
            <p:grpSpPr bwMode="auto">
              <a:xfrm>
                <a:off x="4547" y="1606"/>
                <a:ext cx="492" cy="266"/>
                <a:chOff x="4547" y="1606"/>
                <a:chExt cx="492" cy="266"/>
              </a:xfrm>
            </p:grpSpPr>
            <p:sp>
              <p:nvSpPr>
                <p:cNvPr id="20618" name="Oval 59"/>
                <p:cNvSpPr>
                  <a:spLocks noChangeArrowheads="1"/>
                </p:cNvSpPr>
                <p:nvPr/>
              </p:nvSpPr>
              <p:spPr bwMode="auto">
                <a:xfrm>
                  <a:off x="4549" y="1606"/>
                  <a:ext cx="483" cy="203"/>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19" name="Freeform 60"/>
                <p:cNvSpPr>
                  <a:spLocks/>
                </p:cNvSpPr>
                <p:nvPr/>
              </p:nvSpPr>
              <p:spPr bwMode="auto">
                <a:xfrm>
                  <a:off x="4547" y="1715"/>
                  <a:ext cx="492" cy="157"/>
                </a:xfrm>
                <a:custGeom>
                  <a:avLst/>
                  <a:gdLst>
                    <a:gd name="T0" fmla="*/ 0 w 492"/>
                    <a:gd name="T1" fmla="*/ 0 h 157"/>
                    <a:gd name="T2" fmla="*/ 0 w 492"/>
                    <a:gd name="T3" fmla="*/ 56 h 157"/>
                    <a:gd name="T4" fmla="*/ 10 w 492"/>
                    <a:gd name="T5" fmla="*/ 79 h 157"/>
                    <a:gd name="T6" fmla="*/ 24 w 492"/>
                    <a:gd name="T7" fmla="*/ 96 h 157"/>
                    <a:gd name="T8" fmla="*/ 48 w 492"/>
                    <a:gd name="T9" fmla="*/ 114 h 157"/>
                    <a:gd name="T10" fmla="*/ 79 w 492"/>
                    <a:gd name="T11" fmla="*/ 128 h 157"/>
                    <a:gd name="T12" fmla="*/ 114 w 492"/>
                    <a:gd name="T13" fmla="*/ 139 h 157"/>
                    <a:gd name="T14" fmla="*/ 151 w 492"/>
                    <a:gd name="T15" fmla="*/ 148 h 157"/>
                    <a:gd name="T16" fmla="*/ 184 w 492"/>
                    <a:gd name="T17" fmla="*/ 153 h 157"/>
                    <a:gd name="T18" fmla="*/ 223 w 492"/>
                    <a:gd name="T19" fmla="*/ 155 h 157"/>
                    <a:gd name="T20" fmla="*/ 255 w 492"/>
                    <a:gd name="T21" fmla="*/ 156 h 157"/>
                    <a:gd name="T22" fmla="*/ 287 w 492"/>
                    <a:gd name="T23" fmla="*/ 155 h 157"/>
                    <a:gd name="T24" fmla="*/ 317 w 492"/>
                    <a:gd name="T25" fmla="*/ 152 h 157"/>
                    <a:gd name="T26" fmla="*/ 345 w 492"/>
                    <a:gd name="T27" fmla="*/ 146 h 157"/>
                    <a:gd name="T28" fmla="*/ 373 w 492"/>
                    <a:gd name="T29" fmla="*/ 142 h 157"/>
                    <a:gd name="T30" fmla="*/ 397 w 492"/>
                    <a:gd name="T31" fmla="*/ 135 h 157"/>
                    <a:gd name="T32" fmla="*/ 421 w 492"/>
                    <a:gd name="T33" fmla="*/ 125 h 157"/>
                    <a:gd name="T34" fmla="*/ 444 w 492"/>
                    <a:gd name="T35" fmla="*/ 113 h 157"/>
                    <a:gd name="T36" fmla="*/ 462 w 492"/>
                    <a:gd name="T37" fmla="*/ 100 h 157"/>
                    <a:gd name="T38" fmla="*/ 482 w 492"/>
                    <a:gd name="T39" fmla="*/ 78 h 157"/>
                    <a:gd name="T40" fmla="*/ 491 w 492"/>
                    <a:gd name="T41" fmla="*/ 56 h 157"/>
                    <a:gd name="T42" fmla="*/ 491 w 492"/>
                    <a:gd name="T43" fmla="*/ 0 h 157"/>
                    <a:gd name="T44" fmla="*/ 486 w 492"/>
                    <a:gd name="T45" fmla="*/ 14 h 157"/>
                    <a:gd name="T46" fmla="*/ 475 w 492"/>
                    <a:gd name="T47" fmla="*/ 31 h 157"/>
                    <a:gd name="T48" fmla="*/ 460 w 492"/>
                    <a:gd name="T49" fmla="*/ 46 h 157"/>
                    <a:gd name="T50" fmla="*/ 438 w 492"/>
                    <a:gd name="T51" fmla="*/ 60 h 157"/>
                    <a:gd name="T52" fmla="*/ 412 w 492"/>
                    <a:gd name="T53" fmla="*/ 72 h 157"/>
                    <a:gd name="T54" fmla="*/ 392 w 492"/>
                    <a:gd name="T55" fmla="*/ 79 h 157"/>
                    <a:gd name="T56" fmla="*/ 365 w 492"/>
                    <a:gd name="T57" fmla="*/ 86 h 157"/>
                    <a:gd name="T58" fmla="*/ 338 w 492"/>
                    <a:gd name="T59" fmla="*/ 92 h 157"/>
                    <a:gd name="T60" fmla="*/ 299 w 492"/>
                    <a:gd name="T61" fmla="*/ 98 h 157"/>
                    <a:gd name="T62" fmla="*/ 275 w 492"/>
                    <a:gd name="T63" fmla="*/ 100 h 157"/>
                    <a:gd name="T64" fmla="*/ 246 w 492"/>
                    <a:gd name="T65" fmla="*/ 99 h 157"/>
                    <a:gd name="T66" fmla="*/ 212 w 492"/>
                    <a:gd name="T67" fmla="*/ 98 h 157"/>
                    <a:gd name="T68" fmla="*/ 180 w 492"/>
                    <a:gd name="T69" fmla="*/ 96 h 157"/>
                    <a:gd name="T70" fmla="*/ 148 w 492"/>
                    <a:gd name="T71" fmla="*/ 91 h 157"/>
                    <a:gd name="T72" fmla="*/ 114 w 492"/>
                    <a:gd name="T73" fmla="*/ 82 h 157"/>
                    <a:gd name="T74" fmla="*/ 89 w 492"/>
                    <a:gd name="T75" fmla="*/ 77 h 157"/>
                    <a:gd name="T76" fmla="*/ 66 w 492"/>
                    <a:gd name="T77" fmla="*/ 65 h 157"/>
                    <a:gd name="T78" fmla="*/ 45 w 492"/>
                    <a:gd name="T79" fmla="*/ 54 h 157"/>
                    <a:gd name="T80" fmla="*/ 27 w 492"/>
                    <a:gd name="T81" fmla="*/ 43 h 157"/>
                    <a:gd name="T82" fmla="*/ 10 w 492"/>
                    <a:gd name="T83" fmla="*/ 24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6"/>
                      </a:lnTo>
                      <a:lnTo>
                        <a:pt x="10" y="79"/>
                      </a:lnTo>
                      <a:lnTo>
                        <a:pt x="24" y="96"/>
                      </a:lnTo>
                      <a:lnTo>
                        <a:pt x="48" y="114"/>
                      </a:lnTo>
                      <a:lnTo>
                        <a:pt x="79" y="128"/>
                      </a:lnTo>
                      <a:lnTo>
                        <a:pt x="114" y="139"/>
                      </a:lnTo>
                      <a:lnTo>
                        <a:pt x="151" y="148"/>
                      </a:lnTo>
                      <a:lnTo>
                        <a:pt x="184" y="153"/>
                      </a:lnTo>
                      <a:lnTo>
                        <a:pt x="223" y="155"/>
                      </a:lnTo>
                      <a:lnTo>
                        <a:pt x="255" y="156"/>
                      </a:lnTo>
                      <a:lnTo>
                        <a:pt x="287" y="155"/>
                      </a:lnTo>
                      <a:lnTo>
                        <a:pt x="317" y="152"/>
                      </a:lnTo>
                      <a:lnTo>
                        <a:pt x="345" y="146"/>
                      </a:lnTo>
                      <a:lnTo>
                        <a:pt x="373" y="142"/>
                      </a:lnTo>
                      <a:lnTo>
                        <a:pt x="397" y="135"/>
                      </a:lnTo>
                      <a:lnTo>
                        <a:pt x="421" y="125"/>
                      </a:lnTo>
                      <a:lnTo>
                        <a:pt x="444" y="113"/>
                      </a:lnTo>
                      <a:lnTo>
                        <a:pt x="462" y="100"/>
                      </a:lnTo>
                      <a:lnTo>
                        <a:pt x="482" y="78"/>
                      </a:lnTo>
                      <a:lnTo>
                        <a:pt x="491" y="56"/>
                      </a:lnTo>
                      <a:lnTo>
                        <a:pt x="491" y="0"/>
                      </a:lnTo>
                      <a:lnTo>
                        <a:pt x="486" y="14"/>
                      </a:lnTo>
                      <a:lnTo>
                        <a:pt x="475" y="31"/>
                      </a:lnTo>
                      <a:lnTo>
                        <a:pt x="460" y="46"/>
                      </a:lnTo>
                      <a:lnTo>
                        <a:pt x="438" y="60"/>
                      </a:lnTo>
                      <a:lnTo>
                        <a:pt x="412" y="72"/>
                      </a:lnTo>
                      <a:lnTo>
                        <a:pt x="392" y="79"/>
                      </a:lnTo>
                      <a:lnTo>
                        <a:pt x="365" y="86"/>
                      </a:lnTo>
                      <a:lnTo>
                        <a:pt x="338" y="92"/>
                      </a:lnTo>
                      <a:lnTo>
                        <a:pt x="299" y="98"/>
                      </a:lnTo>
                      <a:lnTo>
                        <a:pt x="275" y="100"/>
                      </a:lnTo>
                      <a:lnTo>
                        <a:pt x="246" y="99"/>
                      </a:lnTo>
                      <a:lnTo>
                        <a:pt x="212" y="98"/>
                      </a:lnTo>
                      <a:lnTo>
                        <a:pt x="180" y="96"/>
                      </a:lnTo>
                      <a:lnTo>
                        <a:pt x="148" y="91"/>
                      </a:lnTo>
                      <a:lnTo>
                        <a:pt x="114" y="82"/>
                      </a:lnTo>
                      <a:lnTo>
                        <a:pt x="89" y="77"/>
                      </a:lnTo>
                      <a:lnTo>
                        <a:pt x="66" y="65"/>
                      </a:lnTo>
                      <a:lnTo>
                        <a:pt x="45" y="54"/>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615" name="Group 61"/>
              <p:cNvGrpSpPr>
                <a:grpSpLocks/>
              </p:cNvGrpSpPr>
              <p:nvPr/>
            </p:nvGrpSpPr>
            <p:grpSpPr bwMode="auto">
              <a:xfrm>
                <a:off x="4512" y="1540"/>
                <a:ext cx="493" cy="268"/>
                <a:chOff x="4512" y="1540"/>
                <a:chExt cx="493" cy="268"/>
              </a:xfrm>
            </p:grpSpPr>
            <p:sp>
              <p:nvSpPr>
                <p:cNvPr id="20616" name="Oval 62"/>
                <p:cNvSpPr>
                  <a:spLocks noChangeArrowheads="1"/>
                </p:cNvSpPr>
                <p:nvPr/>
              </p:nvSpPr>
              <p:spPr bwMode="auto">
                <a:xfrm>
                  <a:off x="4516" y="1540"/>
                  <a:ext cx="482" cy="204"/>
                </a:xfrm>
                <a:prstGeom prst="ellipse">
                  <a:avLst/>
                </a:prstGeom>
                <a:solidFill>
                  <a:srgbClr val="A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617" name="Freeform 63"/>
                <p:cNvSpPr>
                  <a:spLocks/>
                </p:cNvSpPr>
                <p:nvPr/>
              </p:nvSpPr>
              <p:spPr bwMode="auto">
                <a:xfrm>
                  <a:off x="4512" y="1651"/>
                  <a:ext cx="493" cy="157"/>
                </a:xfrm>
                <a:custGeom>
                  <a:avLst/>
                  <a:gdLst>
                    <a:gd name="T0" fmla="*/ 0 w 493"/>
                    <a:gd name="T1" fmla="*/ 0 h 157"/>
                    <a:gd name="T2" fmla="*/ 0 w 493"/>
                    <a:gd name="T3" fmla="*/ 56 h 157"/>
                    <a:gd name="T4" fmla="*/ 10 w 493"/>
                    <a:gd name="T5" fmla="*/ 79 h 157"/>
                    <a:gd name="T6" fmla="*/ 25 w 493"/>
                    <a:gd name="T7" fmla="*/ 96 h 157"/>
                    <a:gd name="T8" fmla="*/ 48 w 493"/>
                    <a:gd name="T9" fmla="*/ 114 h 157"/>
                    <a:gd name="T10" fmla="*/ 80 w 493"/>
                    <a:gd name="T11" fmla="*/ 127 h 157"/>
                    <a:gd name="T12" fmla="*/ 114 w 493"/>
                    <a:gd name="T13" fmla="*/ 139 h 157"/>
                    <a:gd name="T14" fmla="*/ 151 w 493"/>
                    <a:gd name="T15" fmla="*/ 148 h 157"/>
                    <a:gd name="T16" fmla="*/ 185 w 493"/>
                    <a:gd name="T17" fmla="*/ 153 h 157"/>
                    <a:gd name="T18" fmla="*/ 223 w 493"/>
                    <a:gd name="T19" fmla="*/ 155 h 157"/>
                    <a:gd name="T20" fmla="*/ 255 w 493"/>
                    <a:gd name="T21" fmla="*/ 156 h 157"/>
                    <a:gd name="T22" fmla="*/ 288 w 493"/>
                    <a:gd name="T23" fmla="*/ 155 h 157"/>
                    <a:gd name="T24" fmla="*/ 318 w 493"/>
                    <a:gd name="T25" fmla="*/ 152 h 157"/>
                    <a:gd name="T26" fmla="*/ 346 w 493"/>
                    <a:gd name="T27" fmla="*/ 146 h 157"/>
                    <a:gd name="T28" fmla="*/ 374 w 493"/>
                    <a:gd name="T29" fmla="*/ 142 h 157"/>
                    <a:gd name="T30" fmla="*/ 398 w 493"/>
                    <a:gd name="T31" fmla="*/ 135 h 157"/>
                    <a:gd name="T32" fmla="*/ 422 w 493"/>
                    <a:gd name="T33" fmla="*/ 125 h 157"/>
                    <a:gd name="T34" fmla="*/ 445 w 493"/>
                    <a:gd name="T35" fmla="*/ 113 h 157"/>
                    <a:gd name="T36" fmla="*/ 463 w 493"/>
                    <a:gd name="T37" fmla="*/ 100 h 157"/>
                    <a:gd name="T38" fmla="*/ 483 w 493"/>
                    <a:gd name="T39" fmla="*/ 78 h 157"/>
                    <a:gd name="T40" fmla="*/ 492 w 493"/>
                    <a:gd name="T41" fmla="*/ 56 h 157"/>
                    <a:gd name="T42" fmla="*/ 492 w 493"/>
                    <a:gd name="T43" fmla="*/ 0 h 157"/>
                    <a:gd name="T44" fmla="*/ 487 w 493"/>
                    <a:gd name="T45" fmla="*/ 13 h 157"/>
                    <a:gd name="T46" fmla="*/ 476 w 493"/>
                    <a:gd name="T47" fmla="*/ 29 h 157"/>
                    <a:gd name="T48" fmla="*/ 461 w 493"/>
                    <a:gd name="T49" fmla="*/ 46 h 157"/>
                    <a:gd name="T50" fmla="*/ 439 w 493"/>
                    <a:gd name="T51" fmla="*/ 60 h 157"/>
                    <a:gd name="T52" fmla="*/ 412 w 493"/>
                    <a:gd name="T53" fmla="*/ 72 h 157"/>
                    <a:gd name="T54" fmla="*/ 393 w 493"/>
                    <a:gd name="T55" fmla="*/ 79 h 157"/>
                    <a:gd name="T56" fmla="*/ 366 w 493"/>
                    <a:gd name="T57" fmla="*/ 86 h 157"/>
                    <a:gd name="T58" fmla="*/ 338 w 493"/>
                    <a:gd name="T59" fmla="*/ 92 h 157"/>
                    <a:gd name="T60" fmla="*/ 300 w 493"/>
                    <a:gd name="T61" fmla="*/ 98 h 157"/>
                    <a:gd name="T62" fmla="*/ 276 w 493"/>
                    <a:gd name="T63" fmla="*/ 100 h 157"/>
                    <a:gd name="T64" fmla="*/ 246 w 493"/>
                    <a:gd name="T65" fmla="*/ 99 h 157"/>
                    <a:gd name="T66" fmla="*/ 213 w 493"/>
                    <a:gd name="T67" fmla="*/ 98 h 157"/>
                    <a:gd name="T68" fmla="*/ 180 w 493"/>
                    <a:gd name="T69" fmla="*/ 96 h 157"/>
                    <a:gd name="T70" fmla="*/ 148 w 493"/>
                    <a:gd name="T71" fmla="*/ 91 h 157"/>
                    <a:gd name="T72" fmla="*/ 114 w 493"/>
                    <a:gd name="T73" fmla="*/ 82 h 157"/>
                    <a:gd name="T74" fmla="*/ 89 w 493"/>
                    <a:gd name="T75" fmla="*/ 75 h 157"/>
                    <a:gd name="T76" fmla="*/ 66 w 493"/>
                    <a:gd name="T77" fmla="*/ 65 h 157"/>
                    <a:gd name="T78" fmla="*/ 45 w 493"/>
                    <a:gd name="T79" fmla="*/ 54 h 157"/>
                    <a:gd name="T80" fmla="*/ 27 w 493"/>
                    <a:gd name="T81" fmla="*/ 43 h 157"/>
                    <a:gd name="T82" fmla="*/ 10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6"/>
                      </a:lnTo>
                      <a:lnTo>
                        <a:pt x="10" y="79"/>
                      </a:lnTo>
                      <a:lnTo>
                        <a:pt x="25" y="96"/>
                      </a:lnTo>
                      <a:lnTo>
                        <a:pt x="48" y="114"/>
                      </a:lnTo>
                      <a:lnTo>
                        <a:pt x="80" y="127"/>
                      </a:lnTo>
                      <a:lnTo>
                        <a:pt x="114" y="139"/>
                      </a:lnTo>
                      <a:lnTo>
                        <a:pt x="151" y="148"/>
                      </a:lnTo>
                      <a:lnTo>
                        <a:pt x="185" y="153"/>
                      </a:lnTo>
                      <a:lnTo>
                        <a:pt x="223" y="155"/>
                      </a:lnTo>
                      <a:lnTo>
                        <a:pt x="255" y="156"/>
                      </a:lnTo>
                      <a:lnTo>
                        <a:pt x="288" y="155"/>
                      </a:lnTo>
                      <a:lnTo>
                        <a:pt x="318" y="152"/>
                      </a:lnTo>
                      <a:lnTo>
                        <a:pt x="346" y="146"/>
                      </a:lnTo>
                      <a:lnTo>
                        <a:pt x="374" y="142"/>
                      </a:lnTo>
                      <a:lnTo>
                        <a:pt x="398" y="135"/>
                      </a:lnTo>
                      <a:lnTo>
                        <a:pt x="422" y="125"/>
                      </a:lnTo>
                      <a:lnTo>
                        <a:pt x="445" y="113"/>
                      </a:lnTo>
                      <a:lnTo>
                        <a:pt x="463" y="100"/>
                      </a:lnTo>
                      <a:lnTo>
                        <a:pt x="483" y="78"/>
                      </a:lnTo>
                      <a:lnTo>
                        <a:pt x="492" y="56"/>
                      </a:lnTo>
                      <a:lnTo>
                        <a:pt x="492" y="0"/>
                      </a:lnTo>
                      <a:lnTo>
                        <a:pt x="487" y="13"/>
                      </a:lnTo>
                      <a:lnTo>
                        <a:pt x="476" y="29"/>
                      </a:lnTo>
                      <a:lnTo>
                        <a:pt x="461" y="46"/>
                      </a:lnTo>
                      <a:lnTo>
                        <a:pt x="439" y="60"/>
                      </a:lnTo>
                      <a:lnTo>
                        <a:pt x="412" y="72"/>
                      </a:lnTo>
                      <a:lnTo>
                        <a:pt x="393" y="79"/>
                      </a:lnTo>
                      <a:lnTo>
                        <a:pt x="366" y="86"/>
                      </a:lnTo>
                      <a:lnTo>
                        <a:pt x="338" y="92"/>
                      </a:lnTo>
                      <a:lnTo>
                        <a:pt x="300" y="98"/>
                      </a:lnTo>
                      <a:lnTo>
                        <a:pt x="276" y="100"/>
                      </a:lnTo>
                      <a:lnTo>
                        <a:pt x="246" y="99"/>
                      </a:lnTo>
                      <a:lnTo>
                        <a:pt x="213" y="98"/>
                      </a:lnTo>
                      <a:lnTo>
                        <a:pt x="180" y="96"/>
                      </a:lnTo>
                      <a:lnTo>
                        <a:pt x="148" y="91"/>
                      </a:lnTo>
                      <a:lnTo>
                        <a:pt x="114" y="82"/>
                      </a:lnTo>
                      <a:lnTo>
                        <a:pt x="89" y="75"/>
                      </a:lnTo>
                      <a:lnTo>
                        <a:pt x="66" y="65"/>
                      </a:lnTo>
                      <a:lnTo>
                        <a:pt x="45" y="54"/>
                      </a:lnTo>
                      <a:lnTo>
                        <a:pt x="27" y="43"/>
                      </a:lnTo>
                      <a:lnTo>
                        <a:pt x="10" y="24"/>
                      </a:lnTo>
                      <a:lnTo>
                        <a:pt x="0" y="0"/>
                      </a:lnTo>
                    </a:path>
                  </a:pathLst>
                </a:custGeom>
                <a:solidFill>
                  <a:srgbClr val="E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grpSp>
          <p:nvGrpSpPr>
            <p:cNvPr id="20493" name="Group 64"/>
            <p:cNvGrpSpPr>
              <a:grpSpLocks/>
            </p:cNvGrpSpPr>
            <p:nvPr/>
          </p:nvGrpSpPr>
          <p:grpSpPr bwMode="auto">
            <a:xfrm>
              <a:off x="5282" y="1727"/>
              <a:ext cx="587" cy="1447"/>
              <a:chOff x="5282" y="1727"/>
              <a:chExt cx="587" cy="1447"/>
            </a:xfrm>
          </p:grpSpPr>
          <p:grpSp>
            <p:nvGrpSpPr>
              <p:cNvPr id="20534" name="Group 65"/>
              <p:cNvGrpSpPr>
                <a:grpSpLocks/>
              </p:cNvGrpSpPr>
              <p:nvPr/>
            </p:nvGrpSpPr>
            <p:grpSpPr bwMode="auto">
              <a:xfrm>
                <a:off x="5339" y="2908"/>
                <a:ext cx="492" cy="266"/>
                <a:chOff x="5339" y="2908"/>
                <a:chExt cx="492" cy="266"/>
              </a:xfrm>
            </p:grpSpPr>
            <p:sp>
              <p:nvSpPr>
                <p:cNvPr id="20595" name="Oval 66"/>
                <p:cNvSpPr>
                  <a:spLocks noChangeArrowheads="1"/>
                </p:cNvSpPr>
                <p:nvPr/>
              </p:nvSpPr>
              <p:spPr bwMode="auto">
                <a:xfrm>
                  <a:off x="5342" y="2908"/>
                  <a:ext cx="482"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96" name="Freeform 67"/>
                <p:cNvSpPr>
                  <a:spLocks/>
                </p:cNvSpPr>
                <p:nvPr/>
              </p:nvSpPr>
              <p:spPr bwMode="auto">
                <a:xfrm>
                  <a:off x="5339" y="3018"/>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3 w 492"/>
                    <a:gd name="T13" fmla="*/ 138 h 156"/>
                    <a:gd name="T14" fmla="*/ 150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1 w 492"/>
                    <a:gd name="T33" fmla="*/ 124 h 156"/>
                    <a:gd name="T34" fmla="*/ 445 w 492"/>
                    <a:gd name="T35" fmla="*/ 113 h 156"/>
                    <a:gd name="T36" fmla="*/ 463 w 492"/>
                    <a:gd name="T37" fmla="*/ 99 h 156"/>
                    <a:gd name="T38" fmla="*/ 482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79 w 492"/>
                    <a:gd name="T69" fmla="*/ 95 h 156"/>
                    <a:gd name="T70" fmla="*/ 147 w 492"/>
                    <a:gd name="T71" fmla="*/ 91 h 156"/>
                    <a:gd name="T72" fmla="*/ 113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3" y="138"/>
                      </a:lnTo>
                      <a:lnTo>
                        <a:pt x="150" y="148"/>
                      </a:lnTo>
                      <a:lnTo>
                        <a:pt x="185" y="152"/>
                      </a:lnTo>
                      <a:lnTo>
                        <a:pt x="222" y="155"/>
                      </a:lnTo>
                      <a:lnTo>
                        <a:pt x="255" y="155"/>
                      </a:lnTo>
                      <a:lnTo>
                        <a:pt x="288" y="155"/>
                      </a:lnTo>
                      <a:lnTo>
                        <a:pt x="317" y="151"/>
                      </a:lnTo>
                      <a:lnTo>
                        <a:pt x="346" y="145"/>
                      </a:lnTo>
                      <a:lnTo>
                        <a:pt x="374" y="141"/>
                      </a:lnTo>
                      <a:lnTo>
                        <a:pt x="397" y="134"/>
                      </a:lnTo>
                      <a:lnTo>
                        <a:pt x="421" y="124"/>
                      </a:lnTo>
                      <a:lnTo>
                        <a:pt x="445" y="113"/>
                      </a:lnTo>
                      <a:lnTo>
                        <a:pt x="463" y="99"/>
                      </a:lnTo>
                      <a:lnTo>
                        <a:pt x="482" y="77"/>
                      </a:lnTo>
                      <a:lnTo>
                        <a:pt x="491" y="56"/>
                      </a:lnTo>
                      <a:lnTo>
                        <a:pt x="491" y="0"/>
                      </a:lnTo>
                      <a:lnTo>
                        <a:pt x="487" y="13"/>
                      </a:lnTo>
                      <a:lnTo>
                        <a:pt x="475" y="29"/>
                      </a:lnTo>
                      <a:lnTo>
                        <a:pt x="460" y="45"/>
                      </a:lnTo>
                      <a:lnTo>
                        <a:pt x="438" y="59"/>
                      </a:lnTo>
                      <a:lnTo>
                        <a:pt x="412" y="71"/>
                      </a:lnTo>
                      <a:lnTo>
                        <a:pt x="392" y="78"/>
                      </a:lnTo>
                      <a:lnTo>
                        <a:pt x="365" y="85"/>
                      </a:lnTo>
                      <a:lnTo>
                        <a:pt x="337" y="91"/>
                      </a:lnTo>
                      <a:lnTo>
                        <a:pt x="300" y="96"/>
                      </a:lnTo>
                      <a:lnTo>
                        <a:pt x="275" y="99"/>
                      </a:lnTo>
                      <a:lnTo>
                        <a:pt x="245" y="98"/>
                      </a:lnTo>
                      <a:lnTo>
                        <a:pt x="212" y="98"/>
                      </a:lnTo>
                      <a:lnTo>
                        <a:pt x="179" y="95"/>
                      </a:lnTo>
                      <a:lnTo>
                        <a:pt x="147" y="91"/>
                      </a:lnTo>
                      <a:lnTo>
                        <a:pt x="113" y="81"/>
                      </a:lnTo>
                      <a:lnTo>
                        <a:pt x="88" y="75"/>
                      </a:lnTo>
                      <a:lnTo>
                        <a:pt x="65" y="64"/>
                      </a:lnTo>
                      <a:lnTo>
                        <a:pt x="45" y="53"/>
                      </a:lnTo>
                      <a:lnTo>
                        <a:pt x="27" y="42"/>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35" name="Group 68"/>
              <p:cNvGrpSpPr>
                <a:grpSpLocks/>
              </p:cNvGrpSpPr>
              <p:nvPr/>
            </p:nvGrpSpPr>
            <p:grpSpPr bwMode="auto">
              <a:xfrm>
                <a:off x="5314" y="2843"/>
                <a:ext cx="493" cy="267"/>
                <a:chOff x="5314" y="2843"/>
                <a:chExt cx="493" cy="267"/>
              </a:xfrm>
            </p:grpSpPr>
            <p:sp>
              <p:nvSpPr>
                <p:cNvPr id="20593" name="Oval 69"/>
                <p:cNvSpPr>
                  <a:spLocks noChangeArrowheads="1"/>
                </p:cNvSpPr>
                <p:nvPr/>
              </p:nvSpPr>
              <p:spPr bwMode="auto">
                <a:xfrm>
                  <a:off x="5318" y="2843"/>
                  <a:ext cx="482"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94" name="Freeform 70"/>
                <p:cNvSpPr>
                  <a:spLocks/>
                </p:cNvSpPr>
                <p:nvPr/>
              </p:nvSpPr>
              <p:spPr bwMode="auto">
                <a:xfrm>
                  <a:off x="5314" y="2954"/>
                  <a:ext cx="493" cy="156"/>
                </a:xfrm>
                <a:custGeom>
                  <a:avLst/>
                  <a:gdLst>
                    <a:gd name="T0" fmla="*/ 0 w 493"/>
                    <a:gd name="T1" fmla="*/ 0 h 156"/>
                    <a:gd name="T2" fmla="*/ 0 w 493"/>
                    <a:gd name="T3" fmla="*/ 54 h 156"/>
                    <a:gd name="T4" fmla="*/ 10 w 493"/>
                    <a:gd name="T5" fmla="*/ 80 h 156"/>
                    <a:gd name="T6" fmla="*/ 25 w 493"/>
                    <a:gd name="T7" fmla="*/ 96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1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91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80"/>
                      </a:lnTo>
                      <a:lnTo>
                        <a:pt x="25" y="96"/>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1" y="96"/>
                      </a:lnTo>
                      <a:lnTo>
                        <a:pt x="276" y="99"/>
                      </a:lnTo>
                      <a:lnTo>
                        <a:pt x="246" y="98"/>
                      </a:lnTo>
                      <a:lnTo>
                        <a:pt x="213" y="98"/>
                      </a:lnTo>
                      <a:lnTo>
                        <a:pt x="180" y="95"/>
                      </a:lnTo>
                      <a:lnTo>
                        <a:pt x="148" y="91"/>
                      </a:lnTo>
                      <a:lnTo>
                        <a:pt x="114" y="81"/>
                      </a:lnTo>
                      <a:lnTo>
                        <a:pt x="89" y="75"/>
                      </a:lnTo>
                      <a:lnTo>
                        <a:pt x="66" y="64"/>
                      </a:lnTo>
                      <a:lnTo>
                        <a:pt x="46" y="53"/>
                      </a:lnTo>
                      <a:lnTo>
                        <a:pt x="27" y="42"/>
                      </a:lnTo>
                      <a:lnTo>
                        <a:pt x="10"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36" name="Group 71"/>
              <p:cNvGrpSpPr>
                <a:grpSpLocks/>
              </p:cNvGrpSpPr>
              <p:nvPr/>
            </p:nvGrpSpPr>
            <p:grpSpPr bwMode="auto">
              <a:xfrm>
                <a:off x="5377" y="2800"/>
                <a:ext cx="492" cy="267"/>
                <a:chOff x="5377" y="2800"/>
                <a:chExt cx="492" cy="267"/>
              </a:xfrm>
            </p:grpSpPr>
            <p:sp>
              <p:nvSpPr>
                <p:cNvPr id="20591" name="Oval 72"/>
                <p:cNvSpPr>
                  <a:spLocks noChangeArrowheads="1"/>
                </p:cNvSpPr>
                <p:nvPr/>
              </p:nvSpPr>
              <p:spPr bwMode="auto">
                <a:xfrm>
                  <a:off x="5380" y="2800"/>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92" name="Freeform 73"/>
                <p:cNvSpPr>
                  <a:spLocks/>
                </p:cNvSpPr>
                <p:nvPr/>
              </p:nvSpPr>
              <p:spPr bwMode="auto">
                <a:xfrm>
                  <a:off x="5377" y="2911"/>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3 w 492"/>
                    <a:gd name="T13" fmla="*/ 140 h 156"/>
                    <a:gd name="T14" fmla="*/ 150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7 h 156"/>
                    <a:gd name="T28" fmla="*/ 374 w 492"/>
                    <a:gd name="T29" fmla="*/ 141 h 156"/>
                    <a:gd name="T30" fmla="*/ 397 w 492"/>
                    <a:gd name="T31" fmla="*/ 134 h 156"/>
                    <a:gd name="T32" fmla="*/ 421 w 492"/>
                    <a:gd name="T33" fmla="*/ 124 h 156"/>
                    <a:gd name="T34" fmla="*/ 445 w 492"/>
                    <a:gd name="T35" fmla="*/ 113 h 156"/>
                    <a:gd name="T36" fmla="*/ 463 w 492"/>
                    <a:gd name="T37" fmla="*/ 101 h 156"/>
                    <a:gd name="T38" fmla="*/ 482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8 w 492"/>
                    <a:gd name="T51" fmla="*/ 60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79 w 492"/>
                    <a:gd name="T69" fmla="*/ 95 h 156"/>
                    <a:gd name="T70" fmla="*/ 147 w 492"/>
                    <a:gd name="T71" fmla="*/ 91 h 156"/>
                    <a:gd name="T72" fmla="*/ 113 w 492"/>
                    <a:gd name="T73" fmla="*/ 82 h 156"/>
                    <a:gd name="T74" fmla="*/ 88 w 492"/>
                    <a:gd name="T75" fmla="*/ 75 h 156"/>
                    <a:gd name="T76" fmla="*/ 65 w 492"/>
                    <a:gd name="T77" fmla="*/ 66 h 156"/>
                    <a:gd name="T78" fmla="*/ 45 w 492"/>
                    <a:gd name="T79" fmla="*/ 53 h 156"/>
                    <a:gd name="T80" fmla="*/ 27 w 492"/>
                    <a:gd name="T81" fmla="*/ 43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3" y="140"/>
                      </a:lnTo>
                      <a:lnTo>
                        <a:pt x="150" y="148"/>
                      </a:lnTo>
                      <a:lnTo>
                        <a:pt x="185" y="152"/>
                      </a:lnTo>
                      <a:lnTo>
                        <a:pt x="222" y="155"/>
                      </a:lnTo>
                      <a:lnTo>
                        <a:pt x="255" y="155"/>
                      </a:lnTo>
                      <a:lnTo>
                        <a:pt x="288" y="155"/>
                      </a:lnTo>
                      <a:lnTo>
                        <a:pt x="317" y="151"/>
                      </a:lnTo>
                      <a:lnTo>
                        <a:pt x="346" y="147"/>
                      </a:lnTo>
                      <a:lnTo>
                        <a:pt x="374" y="141"/>
                      </a:lnTo>
                      <a:lnTo>
                        <a:pt x="397" y="134"/>
                      </a:lnTo>
                      <a:lnTo>
                        <a:pt x="421" y="124"/>
                      </a:lnTo>
                      <a:lnTo>
                        <a:pt x="445" y="113"/>
                      </a:lnTo>
                      <a:lnTo>
                        <a:pt x="463" y="101"/>
                      </a:lnTo>
                      <a:lnTo>
                        <a:pt x="482" y="77"/>
                      </a:lnTo>
                      <a:lnTo>
                        <a:pt x="491" y="56"/>
                      </a:lnTo>
                      <a:lnTo>
                        <a:pt x="491" y="0"/>
                      </a:lnTo>
                      <a:lnTo>
                        <a:pt x="487" y="13"/>
                      </a:lnTo>
                      <a:lnTo>
                        <a:pt x="475" y="29"/>
                      </a:lnTo>
                      <a:lnTo>
                        <a:pt x="460" y="45"/>
                      </a:lnTo>
                      <a:lnTo>
                        <a:pt x="438" y="60"/>
                      </a:lnTo>
                      <a:lnTo>
                        <a:pt x="412" y="71"/>
                      </a:lnTo>
                      <a:lnTo>
                        <a:pt x="392" y="78"/>
                      </a:lnTo>
                      <a:lnTo>
                        <a:pt x="365" y="85"/>
                      </a:lnTo>
                      <a:lnTo>
                        <a:pt x="337" y="91"/>
                      </a:lnTo>
                      <a:lnTo>
                        <a:pt x="300" y="96"/>
                      </a:lnTo>
                      <a:lnTo>
                        <a:pt x="275" y="99"/>
                      </a:lnTo>
                      <a:lnTo>
                        <a:pt x="245" y="98"/>
                      </a:lnTo>
                      <a:lnTo>
                        <a:pt x="212" y="98"/>
                      </a:lnTo>
                      <a:lnTo>
                        <a:pt x="179" y="95"/>
                      </a:lnTo>
                      <a:lnTo>
                        <a:pt x="147" y="91"/>
                      </a:lnTo>
                      <a:lnTo>
                        <a:pt x="113" y="82"/>
                      </a:lnTo>
                      <a:lnTo>
                        <a:pt x="88" y="75"/>
                      </a:lnTo>
                      <a:lnTo>
                        <a:pt x="65" y="66"/>
                      </a:lnTo>
                      <a:lnTo>
                        <a:pt x="45" y="53"/>
                      </a:lnTo>
                      <a:lnTo>
                        <a:pt x="27" y="43"/>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37" name="Group 74"/>
              <p:cNvGrpSpPr>
                <a:grpSpLocks/>
              </p:cNvGrpSpPr>
              <p:nvPr/>
            </p:nvGrpSpPr>
            <p:grpSpPr bwMode="auto">
              <a:xfrm>
                <a:off x="5343" y="2743"/>
                <a:ext cx="492" cy="267"/>
                <a:chOff x="5343" y="2743"/>
                <a:chExt cx="492" cy="267"/>
              </a:xfrm>
            </p:grpSpPr>
            <p:sp>
              <p:nvSpPr>
                <p:cNvPr id="20589" name="Oval 75"/>
                <p:cNvSpPr>
                  <a:spLocks noChangeArrowheads="1"/>
                </p:cNvSpPr>
                <p:nvPr/>
              </p:nvSpPr>
              <p:spPr bwMode="auto">
                <a:xfrm>
                  <a:off x="5346" y="2743"/>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90" name="Freeform 76"/>
                <p:cNvSpPr>
                  <a:spLocks/>
                </p:cNvSpPr>
                <p:nvPr/>
              </p:nvSpPr>
              <p:spPr bwMode="auto">
                <a:xfrm>
                  <a:off x="5343" y="2853"/>
                  <a:ext cx="492" cy="157"/>
                </a:xfrm>
                <a:custGeom>
                  <a:avLst/>
                  <a:gdLst>
                    <a:gd name="T0" fmla="*/ 0 w 492"/>
                    <a:gd name="T1" fmla="*/ 0 h 157"/>
                    <a:gd name="T2" fmla="*/ 0 w 492"/>
                    <a:gd name="T3" fmla="*/ 55 h 157"/>
                    <a:gd name="T4" fmla="*/ 9 w 492"/>
                    <a:gd name="T5" fmla="*/ 80 h 157"/>
                    <a:gd name="T6" fmla="*/ 24 w 492"/>
                    <a:gd name="T7" fmla="*/ 97 h 157"/>
                    <a:gd name="T8" fmla="*/ 48 w 492"/>
                    <a:gd name="T9" fmla="*/ 114 h 157"/>
                    <a:gd name="T10" fmla="*/ 79 w 492"/>
                    <a:gd name="T11" fmla="*/ 128 h 157"/>
                    <a:gd name="T12" fmla="*/ 114 w 492"/>
                    <a:gd name="T13" fmla="*/ 141 h 157"/>
                    <a:gd name="T14" fmla="*/ 151 w 492"/>
                    <a:gd name="T15" fmla="*/ 149 h 157"/>
                    <a:gd name="T16" fmla="*/ 185 w 492"/>
                    <a:gd name="T17" fmla="*/ 153 h 157"/>
                    <a:gd name="T18" fmla="*/ 222 w 492"/>
                    <a:gd name="T19" fmla="*/ 156 h 157"/>
                    <a:gd name="T20" fmla="*/ 255 w 492"/>
                    <a:gd name="T21" fmla="*/ 156 h 157"/>
                    <a:gd name="T22" fmla="*/ 288 w 492"/>
                    <a:gd name="T23" fmla="*/ 156 h 157"/>
                    <a:gd name="T24" fmla="*/ 317 w 492"/>
                    <a:gd name="T25" fmla="*/ 152 h 157"/>
                    <a:gd name="T26" fmla="*/ 346 w 492"/>
                    <a:gd name="T27" fmla="*/ 148 h 157"/>
                    <a:gd name="T28" fmla="*/ 374 w 492"/>
                    <a:gd name="T29" fmla="*/ 142 h 157"/>
                    <a:gd name="T30" fmla="*/ 397 w 492"/>
                    <a:gd name="T31" fmla="*/ 135 h 157"/>
                    <a:gd name="T32" fmla="*/ 422 w 492"/>
                    <a:gd name="T33" fmla="*/ 125 h 157"/>
                    <a:gd name="T34" fmla="*/ 445 w 492"/>
                    <a:gd name="T35" fmla="*/ 114 h 157"/>
                    <a:gd name="T36" fmla="*/ 463 w 492"/>
                    <a:gd name="T37" fmla="*/ 101 h 157"/>
                    <a:gd name="T38" fmla="*/ 483 w 492"/>
                    <a:gd name="T39" fmla="*/ 77 h 157"/>
                    <a:gd name="T40" fmla="*/ 491 w 492"/>
                    <a:gd name="T41" fmla="*/ 56 h 157"/>
                    <a:gd name="T42" fmla="*/ 491 w 492"/>
                    <a:gd name="T43" fmla="*/ 0 h 157"/>
                    <a:gd name="T44" fmla="*/ 487 w 492"/>
                    <a:gd name="T45" fmla="*/ 13 h 157"/>
                    <a:gd name="T46" fmla="*/ 475 w 492"/>
                    <a:gd name="T47" fmla="*/ 30 h 157"/>
                    <a:gd name="T48" fmla="*/ 460 w 492"/>
                    <a:gd name="T49" fmla="*/ 45 h 157"/>
                    <a:gd name="T50" fmla="*/ 439 w 492"/>
                    <a:gd name="T51" fmla="*/ 60 h 157"/>
                    <a:gd name="T52" fmla="*/ 412 w 492"/>
                    <a:gd name="T53" fmla="*/ 72 h 157"/>
                    <a:gd name="T54" fmla="*/ 392 w 492"/>
                    <a:gd name="T55" fmla="*/ 79 h 157"/>
                    <a:gd name="T56" fmla="*/ 366 w 492"/>
                    <a:gd name="T57" fmla="*/ 86 h 157"/>
                    <a:gd name="T58" fmla="*/ 337 w 492"/>
                    <a:gd name="T59" fmla="*/ 91 h 157"/>
                    <a:gd name="T60" fmla="*/ 300 w 492"/>
                    <a:gd name="T61" fmla="*/ 97 h 157"/>
                    <a:gd name="T62" fmla="*/ 275 w 492"/>
                    <a:gd name="T63" fmla="*/ 100 h 157"/>
                    <a:gd name="T64" fmla="*/ 245 w 492"/>
                    <a:gd name="T65" fmla="*/ 98 h 157"/>
                    <a:gd name="T66" fmla="*/ 212 w 492"/>
                    <a:gd name="T67" fmla="*/ 98 h 157"/>
                    <a:gd name="T68" fmla="*/ 180 w 492"/>
                    <a:gd name="T69" fmla="*/ 96 h 157"/>
                    <a:gd name="T70" fmla="*/ 147 w 492"/>
                    <a:gd name="T71" fmla="*/ 91 h 157"/>
                    <a:gd name="T72" fmla="*/ 114 w 492"/>
                    <a:gd name="T73" fmla="*/ 83 h 157"/>
                    <a:gd name="T74" fmla="*/ 88 w 492"/>
                    <a:gd name="T75" fmla="*/ 76 h 157"/>
                    <a:gd name="T76" fmla="*/ 65 w 492"/>
                    <a:gd name="T77" fmla="*/ 66 h 157"/>
                    <a:gd name="T78" fmla="*/ 45 w 492"/>
                    <a:gd name="T79" fmla="*/ 53 h 157"/>
                    <a:gd name="T80" fmla="*/ 27 w 492"/>
                    <a:gd name="T81" fmla="*/ 44 h 157"/>
                    <a:gd name="T82" fmla="*/ 9 w 492"/>
                    <a:gd name="T83" fmla="*/ 22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5"/>
                      </a:lnTo>
                      <a:lnTo>
                        <a:pt x="9" y="80"/>
                      </a:lnTo>
                      <a:lnTo>
                        <a:pt x="24" y="97"/>
                      </a:lnTo>
                      <a:lnTo>
                        <a:pt x="48" y="114"/>
                      </a:lnTo>
                      <a:lnTo>
                        <a:pt x="79" y="128"/>
                      </a:lnTo>
                      <a:lnTo>
                        <a:pt x="114" y="141"/>
                      </a:lnTo>
                      <a:lnTo>
                        <a:pt x="151" y="149"/>
                      </a:lnTo>
                      <a:lnTo>
                        <a:pt x="185" y="153"/>
                      </a:lnTo>
                      <a:lnTo>
                        <a:pt x="222" y="156"/>
                      </a:lnTo>
                      <a:lnTo>
                        <a:pt x="255" y="156"/>
                      </a:lnTo>
                      <a:lnTo>
                        <a:pt x="288" y="156"/>
                      </a:lnTo>
                      <a:lnTo>
                        <a:pt x="317" y="152"/>
                      </a:lnTo>
                      <a:lnTo>
                        <a:pt x="346" y="148"/>
                      </a:lnTo>
                      <a:lnTo>
                        <a:pt x="374" y="142"/>
                      </a:lnTo>
                      <a:lnTo>
                        <a:pt x="397" y="135"/>
                      </a:lnTo>
                      <a:lnTo>
                        <a:pt x="422" y="125"/>
                      </a:lnTo>
                      <a:lnTo>
                        <a:pt x="445" y="114"/>
                      </a:lnTo>
                      <a:lnTo>
                        <a:pt x="463" y="101"/>
                      </a:lnTo>
                      <a:lnTo>
                        <a:pt x="483" y="77"/>
                      </a:lnTo>
                      <a:lnTo>
                        <a:pt x="491" y="56"/>
                      </a:lnTo>
                      <a:lnTo>
                        <a:pt x="491" y="0"/>
                      </a:lnTo>
                      <a:lnTo>
                        <a:pt x="487" y="13"/>
                      </a:lnTo>
                      <a:lnTo>
                        <a:pt x="475" y="30"/>
                      </a:lnTo>
                      <a:lnTo>
                        <a:pt x="460" y="45"/>
                      </a:lnTo>
                      <a:lnTo>
                        <a:pt x="439" y="60"/>
                      </a:lnTo>
                      <a:lnTo>
                        <a:pt x="412" y="72"/>
                      </a:lnTo>
                      <a:lnTo>
                        <a:pt x="392" y="79"/>
                      </a:lnTo>
                      <a:lnTo>
                        <a:pt x="366" y="86"/>
                      </a:lnTo>
                      <a:lnTo>
                        <a:pt x="337" y="91"/>
                      </a:lnTo>
                      <a:lnTo>
                        <a:pt x="300" y="97"/>
                      </a:lnTo>
                      <a:lnTo>
                        <a:pt x="275" y="100"/>
                      </a:lnTo>
                      <a:lnTo>
                        <a:pt x="245" y="98"/>
                      </a:lnTo>
                      <a:lnTo>
                        <a:pt x="212" y="98"/>
                      </a:lnTo>
                      <a:lnTo>
                        <a:pt x="180" y="96"/>
                      </a:lnTo>
                      <a:lnTo>
                        <a:pt x="147" y="91"/>
                      </a:lnTo>
                      <a:lnTo>
                        <a:pt x="114" y="83"/>
                      </a:lnTo>
                      <a:lnTo>
                        <a:pt x="88" y="76"/>
                      </a:lnTo>
                      <a:lnTo>
                        <a:pt x="65" y="66"/>
                      </a:lnTo>
                      <a:lnTo>
                        <a:pt x="45" y="53"/>
                      </a:lnTo>
                      <a:lnTo>
                        <a:pt x="27" y="44"/>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38" name="Group 77"/>
              <p:cNvGrpSpPr>
                <a:grpSpLocks/>
              </p:cNvGrpSpPr>
              <p:nvPr/>
            </p:nvGrpSpPr>
            <p:grpSpPr bwMode="auto">
              <a:xfrm>
                <a:off x="5339" y="2693"/>
                <a:ext cx="492" cy="268"/>
                <a:chOff x="5339" y="2693"/>
                <a:chExt cx="492" cy="268"/>
              </a:xfrm>
            </p:grpSpPr>
            <p:sp>
              <p:nvSpPr>
                <p:cNvPr id="20587" name="Oval 78"/>
                <p:cNvSpPr>
                  <a:spLocks noChangeArrowheads="1"/>
                </p:cNvSpPr>
                <p:nvPr/>
              </p:nvSpPr>
              <p:spPr bwMode="auto">
                <a:xfrm>
                  <a:off x="5342" y="2693"/>
                  <a:ext cx="482"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88" name="Freeform 79"/>
                <p:cNvSpPr>
                  <a:spLocks/>
                </p:cNvSpPr>
                <p:nvPr/>
              </p:nvSpPr>
              <p:spPr bwMode="auto">
                <a:xfrm>
                  <a:off x="5339" y="2803"/>
                  <a:ext cx="492" cy="158"/>
                </a:xfrm>
                <a:custGeom>
                  <a:avLst/>
                  <a:gdLst>
                    <a:gd name="T0" fmla="*/ 0 w 492"/>
                    <a:gd name="T1" fmla="*/ 0 h 158"/>
                    <a:gd name="T2" fmla="*/ 0 w 492"/>
                    <a:gd name="T3" fmla="*/ 55 h 158"/>
                    <a:gd name="T4" fmla="*/ 9 w 492"/>
                    <a:gd name="T5" fmla="*/ 80 h 158"/>
                    <a:gd name="T6" fmla="*/ 24 w 492"/>
                    <a:gd name="T7" fmla="*/ 97 h 158"/>
                    <a:gd name="T8" fmla="*/ 48 w 492"/>
                    <a:gd name="T9" fmla="*/ 114 h 158"/>
                    <a:gd name="T10" fmla="*/ 79 w 492"/>
                    <a:gd name="T11" fmla="*/ 128 h 158"/>
                    <a:gd name="T12" fmla="*/ 113 w 492"/>
                    <a:gd name="T13" fmla="*/ 140 h 158"/>
                    <a:gd name="T14" fmla="*/ 150 w 492"/>
                    <a:gd name="T15" fmla="*/ 149 h 158"/>
                    <a:gd name="T16" fmla="*/ 185 w 492"/>
                    <a:gd name="T17" fmla="*/ 153 h 158"/>
                    <a:gd name="T18" fmla="*/ 222 w 492"/>
                    <a:gd name="T19" fmla="*/ 156 h 158"/>
                    <a:gd name="T20" fmla="*/ 255 w 492"/>
                    <a:gd name="T21" fmla="*/ 157 h 158"/>
                    <a:gd name="T22" fmla="*/ 288 w 492"/>
                    <a:gd name="T23" fmla="*/ 156 h 158"/>
                    <a:gd name="T24" fmla="*/ 317 w 492"/>
                    <a:gd name="T25" fmla="*/ 151 h 158"/>
                    <a:gd name="T26" fmla="*/ 346 w 492"/>
                    <a:gd name="T27" fmla="*/ 147 h 158"/>
                    <a:gd name="T28" fmla="*/ 374 w 492"/>
                    <a:gd name="T29" fmla="*/ 142 h 158"/>
                    <a:gd name="T30" fmla="*/ 397 w 492"/>
                    <a:gd name="T31" fmla="*/ 135 h 158"/>
                    <a:gd name="T32" fmla="*/ 421 w 492"/>
                    <a:gd name="T33" fmla="*/ 125 h 158"/>
                    <a:gd name="T34" fmla="*/ 445 w 492"/>
                    <a:gd name="T35" fmla="*/ 114 h 158"/>
                    <a:gd name="T36" fmla="*/ 463 w 492"/>
                    <a:gd name="T37" fmla="*/ 101 h 158"/>
                    <a:gd name="T38" fmla="*/ 482 w 492"/>
                    <a:gd name="T39" fmla="*/ 77 h 158"/>
                    <a:gd name="T40" fmla="*/ 491 w 492"/>
                    <a:gd name="T41" fmla="*/ 56 h 158"/>
                    <a:gd name="T42" fmla="*/ 491 w 492"/>
                    <a:gd name="T43" fmla="*/ 0 h 158"/>
                    <a:gd name="T44" fmla="*/ 487 w 492"/>
                    <a:gd name="T45" fmla="*/ 13 h 158"/>
                    <a:gd name="T46" fmla="*/ 475 w 492"/>
                    <a:gd name="T47" fmla="*/ 29 h 158"/>
                    <a:gd name="T48" fmla="*/ 460 w 492"/>
                    <a:gd name="T49" fmla="*/ 46 h 158"/>
                    <a:gd name="T50" fmla="*/ 438 w 492"/>
                    <a:gd name="T51" fmla="*/ 60 h 158"/>
                    <a:gd name="T52" fmla="*/ 412 w 492"/>
                    <a:gd name="T53" fmla="*/ 71 h 158"/>
                    <a:gd name="T54" fmla="*/ 392 w 492"/>
                    <a:gd name="T55" fmla="*/ 79 h 158"/>
                    <a:gd name="T56" fmla="*/ 365 w 492"/>
                    <a:gd name="T57" fmla="*/ 87 h 158"/>
                    <a:gd name="T58" fmla="*/ 337 w 492"/>
                    <a:gd name="T59" fmla="*/ 93 h 158"/>
                    <a:gd name="T60" fmla="*/ 300 w 492"/>
                    <a:gd name="T61" fmla="*/ 98 h 158"/>
                    <a:gd name="T62" fmla="*/ 275 w 492"/>
                    <a:gd name="T63" fmla="*/ 100 h 158"/>
                    <a:gd name="T64" fmla="*/ 245 w 492"/>
                    <a:gd name="T65" fmla="*/ 100 h 158"/>
                    <a:gd name="T66" fmla="*/ 212 w 492"/>
                    <a:gd name="T67" fmla="*/ 98 h 158"/>
                    <a:gd name="T68" fmla="*/ 179 w 492"/>
                    <a:gd name="T69" fmla="*/ 95 h 158"/>
                    <a:gd name="T70" fmla="*/ 147 w 492"/>
                    <a:gd name="T71" fmla="*/ 91 h 158"/>
                    <a:gd name="T72" fmla="*/ 113 w 492"/>
                    <a:gd name="T73" fmla="*/ 83 h 158"/>
                    <a:gd name="T74" fmla="*/ 88 w 492"/>
                    <a:gd name="T75" fmla="*/ 76 h 158"/>
                    <a:gd name="T76" fmla="*/ 65 w 492"/>
                    <a:gd name="T77" fmla="*/ 66 h 158"/>
                    <a:gd name="T78" fmla="*/ 45 w 492"/>
                    <a:gd name="T79" fmla="*/ 53 h 158"/>
                    <a:gd name="T80" fmla="*/ 27 w 492"/>
                    <a:gd name="T81" fmla="*/ 43 h 158"/>
                    <a:gd name="T82" fmla="*/ 9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5"/>
                      </a:lnTo>
                      <a:lnTo>
                        <a:pt x="9" y="80"/>
                      </a:lnTo>
                      <a:lnTo>
                        <a:pt x="24" y="97"/>
                      </a:lnTo>
                      <a:lnTo>
                        <a:pt x="48" y="114"/>
                      </a:lnTo>
                      <a:lnTo>
                        <a:pt x="79" y="128"/>
                      </a:lnTo>
                      <a:lnTo>
                        <a:pt x="113" y="140"/>
                      </a:lnTo>
                      <a:lnTo>
                        <a:pt x="150" y="149"/>
                      </a:lnTo>
                      <a:lnTo>
                        <a:pt x="185" y="153"/>
                      </a:lnTo>
                      <a:lnTo>
                        <a:pt x="222" y="156"/>
                      </a:lnTo>
                      <a:lnTo>
                        <a:pt x="255" y="157"/>
                      </a:lnTo>
                      <a:lnTo>
                        <a:pt x="288" y="156"/>
                      </a:lnTo>
                      <a:lnTo>
                        <a:pt x="317" y="151"/>
                      </a:lnTo>
                      <a:lnTo>
                        <a:pt x="346" y="147"/>
                      </a:lnTo>
                      <a:lnTo>
                        <a:pt x="374" y="142"/>
                      </a:lnTo>
                      <a:lnTo>
                        <a:pt x="397" y="135"/>
                      </a:lnTo>
                      <a:lnTo>
                        <a:pt x="421" y="125"/>
                      </a:lnTo>
                      <a:lnTo>
                        <a:pt x="445" y="114"/>
                      </a:lnTo>
                      <a:lnTo>
                        <a:pt x="463" y="101"/>
                      </a:lnTo>
                      <a:lnTo>
                        <a:pt x="482" y="77"/>
                      </a:lnTo>
                      <a:lnTo>
                        <a:pt x="491" y="56"/>
                      </a:lnTo>
                      <a:lnTo>
                        <a:pt x="491" y="0"/>
                      </a:lnTo>
                      <a:lnTo>
                        <a:pt x="487" y="13"/>
                      </a:lnTo>
                      <a:lnTo>
                        <a:pt x="475" y="29"/>
                      </a:lnTo>
                      <a:lnTo>
                        <a:pt x="460" y="46"/>
                      </a:lnTo>
                      <a:lnTo>
                        <a:pt x="438" y="60"/>
                      </a:lnTo>
                      <a:lnTo>
                        <a:pt x="412" y="71"/>
                      </a:lnTo>
                      <a:lnTo>
                        <a:pt x="392" y="79"/>
                      </a:lnTo>
                      <a:lnTo>
                        <a:pt x="365" y="87"/>
                      </a:lnTo>
                      <a:lnTo>
                        <a:pt x="337" y="93"/>
                      </a:lnTo>
                      <a:lnTo>
                        <a:pt x="300" y="98"/>
                      </a:lnTo>
                      <a:lnTo>
                        <a:pt x="275" y="100"/>
                      </a:lnTo>
                      <a:lnTo>
                        <a:pt x="245" y="100"/>
                      </a:lnTo>
                      <a:lnTo>
                        <a:pt x="212" y="98"/>
                      </a:lnTo>
                      <a:lnTo>
                        <a:pt x="179" y="95"/>
                      </a:lnTo>
                      <a:lnTo>
                        <a:pt x="147" y="91"/>
                      </a:lnTo>
                      <a:lnTo>
                        <a:pt x="113" y="83"/>
                      </a:lnTo>
                      <a:lnTo>
                        <a:pt x="88" y="76"/>
                      </a:lnTo>
                      <a:lnTo>
                        <a:pt x="65" y="66"/>
                      </a:lnTo>
                      <a:lnTo>
                        <a:pt x="45" y="53"/>
                      </a:lnTo>
                      <a:lnTo>
                        <a:pt x="27" y="43"/>
                      </a:lnTo>
                      <a:lnTo>
                        <a:pt x="9"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39" name="Group 80"/>
              <p:cNvGrpSpPr>
                <a:grpSpLocks/>
              </p:cNvGrpSpPr>
              <p:nvPr/>
            </p:nvGrpSpPr>
            <p:grpSpPr bwMode="auto">
              <a:xfrm>
                <a:off x="5309" y="2635"/>
                <a:ext cx="493" cy="268"/>
                <a:chOff x="5309" y="2635"/>
                <a:chExt cx="493" cy="268"/>
              </a:xfrm>
            </p:grpSpPr>
            <p:sp>
              <p:nvSpPr>
                <p:cNvPr id="20585" name="Oval 81"/>
                <p:cNvSpPr>
                  <a:spLocks noChangeArrowheads="1"/>
                </p:cNvSpPr>
                <p:nvPr/>
              </p:nvSpPr>
              <p:spPr bwMode="auto">
                <a:xfrm>
                  <a:off x="5313" y="2635"/>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86" name="Freeform 82"/>
                <p:cNvSpPr>
                  <a:spLocks/>
                </p:cNvSpPr>
                <p:nvPr/>
              </p:nvSpPr>
              <p:spPr bwMode="auto">
                <a:xfrm>
                  <a:off x="5309" y="2746"/>
                  <a:ext cx="493" cy="157"/>
                </a:xfrm>
                <a:custGeom>
                  <a:avLst/>
                  <a:gdLst>
                    <a:gd name="T0" fmla="*/ 0 w 493"/>
                    <a:gd name="T1" fmla="*/ 0 h 157"/>
                    <a:gd name="T2" fmla="*/ 0 w 493"/>
                    <a:gd name="T3" fmla="*/ 54 h 157"/>
                    <a:gd name="T4" fmla="*/ 10 w 493"/>
                    <a:gd name="T5" fmla="*/ 79 h 157"/>
                    <a:gd name="T6" fmla="*/ 24 w 493"/>
                    <a:gd name="T7" fmla="*/ 96 h 157"/>
                    <a:gd name="T8" fmla="*/ 48 w 493"/>
                    <a:gd name="T9" fmla="*/ 113 h 157"/>
                    <a:gd name="T10" fmla="*/ 80 w 493"/>
                    <a:gd name="T11" fmla="*/ 127 h 157"/>
                    <a:gd name="T12" fmla="*/ 114 w 493"/>
                    <a:gd name="T13" fmla="*/ 139 h 157"/>
                    <a:gd name="T14" fmla="*/ 151 w 493"/>
                    <a:gd name="T15" fmla="*/ 148 h 157"/>
                    <a:gd name="T16" fmla="*/ 185 w 493"/>
                    <a:gd name="T17" fmla="*/ 152 h 157"/>
                    <a:gd name="T18" fmla="*/ 223 w 493"/>
                    <a:gd name="T19" fmla="*/ 155 h 157"/>
                    <a:gd name="T20" fmla="*/ 255 w 493"/>
                    <a:gd name="T21" fmla="*/ 156 h 157"/>
                    <a:gd name="T22" fmla="*/ 288 w 493"/>
                    <a:gd name="T23" fmla="*/ 155 h 157"/>
                    <a:gd name="T24" fmla="*/ 317 w 493"/>
                    <a:gd name="T25" fmla="*/ 150 h 157"/>
                    <a:gd name="T26" fmla="*/ 346 w 493"/>
                    <a:gd name="T27" fmla="*/ 146 h 157"/>
                    <a:gd name="T28" fmla="*/ 374 w 493"/>
                    <a:gd name="T29" fmla="*/ 141 h 157"/>
                    <a:gd name="T30" fmla="*/ 398 w 493"/>
                    <a:gd name="T31" fmla="*/ 134 h 157"/>
                    <a:gd name="T32" fmla="*/ 422 w 493"/>
                    <a:gd name="T33" fmla="*/ 124 h 157"/>
                    <a:gd name="T34" fmla="*/ 445 w 493"/>
                    <a:gd name="T35" fmla="*/ 113 h 157"/>
                    <a:gd name="T36" fmla="*/ 463 w 493"/>
                    <a:gd name="T37" fmla="*/ 100 h 157"/>
                    <a:gd name="T38" fmla="*/ 483 w 493"/>
                    <a:gd name="T39" fmla="*/ 77 h 157"/>
                    <a:gd name="T40" fmla="*/ 492 w 493"/>
                    <a:gd name="T41" fmla="*/ 56 h 157"/>
                    <a:gd name="T42" fmla="*/ 492 w 493"/>
                    <a:gd name="T43" fmla="*/ 0 h 157"/>
                    <a:gd name="T44" fmla="*/ 487 w 493"/>
                    <a:gd name="T45" fmla="*/ 13 h 157"/>
                    <a:gd name="T46" fmla="*/ 476 w 493"/>
                    <a:gd name="T47" fmla="*/ 29 h 157"/>
                    <a:gd name="T48" fmla="*/ 461 w 493"/>
                    <a:gd name="T49" fmla="*/ 46 h 157"/>
                    <a:gd name="T50" fmla="*/ 439 w 493"/>
                    <a:gd name="T51" fmla="*/ 60 h 157"/>
                    <a:gd name="T52" fmla="*/ 412 w 493"/>
                    <a:gd name="T53" fmla="*/ 71 h 157"/>
                    <a:gd name="T54" fmla="*/ 392 w 493"/>
                    <a:gd name="T55" fmla="*/ 78 h 157"/>
                    <a:gd name="T56" fmla="*/ 366 w 493"/>
                    <a:gd name="T57" fmla="*/ 86 h 157"/>
                    <a:gd name="T58" fmla="*/ 338 w 493"/>
                    <a:gd name="T59" fmla="*/ 92 h 157"/>
                    <a:gd name="T60" fmla="*/ 300 w 493"/>
                    <a:gd name="T61" fmla="*/ 98 h 157"/>
                    <a:gd name="T62" fmla="*/ 275 w 493"/>
                    <a:gd name="T63" fmla="*/ 99 h 157"/>
                    <a:gd name="T64" fmla="*/ 246 w 493"/>
                    <a:gd name="T65" fmla="*/ 99 h 157"/>
                    <a:gd name="T66" fmla="*/ 212 w 493"/>
                    <a:gd name="T67" fmla="*/ 98 h 157"/>
                    <a:gd name="T68" fmla="*/ 180 w 493"/>
                    <a:gd name="T69" fmla="*/ 95 h 157"/>
                    <a:gd name="T70" fmla="*/ 148 w 493"/>
                    <a:gd name="T71" fmla="*/ 91 h 157"/>
                    <a:gd name="T72" fmla="*/ 114 w 493"/>
                    <a:gd name="T73" fmla="*/ 82 h 157"/>
                    <a:gd name="T74" fmla="*/ 89 w 493"/>
                    <a:gd name="T75" fmla="*/ 75 h 157"/>
                    <a:gd name="T76" fmla="*/ 66 w 493"/>
                    <a:gd name="T77" fmla="*/ 65 h 157"/>
                    <a:gd name="T78" fmla="*/ 45 w 493"/>
                    <a:gd name="T79" fmla="*/ 53 h 157"/>
                    <a:gd name="T80" fmla="*/ 27 w 493"/>
                    <a:gd name="T81" fmla="*/ 43 h 157"/>
                    <a:gd name="T82" fmla="*/ 10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4"/>
                      </a:lnTo>
                      <a:lnTo>
                        <a:pt x="10" y="79"/>
                      </a:lnTo>
                      <a:lnTo>
                        <a:pt x="24" y="96"/>
                      </a:lnTo>
                      <a:lnTo>
                        <a:pt x="48" y="113"/>
                      </a:lnTo>
                      <a:lnTo>
                        <a:pt x="80" y="127"/>
                      </a:lnTo>
                      <a:lnTo>
                        <a:pt x="114" y="139"/>
                      </a:lnTo>
                      <a:lnTo>
                        <a:pt x="151" y="148"/>
                      </a:lnTo>
                      <a:lnTo>
                        <a:pt x="185" y="152"/>
                      </a:lnTo>
                      <a:lnTo>
                        <a:pt x="223" y="155"/>
                      </a:lnTo>
                      <a:lnTo>
                        <a:pt x="255" y="156"/>
                      </a:lnTo>
                      <a:lnTo>
                        <a:pt x="288" y="155"/>
                      </a:lnTo>
                      <a:lnTo>
                        <a:pt x="317" y="150"/>
                      </a:lnTo>
                      <a:lnTo>
                        <a:pt x="346" y="146"/>
                      </a:lnTo>
                      <a:lnTo>
                        <a:pt x="374" y="141"/>
                      </a:lnTo>
                      <a:lnTo>
                        <a:pt x="398" y="134"/>
                      </a:lnTo>
                      <a:lnTo>
                        <a:pt x="422" y="124"/>
                      </a:lnTo>
                      <a:lnTo>
                        <a:pt x="445" y="113"/>
                      </a:lnTo>
                      <a:lnTo>
                        <a:pt x="463" y="100"/>
                      </a:lnTo>
                      <a:lnTo>
                        <a:pt x="483" y="77"/>
                      </a:lnTo>
                      <a:lnTo>
                        <a:pt x="492" y="56"/>
                      </a:lnTo>
                      <a:lnTo>
                        <a:pt x="492" y="0"/>
                      </a:lnTo>
                      <a:lnTo>
                        <a:pt x="487" y="13"/>
                      </a:lnTo>
                      <a:lnTo>
                        <a:pt x="476" y="29"/>
                      </a:lnTo>
                      <a:lnTo>
                        <a:pt x="461" y="46"/>
                      </a:lnTo>
                      <a:lnTo>
                        <a:pt x="439" y="60"/>
                      </a:lnTo>
                      <a:lnTo>
                        <a:pt x="412" y="71"/>
                      </a:lnTo>
                      <a:lnTo>
                        <a:pt x="392" y="78"/>
                      </a:lnTo>
                      <a:lnTo>
                        <a:pt x="366" y="86"/>
                      </a:lnTo>
                      <a:lnTo>
                        <a:pt x="338" y="92"/>
                      </a:lnTo>
                      <a:lnTo>
                        <a:pt x="300" y="98"/>
                      </a:lnTo>
                      <a:lnTo>
                        <a:pt x="275" y="99"/>
                      </a:lnTo>
                      <a:lnTo>
                        <a:pt x="246" y="99"/>
                      </a:lnTo>
                      <a:lnTo>
                        <a:pt x="212" y="98"/>
                      </a:lnTo>
                      <a:lnTo>
                        <a:pt x="180" y="95"/>
                      </a:lnTo>
                      <a:lnTo>
                        <a:pt x="148" y="91"/>
                      </a:lnTo>
                      <a:lnTo>
                        <a:pt x="114" y="82"/>
                      </a:lnTo>
                      <a:lnTo>
                        <a:pt x="89" y="75"/>
                      </a:lnTo>
                      <a:lnTo>
                        <a:pt x="66" y="65"/>
                      </a:lnTo>
                      <a:lnTo>
                        <a:pt x="45" y="53"/>
                      </a:lnTo>
                      <a:lnTo>
                        <a:pt x="27" y="43"/>
                      </a:lnTo>
                      <a:lnTo>
                        <a:pt x="10"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0" name="Group 83"/>
              <p:cNvGrpSpPr>
                <a:grpSpLocks/>
              </p:cNvGrpSpPr>
              <p:nvPr/>
            </p:nvGrpSpPr>
            <p:grpSpPr bwMode="auto">
              <a:xfrm>
                <a:off x="5372" y="2592"/>
                <a:ext cx="493" cy="268"/>
                <a:chOff x="5372" y="2592"/>
                <a:chExt cx="493" cy="268"/>
              </a:xfrm>
            </p:grpSpPr>
            <p:sp>
              <p:nvSpPr>
                <p:cNvPr id="20583" name="Oval 84"/>
                <p:cNvSpPr>
                  <a:spLocks noChangeArrowheads="1"/>
                </p:cNvSpPr>
                <p:nvPr/>
              </p:nvSpPr>
              <p:spPr bwMode="auto">
                <a:xfrm>
                  <a:off x="5376" y="2592"/>
                  <a:ext cx="481" cy="204"/>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84" name="Freeform 85"/>
                <p:cNvSpPr>
                  <a:spLocks/>
                </p:cNvSpPr>
                <p:nvPr/>
              </p:nvSpPr>
              <p:spPr bwMode="auto">
                <a:xfrm>
                  <a:off x="5372" y="2703"/>
                  <a:ext cx="493" cy="157"/>
                </a:xfrm>
                <a:custGeom>
                  <a:avLst/>
                  <a:gdLst>
                    <a:gd name="T0" fmla="*/ 0 w 493"/>
                    <a:gd name="T1" fmla="*/ 0 h 157"/>
                    <a:gd name="T2" fmla="*/ 0 w 493"/>
                    <a:gd name="T3" fmla="*/ 56 h 157"/>
                    <a:gd name="T4" fmla="*/ 10 w 493"/>
                    <a:gd name="T5" fmla="*/ 79 h 157"/>
                    <a:gd name="T6" fmla="*/ 25 w 493"/>
                    <a:gd name="T7" fmla="*/ 96 h 157"/>
                    <a:gd name="T8" fmla="*/ 48 w 493"/>
                    <a:gd name="T9" fmla="*/ 114 h 157"/>
                    <a:gd name="T10" fmla="*/ 80 w 493"/>
                    <a:gd name="T11" fmla="*/ 127 h 157"/>
                    <a:gd name="T12" fmla="*/ 114 w 493"/>
                    <a:gd name="T13" fmla="*/ 139 h 157"/>
                    <a:gd name="T14" fmla="*/ 151 w 493"/>
                    <a:gd name="T15" fmla="*/ 148 h 157"/>
                    <a:gd name="T16" fmla="*/ 185 w 493"/>
                    <a:gd name="T17" fmla="*/ 153 h 157"/>
                    <a:gd name="T18" fmla="*/ 223 w 493"/>
                    <a:gd name="T19" fmla="*/ 155 h 157"/>
                    <a:gd name="T20" fmla="*/ 255 w 493"/>
                    <a:gd name="T21" fmla="*/ 156 h 157"/>
                    <a:gd name="T22" fmla="*/ 288 w 493"/>
                    <a:gd name="T23" fmla="*/ 155 h 157"/>
                    <a:gd name="T24" fmla="*/ 318 w 493"/>
                    <a:gd name="T25" fmla="*/ 150 h 157"/>
                    <a:gd name="T26" fmla="*/ 346 w 493"/>
                    <a:gd name="T27" fmla="*/ 146 h 157"/>
                    <a:gd name="T28" fmla="*/ 374 w 493"/>
                    <a:gd name="T29" fmla="*/ 142 h 157"/>
                    <a:gd name="T30" fmla="*/ 398 w 493"/>
                    <a:gd name="T31" fmla="*/ 135 h 157"/>
                    <a:gd name="T32" fmla="*/ 422 w 493"/>
                    <a:gd name="T33" fmla="*/ 125 h 157"/>
                    <a:gd name="T34" fmla="*/ 445 w 493"/>
                    <a:gd name="T35" fmla="*/ 113 h 157"/>
                    <a:gd name="T36" fmla="*/ 463 w 493"/>
                    <a:gd name="T37" fmla="*/ 100 h 157"/>
                    <a:gd name="T38" fmla="*/ 483 w 493"/>
                    <a:gd name="T39" fmla="*/ 78 h 157"/>
                    <a:gd name="T40" fmla="*/ 492 w 493"/>
                    <a:gd name="T41" fmla="*/ 56 h 157"/>
                    <a:gd name="T42" fmla="*/ 492 w 493"/>
                    <a:gd name="T43" fmla="*/ 0 h 157"/>
                    <a:gd name="T44" fmla="*/ 487 w 493"/>
                    <a:gd name="T45" fmla="*/ 13 h 157"/>
                    <a:gd name="T46" fmla="*/ 476 w 493"/>
                    <a:gd name="T47" fmla="*/ 29 h 157"/>
                    <a:gd name="T48" fmla="*/ 461 w 493"/>
                    <a:gd name="T49" fmla="*/ 46 h 157"/>
                    <a:gd name="T50" fmla="*/ 439 w 493"/>
                    <a:gd name="T51" fmla="*/ 60 h 157"/>
                    <a:gd name="T52" fmla="*/ 412 w 493"/>
                    <a:gd name="T53" fmla="*/ 72 h 157"/>
                    <a:gd name="T54" fmla="*/ 393 w 493"/>
                    <a:gd name="T55" fmla="*/ 79 h 157"/>
                    <a:gd name="T56" fmla="*/ 366 w 493"/>
                    <a:gd name="T57" fmla="*/ 86 h 157"/>
                    <a:gd name="T58" fmla="*/ 338 w 493"/>
                    <a:gd name="T59" fmla="*/ 92 h 157"/>
                    <a:gd name="T60" fmla="*/ 301 w 493"/>
                    <a:gd name="T61" fmla="*/ 98 h 157"/>
                    <a:gd name="T62" fmla="*/ 276 w 493"/>
                    <a:gd name="T63" fmla="*/ 100 h 157"/>
                    <a:gd name="T64" fmla="*/ 246 w 493"/>
                    <a:gd name="T65" fmla="*/ 99 h 157"/>
                    <a:gd name="T66" fmla="*/ 213 w 493"/>
                    <a:gd name="T67" fmla="*/ 98 h 157"/>
                    <a:gd name="T68" fmla="*/ 180 w 493"/>
                    <a:gd name="T69" fmla="*/ 96 h 157"/>
                    <a:gd name="T70" fmla="*/ 148 w 493"/>
                    <a:gd name="T71" fmla="*/ 91 h 157"/>
                    <a:gd name="T72" fmla="*/ 114 w 493"/>
                    <a:gd name="T73" fmla="*/ 82 h 157"/>
                    <a:gd name="T74" fmla="*/ 89 w 493"/>
                    <a:gd name="T75" fmla="*/ 75 h 157"/>
                    <a:gd name="T76" fmla="*/ 66 w 493"/>
                    <a:gd name="T77" fmla="*/ 65 h 157"/>
                    <a:gd name="T78" fmla="*/ 46 w 493"/>
                    <a:gd name="T79" fmla="*/ 53 h 157"/>
                    <a:gd name="T80" fmla="*/ 27 w 493"/>
                    <a:gd name="T81" fmla="*/ 43 h 157"/>
                    <a:gd name="T82" fmla="*/ 10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6"/>
                      </a:lnTo>
                      <a:lnTo>
                        <a:pt x="10" y="79"/>
                      </a:lnTo>
                      <a:lnTo>
                        <a:pt x="25" y="96"/>
                      </a:lnTo>
                      <a:lnTo>
                        <a:pt x="48" y="114"/>
                      </a:lnTo>
                      <a:lnTo>
                        <a:pt x="80" y="127"/>
                      </a:lnTo>
                      <a:lnTo>
                        <a:pt x="114" y="139"/>
                      </a:lnTo>
                      <a:lnTo>
                        <a:pt x="151" y="148"/>
                      </a:lnTo>
                      <a:lnTo>
                        <a:pt x="185" y="153"/>
                      </a:lnTo>
                      <a:lnTo>
                        <a:pt x="223" y="155"/>
                      </a:lnTo>
                      <a:lnTo>
                        <a:pt x="255" y="156"/>
                      </a:lnTo>
                      <a:lnTo>
                        <a:pt x="288" y="155"/>
                      </a:lnTo>
                      <a:lnTo>
                        <a:pt x="318" y="150"/>
                      </a:lnTo>
                      <a:lnTo>
                        <a:pt x="346" y="146"/>
                      </a:lnTo>
                      <a:lnTo>
                        <a:pt x="374" y="142"/>
                      </a:lnTo>
                      <a:lnTo>
                        <a:pt x="398" y="135"/>
                      </a:lnTo>
                      <a:lnTo>
                        <a:pt x="422" y="125"/>
                      </a:lnTo>
                      <a:lnTo>
                        <a:pt x="445" y="113"/>
                      </a:lnTo>
                      <a:lnTo>
                        <a:pt x="463" y="100"/>
                      </a:lnTo>
                      <a:lnTo>
                        <a:pt x="483" y="78"/>
                      </a:lnTo>
                      <a:lnTo>
                        <a:pt x="492" y="56"/>
                      </a:lnTo>
                      <a:lnTo>
                        <a:pt x="492" y="0"/>
                      </a:lnTo>
                      <a:lnTo>
                        <a:pt x="487" y="13"/>
                      </a:lnTo>
                      <a:lnTo>
                        <a:pt x="476" y="29"/>
                      </a:lnTo>
                      <a:lnTo>
                        <a:pt x="461" y="46"/>
                      </a:lnTo>
                      <a:lnTo>
                        <a:pt x="439" y="60"/>
                      </a:lnTo>
                      <a:lnTo>
                        <a:pt x="412" y="72"/>
                      </a:lnTo>
                      <a:lnTo>
                        <a:pt x="393" y="79"/>
                      </a:lnTo>
                      <a:lnTo>
                        <a:pt x="366" y="86"/>
                      </a:lnTo>
                      <a:lnTo>
                        <a:pt x="338" y="92"/>
                      </a:lnTo>
                      <a:lnTo>
                        <a:pt x="301" y="98"/>
                      </a:lnTo>
                      <a:lnTo>
                        <a:pt x="276" y="100"/>
                      </a:lnTo>
                      <a:lnTo>
                        <a:pt x="246" y="99"/>
                      </a:lnTo>
                      <a:lnTo>
                        <a:pt x="213" y="98"/>
                      </a:lnTo>
                      <a:lnTo>
                        <a:pt x="180" y="96"/>
                      </a:lnTo>
                      <a:lnTo>
                        <a:pt x="148" y="91"/>
                      </a:lnTo>
                      <a:lnTo>
                        <a:pt x="114" y="82"/>
                      </a:lnTo>
                      <a:lnTo>
                        <a:pt x="89" y="75"/>
                      </a:lnTo>
                      <a:lnTo>
                        <a:pt x="66" y="65"/>
                      </a:lnTo>
                      <a:lnTo>
                        <a:pt x="46" y="53"/>
                      </a:lnTo>
                      <a:lnTo>
                        <a:pt x="27" y="43"/>
                      </a:lnTo>
                      <a:lnTo>
                        <a:pt x="10"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1" name="Group 86"/>
              <p:cNvGrpSpPr>
                <a:grpSpLocks/>
              </p:cNvGrpSpPr>
              <p:nvPr/>
            </p:nvGrpSpPr>
            <p:grpSpPr bwMode="auto">
              <a:xfrm>
                <a:off x="5348" y="2528"/>
                <a:ext cx="492" cy="268"/>
                <a:chOff x="5348" y="2528"/>
                <a:chExt cx="492" cy="268"/>
              </a:xfrm>
            </p:grpSpPr>
            <p:sp>
              <p:nvSpPr>
                <p:cNvPr id="20581" name="Oval 87"/>
                <p:cNvSpPr>
                  <a:spLocks noChangeArrowheads="1"/>
                </p:cNvSpPr>
                <p:nvPr/>
              </p:nvSpPr>
              <p:spPr bwMode="auto">
                <a:xfrm>
                  <a:off x="5351" y="2528"/>
                  <a:ext cx="483" cy="204"/>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82" name="Freeform 88"/>
                <p:cNvSpPr>
                  <a:spLocks/>
                </p:cNvSpPr>
                <p:nvPr/>
              </p:nvSpPr>
              <p:spPr bwMode="auto">
                <a:xfrm>
                  <a:off x="5348" y="2638"/>
                  <a:ext cx="492" cy="158"/>
                </a:xfrm>
                <a:custGeom>
                  <a:avLst/>
                  <a:gdLst>
                    <a:gd name="T0" fmla="*/ 0 w 492"/>
                    <a:gd name="T1" fmla="*/ 0 h 158"/>
                    <a:gd name="T2" fmla="*/ 0 w 492"/>
                    <a:gd name="T3" fmla="*/ 56 h 158"/>
                    <a:gd name="T4" fmla="*/ 10 w 492"/>
                    <a:gd name="T5" fmla="*/ 80 h 158"/>
                    <a:gd name="T6" fmla="*/ 24 w 492"/>
                    <a:gd name="T7" fmla="*/ 97 h 158"/>
                    <a:gd name="T8" fmla="*/ 48 w 492"/>
                    <a:gd name="T9" fmla="*/ 115 h 158"/>
                    <a:gd name="T10" fmla="*/ 79 w 492"/>
                    <a:gd name="T11" fmla="*/ 128 h 158"/>
                    <a:gd name="T12" fmla="*/ 114 w 492"/>
                    <a:gd name="T13" fmla="*/ 140 h 158"/>
                    <a:gd name="T14" fmla="*/ 151 w 492"/>
                    <a:gd name="T15" fmla="*/ 149 h 158"/>
                    <a:gd name="T16" fmla="*/ 184 w 492"/>
                    <a:gd name="T17" fmla="*/ 154 h 158"/>
                    <a:gd name="T18" fmla="*/ 223 w 492"/>
                    <a:gd name="T19" fmla="*/ 156 h 158"/>
                    <a:gd name="T20" fmla="*/ 255 w 492"/>
                    <a:gd name="T21" fmla="*/ 157 h 158"/>
                    <a:gd name="T22" fmla="*/ 287 w 492"/>
                    <a:gd name="T23" fmla="*/ 156 h 158"/>
                    <a:gd name="T24" fmla="*/ 317 w 492"/>
                    <a:gd name="T25" fmla="*/ 151 h 158"/>
                    <a:gd name="T26" fmla="*/ 345 w 492"/>
                    <a:gd name="T27" fmla="*/ 147 h 158"/>
                    <a:gd name="T28" fmla="*/ 373 w 492"/>
                    <a:gd name="T29" fmla="*/ 143 h 158"/>
                    <a:gd name="T30" fmla="*/ 397 w 492"/>
                    <a:gd name="T31" fmla="*/ 135 h 158"/>
                    <a:gd name="T32" fmla="*/ 421 w 492"/>
                    <a:gd name="T33" fmla="*/ 126 h 158"/>
                    <a:gd name="T34" fmla="*/ 444 w 492"/>
                    <a:gd name="T35" fmla="*/ 114 h 158"/>
                    <a:gd name="T36" fmla="*/ 462 w 492"/>
                    <a:gd name="T37" fmla="*/ 101 h 158"/>
                    <a:gd name="T38" fmla="*/ 482 w 492"/>
                    <a:gd name="T39" fmla="*/ 77 h 158"/>
                    <a:gd name="T40" fmla="*/ 491 w 492"/>
                    <a:gd name="T41" fmla="*/ 56 h 158"/>
                    <a:gd name="T42" fmla="*/ 491 w 492"/>
                    <a:gd name="T43" fmla="*/ 0 h 158"/>
                    <a:gd name="T44" fmla="*/ 486 w 492"/>
                    <a:gd name="T45" fmla="*/ 13 h 158"/>
                    <a:gd name="T46" fmla="*/ 475 w 492"/>
                    <a:gd name="T47" fmla="*/ 29 h 158"/>
                    <a:gd name="T48" fmla="*/ 460 w 492"/>
                    <a:gd name="T49" fmla="*/ 46 h 158"/>
                    <a:gd name="T50" fmla="*/ 438 w 492"/>
                    <a:gd name="T51" fmla="*/ 60 h 158"/>
                    <a:gd name="T52" fmla="*/ 412 w 492"/>
                    <a:gd name="T53" fmla="*/ 71 h 158"/>
                    <a:gd name="T54" fmla="*/ 392 w 492"/>
                    <a:gd name="T55" fmla="*/ 80 h 158"/>
                    <a:gd name="T56" fmla="*/ 365 w 492"/>
                    <a:gd name="T57" fmla="*/ 87 h 158"/>
                    <a:gd name="T58" fmla="*/ 338 w 492"/>
                    <a:gd name="T59" fmla="*/ 93 h 158"/>
                    <a:gd name="T60" fmla="*/ 299 w 492"/>
                    <a:gd name="T61" fmla="*/ 98 h 158"/>
                    <a:gd name="T62" fmla="*/ 275 w 492"/>
                    <a:gd name="T63" fmla="*/ 100 h 158"/>
                    <a:gd name="T64" fmla="*/ 246 w 492"/>
                    <a:gd name="T65" fmla="*/ 100 h 158"/>
                    <a:gd name="T66" fmla="*/ 212 w 492"/>
                    <a:gd name="T67" fmla="*/ 98 h 158"/>
                    <a:gd name="T68" fmla="*/ 180 w 492"/>
                    <a:gd name="T69" fmla="*/ 97 h 158"/>
                    <a:gd name="T70" fmla="*/ 148 w 492"/>
                    <a:gd name="T71" fmla="*/ 91 h 158"/>
                    <a:gd name="T72" fmla="*/ 114 w 492"/>
                    <a:gd name="T73" fmla="*/ 83 h 158"/>
                    <a:gd name="T74" fmla="*/ 89 w 492"/>
                    <a:gd name="T75" fmla="*/ 76 h 158"/>
                    <a:gd name="T76" fmla="*/ 66 w 492"/>
                    <a:gd name="T77" fmla="*/ 66 h 158"/>
                    <a:gd name="T78" fmla="*/ 45 w 492"/>
                    <a:gd name="T79" fmla="*/ 53 h 158"/>
                    <a:gd name="T80" fmla="*/ 27 w 492"/>
                    <a:gd name="T81" fmla="*/ 43 h 158"/>
                    <a:gd name="T82" fmla="*/ 10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6"/>
                      </a:lnTo>
                      <a:lnTo>
                        <a:pt x="10" y="80"/>
                      </a:lnTo>
                      <a:lnTo>
                        <a:pt x="24" y="97"/>
                      </a:lnTo>
                      <a:lnTo>
                        <a:pt x="48" y="115"/>
                      </a:lnTo>
                      <a:lnTo>
                        <a:pt x="79" y="128"/>
                      </a:lnTo>
                      <a:lnTo>
                        <a:pt x="114" y="140"/>
                      </a:lnTo>
                      <a:lnTo>
                        <a:pt x="151" y="149"/>
                      </a:lnTo>
                      <a:lnTo>
                        <a:pt x="184" y="154"/>
                      </a:lnTo>
                      <a:lnTo>
                        <a:pt x="223" y="156"/>
                      </a:lnTo>
                      <a:lnTo>
                        <a:pt x="255" y="157"/>
                      </a:lnTo>
                      <a:lnTo>
                        <a:pt x="287" y="156"/>
                      </a:lnTo>
                      <a:lnTo>
                        <a:pt x="317" y="151"/>
                      </a:lnTo>
                      <a:lnTo>
                        <a:pt x="345" y="147"/>
                      </a:lnTo>
                      <a:lnTo>
                        <a:pt x="373" y="143"/>
                      </a:lnTo>
                      <a:lnTo>
                        <a:pt x="397" y="135"/>
                      </a:lnTo>
                      <a:lnTo>
                        <a:pt x="421" y="126"/>
                      </a:lnTo>
                      <a:lnTo>
                        <a:pt x="444" y="114"/>
                      </a:lnTo>
                      <a:lnTo>
                        <a:pt x="462" y="101"/>
                      </a:lnTo>
                      <a:lnTo>
                        <a:pt x="482" y="77"/>
                      </a:lnTo>
                      <a:lnTo>
                        <a:pt x="491" y="56"/>
                      </a:lnTo>
                      <a:lnTo>
                        <a:pt x="491" y="0"/>
                      </a:lnTo>
                      <a:lnTo>
                        <a:pt x="486" y="13"/>
                      </a:lnTo>
                      <a:lnTo>
                        <a:pt x="475" y="29"/>
                      </a:lnTo>
                      <a:lnTo>
                        <a:pt x="460" y="46"/>
                      </a:lnTo>
                      <a:lnTo>
                        <a:pt x="438" y="60"/>
                      </a:lnTo>
                      <a:lnTo>
                        <a:pt x="412" y="71"/>
                      </a:lnTo>
                      <a:lnTo>
                        <a:pt x="392" y="80"/>
                      </a:lnTo>
                      <a:lnTo>
                        <a:pt x="365" y="87"/>
                      </a:lnTo>
                      <a:lnTo>
                        <a:pt x="338" y="93"/>
                      </a:lnTo>
                      <a:lnTo>
                        <a:pt x="299" y="98"/>
                      </a:lnTo>
                      <a:lnTo>
                        <a:pt x="275" y="100"/>
                      </a:lnTo>
                      <a:lnTo>
                        <a:pt x="246" y="100"/>
                      </a:lnTo>
                      <a:lnTo>
                        <a:pt x="212" y="98"/>
                      </a:lnTo>
                      <a:lnTo>
                        <a:pt x="180" y="97"/>
                      </a:lnTo>
                      <a:lnTo>
                        <a:pt x="148" y="91"/>
                      </a:lnTo>
                      <a:lnTo>
                        <a:pt x="114" y="83"/>
                      </a:lnTo>
                      <a:lnTo>
                        <a:pt x="89" y="76"/>
                      </a:lnTo>
                      <a:lnTo>
                        <a:pt x="66" y="66"/>
                      </a:lnTo>
                      <a:lnTo>
                        <a:pt x="45" y="53"/>
                      </a:lnTo>
                      <a:lnTo>
                        <a:pt x="27" y="43"/>
                      </a:lnTo>
                      <a:lnTo>
                        <a:pt x="10"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2" name="Group 89"/>
              <p:cNvGrpSpPr>
                <a:grpSpLocks/>
              </p:cNvGrpSpPr>
              <p:nvPr/>
            </p:nvGrpSpPr>
            <p:grpSpPr bwMode="auto">
              <a:xfrm>
                <a:off x="5324" y="2463"/>
                <a:ext cx="492" cy="269"/>
                <a:chOff x="5324" y="2463"/>
                <a:chExt cx="492" cy="269"/>
              </a:xfrm>
            </p:grpSpPr>
            <p:sp>
              <p:nvSpPr>
                <p:cNvPr id="20579" name="Oval 90"/>
                <p:cNvSpPr>
                  <a:spLocks noChangeArrowheads="1"/>
                </p:cNvSpPr>
                <p:nvPr/>
              </p:nvSpPr>
              <p:spPr bwMode="auto">
                <a:xfrm>
                  <a:off x="5327" y="2463"/>
                  <a:ext cx="483" cy="205"/>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80" name="Freeform 91"/>
                <p:cNvSpPr>
                  <a:spLocks/>
                </p:cNvSpPr>
                <p:nvPr/>
              </p:nvSpPr>
              <p:spPr bwMode="auto">
                <a:xfrm>
                  <a:off x="5324" y="2574"/>
                  <a:ext cx="492" cy="158"/>
                </a:xfrm>
                <a:custGeom>
                  <a:avLst/>
                  <a:gdLst>
                    <a:gd name="T0" fmla="*/ 0 w 492"/>
                    <a:gd name="T1" fmla="*/ 0 h 158"/>
                    <a:gd name="T2" fmla="*/ 0 w 492"/>
                    <a:gd name="T3" fmla="*/ 55 h 158"/>
                    <a:gd name="T4" fmla="*/ 9 w 492"/>
                    <a:gd name="T5" fmla="*/ 80 h 158"/>
                    <a:gd name="T6" fmla="*/ 24 w 492"/>
                    <a:gd name="T7" fmla="*/ 97 h 158"/>
                    <a:gd name="T8" fmla="*/ 48 w 492"/>
                    <a:gd name="T9" fmla="*/ 115 h 158"/>
                    <a:gd name="T10" fmla="*/ 79 w 492"/>
                    <a:gd name="T11" fmla="*/ 128 h 158"/>
                    <a:gd name="T12" fmla="*/ 114 w 492"/>
                    <a:gd name="T13" fmla="*/ 140 h 158"/>
                    <a:gd name="T14" fmla="*/ 151 w 492"/>
                    <a:gd name="T15" fmla="*/ 149 h 158"/>
                    <a:gd name="T16" fmla="*/ 185 w 492"/>
                    <a:gd name="T17" fmla="*/ 153 h 158"/>
                    <a:gd name="T18" fmla="*/ 222 w 492"/>
                    <a:gd name="T19" fmla="*/ 156 h 158"/>
                    <a:gd name="T20" fmla="*/ 255 w 492"/>
                    <a:gd name="T21" fmla="*/ 157 h 158"/>
                    <a:gd name="T22" fmla="*/ 288 w 492"/>
                    <a:gd name="T23" fmla="*/ 156 h 158"/>
                    <a:gd name="T24" fmla="*/ 317 w 492"/>
                    <a:gd name="T25" fmla="*/ 151 h 158"/>
                    <a:gd name="T26" fmla="*/ 346 w 492"/>
                    <a:gd name="T27" fmla="*/ 147 h 158"/>
                    <a:gd name="T28" fmla="*/ 374 w 492"/>
                    <a:gd name="T29" fmla="*/ 142 h 158"/>
                    <a:gd name="T30" fmla="*/ 397 w 492"/>
                    <a:gd name="T31" fmla="*/ 135 h 158"/>
                    <a:gd name="T32" fmla="*/ 422 w 492"/>
                    <a:gd name="T33" fmla="*/ 126 h 158"/>
                    <a:gd name="T34" fmla="*/ 445 w 492"/>
                    <a:gd name="T35" fmla="*/ 114 h 158"/>
                    <a:gd name="T36" fmla="*/ 463 w 492"/>
                    <a:gd name="T37" fmla="*/ 101 h 158"/>
                    <a:gd name="T38" fmla="*/ 483 w 492"/>
                    <a:gd name="T39" fmla="*/ 77 h 158"/>
                    <a:gd name="T40" fmla="*/ 491 w 492"/>
                    <a:gd name="T41" fmla="*/ 56 h 158"/>
                    <a:gd name="T42" fmla="*/ 491 w 492"/>
                    <a:gd name="T43" fmla="*/ 0 h 158"/>
                    <a:gd name="T44" fmla="*/ 487 w 492"/>
                    <a:gd name="T45" fmla="*/ 13 h 158"/>
                    <a:gd name="T46" fmla="*/ 475 w 492"/>
                    <a:gd name="T47" fmla="*/ 29 h 158"/>
                    <a:gd name="T48" fmla="*/ 460 w 492"/>
                    <a:gd name="T49" fmla="*/ 46 h 158"/>
                    <a:gd name="T50" fmla="*/ 439 w 492"/>
                    <a:gd name="T51" fmla="*/ 60 h 158"/>
                    <a:gd name="T52" fmla="*/ 412 w 492"/>
                    <a:gd name="T53" fmla="*/ 71 h 158"/>
                    <a:gd name="T54" fmla="*/ 392 w 492"/>
                    <a:gd name="T55" fmla="*/ 80 h 158"/>
                    <a:gd name="T56" fmla="*/ 366 w 492"/>
                    <a:gd name="T57" fmla="*/ 87 h 158"/>
                    <a:gd name="T58" fmla="*/ 337 w 492"/>
                    <a:gd name="T59" fmla="*/ 93 h 158"/>
                    <a:gd name="T60" fmla="*/ 300 w 492"/>
                    <a:gd name="T61" fmla="*/ 98 h 158"/>
                    <a:gd name="T62" fmla="*/ 275 w 492"/>
                    <a:gd name="T63" fmla="*/ 100 h 158"/>
                    <a:gd name="T64" fmla="*/ 245 w 492"/>
                    <a:gd name="T65" fmla="*/ 100 h 158"/>
                    <a:gd name="T66" fmla="*/ 212 w 492"/>
                    <a:gd name="T67" fmla="*/ 98 h 158"/>
                    <a:gd name="T68" fmla="*/ 180 w 492"/>
                    <a:gd name="T69" fmla="*/ 95 h 158"/>
                    <a:gd name="T70" fmla="*/ 147 w 492"/>
                    <a:gd name="T71" fmla="*/ 91 h 158"/>
                    <a:gd name="T72" fmla="*/ 114 w 492"/>
                    <a:gd name="T73" fmla="*/ 83 h 158"/>
                    <a:gd name="T74" fmla="*/ 88 w 492"/>
                    <a:gd name="T75" fmla="*/ 76 h 158"/>
                    <a:gd name="T76" fmla="*/ 65 w 492"/>
                    <a:gd name="T77" fmla="*/ 66 h 158"/>
                    <a:gd name="T78" fmla="*/ 45 w 492"/>
                    <a:gd name="T79" fmla="*/ 53 h 158"/>
                    <a:gd name="T80" fmla="*/ 27 w 492"/>
                    <a:gd name="T81" fmla="*/ 43 h 158"/>
                    <a:gd name="T82" fmla="*/ 9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5"/>
                      </a:lnTo>
                      <a:lnTo>
                        <a:pt x="9" y="80"/>
                      </a:lnTo>
                      <a:lnTo>
                        <a:pt x="24" y="97"/>
                      </a:lnTo>
                      <a:lnTo>
                        <a:pt x="48" y="115"/>
                      </a:lnTo>
                      <a:lnTo>
                        <a:pt x="79" y="128"/>
                      </a:lnTo>
                      <a:lnTo>
                        <a:pt x="114" y="140"/>
                      </a:lnTo>
                      <a:lnTo>
                        <a:pt x="151" y="149"/>
                      </a:lnTo>
                      <a:lnTo>
                        <a:pt x="185" y="153"/>
                      </a:lnTo>
                      <a:lnTo>
                        <a:pt x="222" y="156"/>
                      </a:lnTo>
                      <a:lnTo>
                        <a:pt x="255" y="157"/>
                      </a:lnTo>
                      <a:lnTo>
                        <a:pt x="288" y="156"/>
                      </a:lnTo>
                      <a:lnTo>
                        <a:pt x="317" y="151"/>
                      </a:lnTo>
                      <a:lnTo>
                        <a:pt x="346" y="147"/>
                      </a:lnTo>
                      <a:lnTo>
                        <a:pt x="374" y="142"/>
                      </a:lnTo>
                      <a:lnTo>
                        <a:pt x="397" y="135"/>
                      </a:lnTo>
                      <a:lnTo>
                        <a:pt x="422" y="126"/>
                      </a:lnTo>
                      <a:lnTo>
                        <a:pt x="445" y="114"/>
                      </a:lnTo>
                      <a:lnTo>
                        <a:pt x="463" y="101"/>
                      </a:lnTo>
                      <a:lnTo>
                        <a:pt x="483" y="77"/>
                      </a:lnTo>
                      <a:lnTo>
                        <a:pt x="491" y="56"/>
                      </a:lnTo>
                      <a:lnTo>
                        <a:pt x="491" y="0"/>
                      </a:lnTo>
                      <a:lnTo>
                        <a:pt x="487" y="13"/>
                      </a:lnTo>
                      <a:lnTo>
                        <a:pt x="475" y="29"/>
                      </a:lnTo>
                      <a:lnTo>
                        <a:pt x="460" y="46"/>
                      </a:lnTo>
                      <a:lnTo>
                        <a:pt x="439" y="60"/>
                      </a:lnTo>
                      <a:lnTo>
                        <a:pt x="412" y="71"/>
                      </a:lnTo>
                      <a:lnTo>
                        <a:pt x="392" y="80"/>
                      </a:lnTo>
                      <a:lnTo>
                        <a:pt x="366" y="87"/>
                      </a:lnTo>
                      <a:lnTo>
                        <a:pt x="337" y="93"/>
                      </a:lnTo>
                      <a:lnTo>
                        <a:pt x="300" y="98"/>
                      </a:lnTo>
                      <a:lnTo>
                        <a:pt x="275" y="100"/>
                      </a:lnTo>
                      <a:lnTo>
                        <a:pt x="245" y="100"/>
                      </a:lnTo>
                      <a:lnTo>
                        <a:pt x="212" y="98"/>
                      </a:lnTo>
                      <a:lnTo>
                        <a:pt x="180" y="95"/>
                      </a:lnTo>
                      <a:lnTo>
                        <a:pt x="147" y="91"/>
                      </a:lnTo>
                      <a:lnTo>
                        <a:pt x="114" y="83"/>
                      </a:lnTo>
                      <a:lnTo>
                        <a:pt x="88" y="76"/>
                      </a:lnTo>
                      <a:lnTo>
                        <a:pt x="65" y="66"/>
                      </a:lnTo>
                      <a:lnTo>
                        <a:pt x="45" y="53"/>
                      </a:lnTo>
                      <a:lnTo>
                        <a:pt x="27" y="43"/>
                      </a:lnTo>
                      <a:lnTo>
                        <a:pt x="9"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3" name="Group 92"/>
              <p:cNvGrpSpPr>
                <a:grpSpLocks/>
              </p:cNvGrpSpPr>
              <p:nvPr/>
            </p:nvGrpSpPr>
            <p:grpSpPr bwMode="auto">
              <a:xfrm>
                <a:off x="5305" y="2392"/>
                <a:ext cx="491" cy="267"/>
                <a:chOff x="5305" y="2392"/>
                <a:chExt cx="491" cy="267"/>
              </a:xfrm>
            </p:grpSpPr>
            <p:sp>
              <p:nvSpPr>
                <p:cNvPr id="20577" name="Oval 93"/>
                <p:cNvSpPr>
                  <a:spLocks noChangeArrowheads="1"/>
                </p:cNvSpPr>
                <p:nvPr/>
              </p:nvSpPr>
              <p:spPr bwMode="auto">
                <a:xfrm>
                  <a:off x="5308" y="2392"/>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78" name="Freeform 94"/>
                <p:cNvSpPr>
                  <a:spLocks/>
                </p:cNvSpPr>
                <p:nvPr/>
              </p:nvSpPr>
              <p:spPr bwMode="auto">
                <a:xfrm>
                  <a:off x="5305" y="2503"/>
                  <a:ext cx="491" cy="156"/>
                </a:xfrm>
                <a:custGeom>
                  <a:avLst/>
                  <a:gdLst>
                    <a:gd name="T0" fmla="*/ 0 w 491"/>
                    <a:gd name="T1" fmla="*/ 0 h 156"/>
                    <a:gd name="T2" fmla="*/ 0 w 491"/>
                    <a:gd name="T3" fmla="*/ 54 h 156"/>
                    <a:gd name="T4" fmla="*/ 9 w 491"/>
                    <a:gd name="T5" fmla="*/ 80 h 156"/>
                    <a:gd name="T6" fmla="*/ 24 w 491"/>
                    <a:gd name="T7" fmla="*/ 96 h 156"/>
                    <a:gd name="T8" fmla="*/ 47 w 491"/>
                    <a:gd name="T9" fmla="*/ 113 h 156"/>
                    <a:gd name="T10" fmla="*/ 78 w 491"/>
                    <a:gd name="T11" fmla="*/ 127 h 156"/>
                    <a:gd name="T12" fmla="*/ 113 w 491"/>
                    <a:gd name="T13" fmla="*/ 140 h 156"/>
                    <a:gd name="T14" fmla="*/ 151 w 491"/>
                    <a:gd name="T15" fmla="*/ 148 h 156"/>
                    <a:gd name="T16" fmla="*/ 184 w 491"/>
                    <a:gd name="T17" fmla="*/ 152 h 156"/>
                    <a:gd name="T18" fmla="*/ 222 w 491"/>
                    <a:gd name="T19" fmla="*/ 155 h 156"/>
                    <a:gd name="T20" fmla="*/ 255 w 491"/>
                    <a:gd name="T21" fmla="*/ 155 h 156"/>
                    <a:gd name="T22" fmla="*/ 287 w 491"/>
                    <a:gd name="T23" fmla="*/ 155 h 156"/>
                    <a:gd name="T24" fmla="*/ 317 w 491"/>
                    <a:gd name="T25" fmla="*/ 151 h 156"/>
                    <a:gd name="T26" fmla="*/ 345 w 491"/>
                    <a:gd name="T27" fmla="*/ 147 h 156"/>
                    <a:gd name="T28" fmla="*/ 373 w 491"/>
                    <a:gd name="T29" fmla="*/ 141 h 156"/>
                    <a:gd name="T30" fmla="*/ 396 w 491"/>
                    <a:gd name="T31" fmla="*/ 134 h 156"/>
                    <a:gd name="T32" fmla="*/ 421 w 491"/>
                    <a:gd name="T33" fmla="*/ 124 h 156"/>
                    <a:gd name="T34" fmla="*/ 444 w 491"/>
                    <a:gd name="T35" fmla="*/ 113 h 156"/>
                    <a:gd name="T36" fmla="*/ 462 w 491"/>
                    <a:gd name="T37" fmla="*/ 101 h 156"/>
                    <a:gd name="T38" fmla="*/ 482 w 491"/>
                    <a:gd name="T39" fmla="*/ 77 h 156"/>
                    <a:gd name="T40" fmla="*/ 490 w 491"/>
                    <a:gd name="T41" fmla="*/ 56 h 156"/>
                    <a:gd name="T42" fmla="*/ 490 w 491"/>
                    <a:gd name="T43" fmla="*/ 0 h 156"/>
                    <a:gd name="T44" fmla="*/ 486 w 491"/>
                    <a:gd name="T45" fmla="*/ 13 h 156"/>
                    <a:gd name="T46" fmla="*/ 474 w 491"/>
                    <a:gd name="T47" fmla="*/ 29 h 156"/>
                    <a:gd name="T48" fmla="*/ 459 w 491"/>
                    <a:gd name="T49" fmla="*/ 45 h 156"/>
                    <a:gd name="T50" fmla="*/ 438 w 491"/>
                    <a:gd name="T51" fmla="*/ 60 h 156"/>
                    <a:gd name="T52" fmla="*/ 412 w 491"/>
                    <a:gd name="T53" fmla="*/ 71 h 156"/>
                    <a:gd name="T54" fmla="*/ 391 w 491"/>
                    <a:gd name="T55" fmla="*/ 78 h 156"/>
                    <a:gd name="T56" fmla="*/ 365 w 491"/>
                    <a:gd name="T57" fmla="*/ 85 h 156"/>
                    <a:gd name="T58" fmla="*/ 337 w 491"/>
                    <a:gd name="T59" fmla="*/ 91 h 156"/>
                    <a:gd name="T60" fmla="*/ 299 w 491"/>
                    <a:gd name="T61" fmla="*/ 96 h 156"/>
                    <a:gd name="T62" fmla="*/ 275 w 491"/>
                    <a:gd name="T63" fmla="*/ 99 h 156"/>
                    <a:gd name="T64" fmla="*/ 245 w 491"/>
                    <a:gd name="T65" fmla="*/ 99 h 156"/>
                    <a:gd name="T66" fmla="*/ 212 w 491"/>
                    <a:gd name="T67" fmla="*/ 98 h 156"/>
                    <a:gd name="T68" fmla="*/ 180 w 491"/>
                    <a:gd name="T69" fmla="*/ 95 h 156"/>
                    <a:gd name="T70" fmla="*/ 147 w 491"/>
                    <a:gd name="T71" fmla="*/ 91 h 156"/>
                    <a:gd name="T72" fmla="*/ 113 w 491"/>
                    <a:gd name="T73" fmla="*/ 82 h 156"/>
                    <a:gd name="T74" fmla="*/ 88 w 491"/>
                    <a:gd name="T75" fmla="*/ 75 h 156"/>
                    <a:gd name="T76" fmla="*/ 65 w 491"/>
                    <a:gd name="T77" fmla="*/ 66 h 156"/>
                    <a:gd name="T78" fmla="*/ 45 w 491"/>
                    <a:gd name="T79" fmla="*/ 53 h 156"/>
                    <a:gd name="T80" fmla="*/ 27 w 491"/>
                    <a:gd name="T81" fmla="*/ 43 h 156"/>
                    <a:gd name="T82" fmla="*/ 9 w 491"/>
                    <a:gd name="T83" fmla="*/ 22 h 156"/>
                    <a:gd name="T84" fmla="*/ 0 w 491"/>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1" h="156">
                      <a:moveTo>
                        <a:pt x="0" y="0"/>
                      </a:moveTo>
                      <a:lnTo>
                        <a:pt x="0" y="54"/>
                      </a:lnTo>
                      <a:lnTo>
                        <a:pt x="9" y="80"/>
                      </a:lnTo>
                      <a:lnTo>
                        <a:pt x="24" y="96"/>
                      </a:lnTo>
                      <a:lnTo>
                        <a:pt x="47" y="113"/>
                      </a:lnTo>
                      <a:lnTo>
                        <a:pt x="78" y="127"/>
                      </a:lnTo>
                      <a:lnTo>
                        <a:pt x="113" y="140"/>
                      </a:lnTo>
                      <a:lnTo>
                        <a:pt x="151" y="148"/>
                      </a:lnTo>
                      <a:lnTo>
                        <a:pt x="184" y="152"/>
                      </a:lnTo>
                      <a:lnTo>
                        <a:pt x="222" y="155"/>
                      </a:lnTo>
                      <a:lnTo>
                        <a:pt x="255" y="155"/>
                      </a:lnTo>
                      <a:lnTo>
                        <a:pt x="287" y="155"/>
                      </a:lnTo>
                      <a:lnTo>
                        <a:pt x="317" y="151"/>
                      </a:lnTo>
                      <a:lnTo>
                        <a:pt x="345" y="147"/>
                      </a:lnTo>
                      <a:lnTo>
                        <a:pt x="373" y="141"/>
                      </a:lnTo>
                      <a:lnTo>
                        <a:pt x="396" y="134"/>
                      </a:lnTo>
                      <a:lnTo>
                        <a:pt x="421" y="124"/>
                      </a:lnTo>
                      <a:lnTo>
                        <a:pt x="444" y="113"/>
                      </a:lnTo>
                      <a:lnTo>
                        <a:pt x="462" y="101"/>
                      </a:lnTo>
                      <a:lnTo>
                        <a:pt x="482" y="77"/>
                      </a:lnTo>
                      <a:lnTo>
                        <a:pt x="490" y="56"/>
                      </a:lnTo>
                      <a:lnTo>
                        <a:pt x="490" y="0"/>
                      </a:lnTo>
                      <a:lnTo>
                        <a:pt x="486" y="13"/>
                      </a:lnTo>
                      <a:lnTo>
                        <a:pt x="474" y="29"/>
                      </a:lnTo>
                      <a:lnTo>
                        <a:pt x="459" y="45"/>
                      </a:lnTo>
                      <a:lnTo>
                        <a:pt x="438" y="60"/>
                      </a:lnTo>
                      <a:lnTo>
                        <a:pt x="412" y="71"/>
                      </a:lnTo>
                      <a:lnTo>
                        <a:pt x="391" y="78"/>
                      </a:lnTo>
                      <a:lnTo>
                        <a:pt x="365" y="85"/>
                      </a:lnTo>
                      <a:lnTo>
                        <a:pt x="337" y="91"/>
                      </a:lnTo>
                      <a:lnTo>
                        <a:pt x="299" y="96"/>
                      </a:lnTo>
                      <a:lnTo>
                        <a:pt x="275" y="99"/>
                      </a:lnTo>
                      <a:lnTo>
                        <a:pt x="245" y="99"/>
                      </a:lnTo>
                      <a:lnTo>
                        <a:pt x="212" y="98"/>
                      </a:lnTo>
                      <a:lnTo>
                        <a:pt x="180" y="95"/>
                      </a:lnTo>
                      <a:lnTo>
                        <a:pt x="147" y="91"/>
                      </a:lnTo>
                      <a:lnTo>
                        <a:pt x="113" y="82"/>
                      </a:lnTo>
                      <a:lnTo>
                        <a:pt x="88" y="75"/>
                      </a:lnTo>
                      <a:lnTo>
                        <a:pt x="65" y="66"/>
                      </a:lnTo>
                      <a:lnTo>
                        <a:pt x="45" y="53"/>
                      </a:lnTo>
                      <a:lnTo>
                        <a:pt x="27" y="43"/>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4" name="Group 95"/>
              <p:cNvGrpSpPr>
                <a:grpSpLocks/>
              </p:cNvGrpSpPr>
              <p:nvPr/>
            </p:nvGrpSpPr>
            <p:grpSpPr bwMode="auto">
              <a:xfrm>
                <a:off x="5348" y="2342"/>
                <a:ext cx="492" cy="268"/>
                <a:chOff x="5348" y="2342"/>
                <a:chExt cx="492" cy="268"/>
              </a:xfrm>
            </p:grpSpPr>
            <p:sp>
              <p:nvSpPr>
                <p:cNvPr id="20575" name="Oval 96"/>
                <p:cNvSpPr>
                  <a:spLocks noChangeArrowheads="1"/>
                </p:cNvSpPr>
                <p:nvPr/>
              </p:nvSpPr>
              <p:spPr bwMode="auto">
                <a:xfrm>
                  <a:off x="5351" y="2342"/>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76" name="Freeform 97"/>
                <p:cNvSpPr>
                  <a:spLocks/>
                </p:cNvSpPr>
                <p:nvPr/>
              </p:nvSpPr>
              <p:spPr bwMode="auto">
                <a:xfrm>
                  <a:off x="5348" y="2452"/>
                  <a:ext cx="492" cy="158"/>
                </a:xfrm>
                <a:custGeom>
                  <a:avLst/>
                  <a:gdLst>
                    <a:gd name="T0" fmla="*/ 0 w 492"/>
                    <a:gd name="T1" fmla="*/ 0 h 158"/>
                    <a:gd name="T2" fmla="*/ 0 w 492"/>
                    <a:gd name="T3" fmla="*/ 55 h 158"/>
                    <a:gd name="T4" fmla="*/ 10 w 492"/>
                    <a:gd name="T5" fmla="*/ 80 h 158"/>
                    <a:gd name="T6" fmla="*/ 24 w 492"/>
                    <a:gd name="T7" fmla="*/ 97 h 158"/>
                    <a:gd name="T8" fmla="*/ 48 w 492"/>
                    <a:gd name="T9" fmla="*/ 114 h 158"/>
                    <a:gd name="T10" fmla="*/ 79 w 492"/>
                    <a:gd name="T11" fmla="*/ 128 h 158"/>
                    <a:gd name="T12" fmla="*/ 114 w 492"/>
                    <a:gd name="T13" fmla="*/ 140 h 158"/>
                    <a:gd name="T14" fmla="*/ 151 w 492"/>
                    <a:gd name="T15" fmla="*/ 149 h 158"/>
                    <a:gd name="T16" fmla="*/ 184 w 492"/>
                    <a:gd name="T17" fmla="*/ 153 h 158"/>
                    <a:gd name="T18" fmla="*/ 223 w 492"/>
                    <a:gd name="T19" fmla="*/ 156 h 158"/>
                    <a:gd name="T20" fmla="*/ 255 w 492"/>
                    <a:gd name="T21" fmla="*/ 157 h 158"/>
                    <a:gd name="T22" fmla="*/ 287 w 492"/>
                    <a:gd name="T23" fmla="*/ 156 h 158"/>
                    <a:gd name="T24" fmla="*/ 317 w 492"/>
                    <a:gd name="T25" fmla="*/ 151 h 158"/>
                    <a:gd name="T26" fmla="*/ 345 w 492"/>
                    <a:gd name="T27" fmla="*/ 147 h 158"/>
                    <a:gd name="T28" fmla="*/ 373 w 492"/>
                    <a:gd name="T29" fmla="*/ 142 h 158"/>
                    <a:gd name="T30" fmla="*/ 397 w 492"/>
                    <a:gd name="T31" fmla="*/ 135 h 158"/>
                    <a:gd name="T32" fmla="*/ 421 w 492"/>
                    <a:gd name="T33" fmla="*/ 125 h 158"/>
                    <a:gd name="T34" fmla="*/ 444 w 492"/>
                    <a:gd name="T35" fmla="*/ 114 h 158"/>
                    <a:gd name="T36" fmla="*/ 462 w 492"/>
                    <a:gd name="T37" fmla="*/ 101 h 158"/>
                    <a:gd name="T38" fmla="*/ 482 w 492"/>
                    <a:gd name="T39" fmla="*/ 77 h 158"/>
                    <a:gd name="T40" fmla="*/ 491 w 492"/>
                    <a:gd name="T41" fmla="*/ 56 h 158"/>
                    <a:gd name="T42" fmla="*/ 491 w 492"/>
                    <a:gd name="T43" fmla="*/ 0 h 158"/>
                    <a:gd name="T44" fmla="*/ 486 w 492"/>
                    <a:gd name="T45" fmla="*/ 13 h 158"/>
                    <a:gd name="T46" fmla="*/ 475 w 492"/>
                    <a:gd name="T47" fmla="*/ 29 h 158"/>
                    <a:gd name="T48" fmla="*/ 460 w 492"/>
                    <a:gd name="T49" fmla="*/ 46 h 158"/>
                    <a:gd name="T50" fmla="*/ 438 w 492"/>
                    <a:gd name="T51" fmla="*/ 60 h 158"/>
                    <a:gd name="T52" fmla="*/ 412 w 492"/>
                    <a:gd name="T53" fmla="*/ 71 h 158"/>
                    <a:gd name="T54" fmla="*/ 392 w 492"/>
                    <a:gd name="T55" fmla="*/ 79 h 158"/>
                    <a:gd name="T56" fmla="*/ 365 w 492"/>
                    <a:gd name="T57" fmla="*/ 87 h 158"/>
                    <a:gd name="T58" fmla="*/ 338 w 492"/>
                    <a:gd name="T59" fmla="*/ 93 h 158"/>
                    <a:gd name="T60" fmla="*/ 299 w 492"/>
                    <a:gd name="T61" fmla="*/ 98 h 158"/>
                    <a:gd name="T62" fmla="*/ 275 w 492"/>
                    <a:gd name="T63" fmla="*/ 100 h 158"/>
                    <a:gd name="T64" fmla="*/ 246 w 492"/>
                    <a:gd name="T65" fmla="*/ 100 h 158"/>
                    <a:gd name="T66" fmla="*/ 212 w 492"/>
                    <a:gd name="T67" fmla="*/ 98 h 158"/>
                    <a:gd name="T68" fmla="*/ 180 w 492"/>
                    <a:gd name="T69" fmla="*/ 95 h 158"/>
                    <a:gd name="T70" fmla="*/ 148 w 492"/>
                    <a:gd name="T71" fmla="*/ 91 h 158"/>
                    <a:gd name="T72" fmla="*/ 114 w 492"/>
                    <a:gd name="T73" fmla="*/ 83 h 158"/>
                    <a:gd name="T74" fmla="*/ 89 w 492"/>
                    <a:gd name="T75" fmla="*/ 76 h 158"/>
                    <a:gd name="T76" fmla="*/ 66 w 492"/>
                    <a:gd name="T77" fmla="*/ 66 h 158"/>
                    <a:gd name="T78" fmla="*/ 45 w 492"/>
                    <a:gd name="T79" fmla="*/ 53 h 158"/>
                    <a:gd name="T80" fmla="*/ 27 w 492"/>
                    <a:gd name="T81" fmla="*/ 43 h 158"/>
                    <a:gd name="T82" fmla="*/ 10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5"/>
                      </a:lnTo>
                      <a:lnTo>
                        <a:pt x="10" y="80"/>
                      </a:lnTo>
                      <a:lnTo>
                        <a:pt x="24" y="97"/>
                      </a:lnTo>
                      <a:lnTo>
                        <a:pt x="48" y="114"/>
                      </a:lnTo>
                      <a:lnTo>
                        <a:pt x="79" y="128"/>
                      </a:lnTo>
                      <a:lnTo>
                        <a:pt x="114" y="140"/>
                      </a:lnTo>
                      <a:lnTo>
                        <a:pt x="151" y="149"/>
                      </a:lnTo>
                      <a:lnTo>
                        <a:pt x="184" y="153"/>
                      </a:lnTo>
                      <a:lnTo>
                        <a:pt x="223" y="156"/>
                      </a:lnTo>
                      <a:lnTo>
                        <a:pt x="255" y="157"/>
                      </a:lnTo>
                      <a:lnTo>
                        <a:pt x="287" y="156"/>
                      </a:lnTo>
                      <a:lnTo>
                        <a:pt x="317" y="151"/>
                      </a:lnTo>
                      <a:lnTo>
                        <a:pt x="345" y="147"/>
                      </a:lnTo>
                      <a:lnTo>
                        <a:pt x="373" y="142"/>
                      </a:lnTo>
                      <a:lnTo>
                        <a:pt x="397" y="135"/>
                      </a:lnTo>
                      <a:lnTo>
                        <a:pt x="421" y="125"/>
                      </a:lnTo>
                      <a:lnTo>
                        <a:pt x="444" y="114"/>
                      </a:lnTo>
                      <a:lnTo>
                        <a:pt x="462" y="101"/>
                      </a:lnTo>
                      <a:lnTo>
                        <a:pt x="482" y="77"/>
                      </a:lnTo>
                      <a:lnTo>
                        <a:pt x="491" y="56"/>
                      </a:lnTo>
                      <a:lnTo>
                        <a:pt x="491" y="0"/>
                      </a:lnTo>
                      <a:lnTo>
                        <a:pt x="486" y="13"/>
                      </a:lnTo>
                      <a:lnTo>
                        <a:pt x="475" y="29"/>
                      </a:lnTo>
                      <a:lnTo>
                        <a:pt x="460" y="46"/>
                      </a:lnTo>
                      <a:lnTo>
                        <a:pt x="438" y="60"/>
                      </a:lnTo>
                      <a:lnTo>
                        <a:pt x="412" y="71"/>
                      </a:lnTo>
                      <a:lnTo>
                        <a:pt x="392" y="79"/>
                      </a:lnTo>
                      <a:lnTo>
                        <a:pt x="365" y="87"/>
                      </a:lnTo>
                      <a:lnTo>
                        <a:pt x="338" y="93"/>
                      </a:lnTo>
                      <a:lnTo>
                        <a:pt x="299" y="98"/>
                      </a:lnTo>
                      <a:lnTo>
                        <a:pt x="275" y="100"/>
                      </a:lnTo>
                      <a:lnTo>
                        <a:pt x="246" y="100"/>
                      </a:lnTo>
                      <a:lnTo>
                        <a:pt x="212" y="98"/>
                      </a:lnTo>
                      <a:lnTo>
                        <a:pt x="180" y="95"/>
                      </a:lnTo>
                      <a:lnTo>
                        <a:pt x="148" y="91"/>
                      </a:lnTo>
                      <a:lnTo>
                        <a:pt x="114" y="83"/>
                      </a:lnTo>
                      <a:lnTo>
                        <a:pt x="89" y="76"/>
                      </a:lnTo>
                      <a:lnTo>
                        <a:pt x="66" y="66"/>
                      </a:lnTo>
                      <a:lnTo>
                        <a:pt x="45" y="53"/>
                      </a:lnTo>
                      <a:lnTo>
                        <a:pt x="27" y="43"/>
                      </a:lnTo>
                      <a:lnTo>
                        <a:pt x="10"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5" name="Group 98"/>
              <p:cNvGrpSpPr>
                <a:grpSpLocks/>
              </p:cNvGrpSpPr>
              <p:nvPr/>
            </p:nvGrpSpPr>
            <p:grpSpPr bwMode="auto">
              <a:xfrm>
                <a:off x="5320" y="2278"/>
                <a:ext cx="492" cy="268"/>
                <a:chOff x="5320" y="2278"/>
                <a:chExt cx="492" cy="268"/>
              </a:xfrm>
            </p:grpSpPr>
            <p:sp>
              <p:nvSpPr>
                <p:cNvPr id="20573" name="Oval 99"/>
                <p:cNvSpPr>
                  <a:spLocks noChangeArrowheads="1"/>
                </p:cNvSpPr>
                <p:nvPr/>
              </p:nvSpPr>
              <p:spPr bwMode="auto">
                <a:xfrm>
                  <a:off x="5323" y="2278"/>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74" name="Freeform 100"/>
                <p:cNvSpPr>
                  <a:spLocks/>
                </p:cNvSpPr>
                <p:nvPr/>
              </p:nvSpPr>
              <p:spPr bwMode="auto">
                <a:xfrm>
                  <a:off x="5320" y="2388"/>
                  <a:ext cx="492" cy="158"/>
                </a:xfrm>
                <a:custGeom>
                  <a:avLst/>
                  <a:gdLst>
                    <a:gd name="T0" fmla="*/ 0 w 492"/>
                    <a:gd name="T1" fmla="*/ 0 h 158"/>
                    <a:gd name="T2" fmla="*/ 0 w 492"/>
                    <a:gd name="T3" fmla="*/ 55 h 158"/>
                    <a:gd name="T4" fmla="*/ 9 w 492"/>
                    <a:gd name="T5" fmla="*/ 80 h 158"/>
                    <a:gd name="T6" fmla="*/ 24 w 492"/>
                    <a:gd name="T7" fmla="*/ 97 h 158"/>
                    <a:gd name="T8" fmla="*/ 48 w 492"/>
                    <a:gd name="T9" fmla="*/ 114 h 158"/>
                    <a:gd name="T10" fmla="*/ 79 w 492"/>
                    <a:gd name="T11" fmla="*/ 128 h 158"/>
                    <a:gd name="T12" fmla="*/ 113 w 492"/>
                    <a:gd name="T13" fmla="*/ 140 h 158"/>
                    <a:gd name="T14" fmla="*/ 150 w 492"/>
                    <a:gd name="T15" fmla="*/ 149 h 158"/>
                    <a:gd name="T16" fmla="*/ 185 w 492"/>
                    <a:gd name="T17" fmla="*/ 153 h 158"/>
                    <a:gd name="T18" fmla="*/ 222 w 492"/>
                    <a:gd name="T19" fmla="*/ 156 h 158"/>
                    <a:gd name="T20" fmla="*/ 255 w 492"/>
                    <a:gd name="T21" fmla="*/ 157 h 158"/>
                    <a:gd name="T22" fmla="*/ 288 w 492"/>
                    <a:gd name="T23" fmla="*/ 156 h 158"/>
                    <a:gd name="T24" fmla="*/ 317 w 492"/>
                    <a:gd name="T25" fmla="*/ 151 h 158"/>
                    <a:gd name="T26" fmla="*/ 346 w 492"/>
                    <a:gd name="T27" fmla="*/ 147 h 158"/>
                    <a:gd name="T28" fmla="*/ 373 w 492"/>
                    <a:gd name="T29" fmla="*/ 142 h 158"/>
                    <a:gd name="T30" fmla="*/ 397 w 492"/>
                    <a:gd name="T31" fmla="*/ 135 h 158"/>
                    <a:gd name="T32" fmla="*/ 421 w 492"/>
                    <a:gd name="T33" fmla="*/ 125 h 158"/>
                    <a:gd name="T34" fmla="*/ 445 w 492"/>
                    <a:gd name="T35" fmla="*/ 114 h 158"/>
                    <a:gd name="T36" fmla="*/ 463 w 492"/>
                    <a:gd name="T37" fmla="*/ 101 h 158"/>
                    <a:gd name="T38" fmla="*/ 482 w 492"/>
                    <a:gd name="T39" fmla="*/ 77 h 158"/>
                    <a:gd name="T40" fmla="*/ 491 w 492"/>
                    <a:gd name="T41" fmla="*/ 56 h 158"/>
                    <a:gd name="T42" fmla="*/ 491 w 492"/>
                    <a:gd name="T43" fmla="*/ 0 h 158"/>
                    <a:gd name="T44" fmla="*/ 487 w 492"/>
                    <a:gd name="T45" fmla="*/ 13 h 158"/>
                    <a:gd name="T46" fmla="*/ 475 w 492"/>
                    <a:gd name="T47" fmla="*/ 29 h 158"/>
                    <a:gd name="T48" fmla="*/ 460 w 492"/>
                    <a:gd name="T49" fmla="*/ 45 h 158"/>
                    <a:gd name="T50" fmla="*/ 438 w 492"/>
                    <a:gd name="T51" fmla="*/ 60 h 158"/>
                    <a:gd name="T52" fmla="*/ 412 w 492"/>
                    <a:gd name="T53" fmla="*/ 71 h 158"/>
                    <a:gd name="T54" fmla="*/ 392 w 492"/>
                    <a:gd name="T55" fmla="*/ 79 h 158"/>
                    <a:gd name="T56" fmla="*/ 365 w 492"/>
                    <a:gd name="T57" fmla="*/ 86 h 158"/>
                    <a:gd name="T58" fmla="*/ 337 w 492"/>
                    <a:gd name="T59" fmla="*/ 91 h 158"/>
                    <a:gd name="T60" fmla="*/ 300 w 492"/>
                    <a:gd name="T61" fmla="*/ 97 h 158"/>
                    <a:gd name="T62" fmla="*/ 275 w 492"/>
                    <a:gd name="T63" fmla="*/ 100 h 158"/>
                    <a:gd name="T64" fmla="*/ 245 w 492"/>
                    <a:gd name="T65" fmla="*/ 100 h 158"/>
                    <a:gd name="T66" fmla="*/ 212 w 492"/>
                    <a:gd name="T67" fmla="*/ 98 h 158"/>
                    <a:gd name="T68" fmla="*/ 179 w 492"/>
                    <a:gd name="T69" fmla="*/ 95 h 158"/>
                    <a:gd name="T70" fmla="*/ 147 w 492"/>
                    <a:gd name="T71" fmla="*/ 91 h 158"/>
                    <a:gd name="T72" fmla="*/ 113 w 492"/>
                    <a:gd name="T73" fmla="*/ 83 h 158"/>
                    <a:gd name="T74" fmla="*/ 88 w 492"/>
                    <a:gd name="T75" fmla="*/ 76 h 158"/>
                    <a:gd name="T76" fmla="*/ 65 w 492"/>
                    <a:gd name="T77" fmla="*/ 66 h 158"/>
                    <a:gd name="T78" fmla="*/ 45 w 492"/>
                    <a:gd name="T79" fmla="*/ 53 h 158"/>
                    <a:gd name="T80" fmla="*/ 27 w 492"/>
                    <a:gd name="T81" fmla="*/ 43 h 158"/>
                    <a:gd name="T82" fmla="*/ 9 w 492"/>
                    <a:gd name="T83" fmla="*/ 22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5"/>
                      </a:lnTo>
                      <a:lnTo>
                        <a:pt x="9" y="80"/>
                      </a:lnTo>
                      <a:lnTo>
                        <a:pt x="24" y="97"/>
                      </a:lnTo>
                      <a:lnTo>
                        <a:pt x="48" y="114"/>
                      </a:lnTo>
                      <a:lnTo>
                        <a:pt x="79" y="128"/>
                      </a:lnTo>
                      <a:lnTo>
                        <a:pt x="113" y="140"/>
                      </a:lnTo>
                      <a:lnTo>
                        <a:pt x="150" y="149"/>
                      </a:lnTo>
                      <a:lnTo>
                        <a:pt x="185" y="153"/>
                      </a:lnTo>
                      <a:lnTo>
                        <a:pt x="222" y="156"/>
                      </a:lnTo>
                      <a:lnTo>
                        <a:pt x="255" y="157"/>
                      </a:lnTo>
                      <a:lnTo>
                        <a:pt x="288" y="156"/>
                      </a:lnTo>
                      <a:lnTo>
                        <a:pt x="317" y="151"/>
                      </a:lnTo>
                      <a:lnTo>
                        <a:pt x="346" y="147"/>
                      </a:lnTo>
                      <a:lnTo>
                        <a:pt x="373" y="142"/>
                      </a:lnTo>
                      <a:lnTo>
                        <a:pt x="397" y="135"/>
                      </a:lnTo>
                      <a:lnTo>
                        <a:pt x="421" y="125"/>
                      </a:lnTo>
                      <a:lnTo>
                        <a:pt x="445" y="114"/>
                      </a:lnTo>
                      <a:lnTo>
                        <a:pt x="463" y="101"/>
                      </a:lnTo>
                      <a:lnTo>
                        <a:pt x="482" y="77"/>
                      </a:lnTo>
                      <a:lnTo>
                        <a:pt x="491" y="56"/>
                      </a:lnTo>
                      <a:lnTo>
                        <a:pt x="491" y="0"/>
                      </a:lnTo>
                      <a:lnTo>
                        <a:pt x="487" y="13"/>
                      </a:lnTo>
                      <a:lnTo>
                        <a:pt x="475" y="29"/>
                      </a:lnTo>
                      <a:lnTo>
                        <a:pt x="460" y="45"/>
                      </a:lnTo>
                      <a:lnTo>
                        <a:pt x="438" y="60"/>
                      </a:lnTo>
                      <a:lnTo>
                        <a:pt x="412" y="71"/>
                      </a:lnTo>
                      <a:lnTo>
                        <a:pt x="392" y="79"/>
                      </a:lnTo>
                      <a:lnTo>
                        <a:pt x="365" y="86"/>
                      </a:lnTo>
                      <a:lnTo>
                        <a:pt x="337" y="91"/>
                      </a:lnTo>
                      <a:lnTo>
                        <a:pt x="300" y="97"/>
                      </a:lnTo>
                      <a:lnTo>
                        <a:pt x="275" y="100"/>
                      </a:lnTo>
                      <a:lnTo>
                        <a:pt x="245" y="100"/>
                      </a:lnTo>
                      <a:lnTo>
                        <a:pt x="212" y="98"/>
                      </a:lnTo>
                      <a:lnTo>
                        <a:pt x="179" y="95"/>
                      </a:lnTo>
                      <a:lnTo>
                        <a:pt x="147" y="91"/>
                      </a:lnTo>
                      <a:lnTo>
                        <a:pt x="113" y="83"/>
                      </a:lnTo>
                      <a:lnTo>
                        <a:pt x="88" y="76"/>
                      </a:lnTo>
                      <a:lnTo>
                        <a:pt x="65" y="66"/>
                      </a:lnTo>
                      <a:lnTo>
                        <a:pt x="45" y="53"/>
                      </a:lnTo>
                      <a:lnTo>
                        <a:pt x="27" y="43"/>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6" name="Group 101"/>
              <p:cNvGrpSpPr>
                <a:grpSpLocks/>
              </p:cNvGrpSpPr>
              <p:nvPr/>
            </p:nvGrpSpPr>
            <p:grpSpPr bwMode="auto">
              <a:xfrm>
                <a:off x="5282" y="2213"/>
                <a:ext cx="491" cy="267"/>
                <a:chOff x="5282" y="2213"/>
                <a:chExt cx="491" cy="267"/>
              </a:xfrm>
            </p:grpSpPr>
            <p:sp>
              <p:nvSpPr>
                <p:cNvPr id="20571" name="Oval 102"/>
                <p:cNvSpPr>
                  <a:spLocks noChangeArrowheads="1"/>
                </p:cNvSpPr>
                <p:nvPr/>
              </p:nvSpPr>
              <p:spPr bwMode="auto">
                <a:xfrm>
                  <a:off x="5284" y="2213"/>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72" name="Freeform 103"/>
                <p:cNvSpPr>
                  <a:spLocks/>
                </p:cNvSpPr>
                <p:nvPr/>
              </p:nvSpPr>
              <p:spPr bwMode="auto">
                <a:xfrm>
                  <a:off x="5282" y="2324"/>
                  <a:ext cx="491" cy="156"/>
                </a:xfrm>
                <a:custGeom>
                  <a:avLst/>
                  <a:gdLst>
                    <a:gd name="T0" fmla="*/ 0 w 491"/>
                    <a:gd name="T1" fmla="*/ 0 h 156"/>
                    <a:gd name="T2" fmla="*/ 0 w 491"/>
                    <a:gd name="T3" fmla="*/ 54 h 156"/>
                    <a:gd name="T4" fmla="*/ 9 w 491"/>
                    <a:gd name="T5" fmla="*/ 80 h 156"/>
                    <a:gd name="T6" fmla="*/ 24 w 491"/>
                    <a:gd name="T7" fmla="*/ 96 h 156"/>
                    <a:gd name="T8" fmla="*/ 47 w 491"/>
                    <a:gd name="T9" fmla="*/ 113 h 156"/>
                    <a:gd name="T10" fmla="*/ 78 w 491"/>
                    <a:gd name="T11" fmla="*/ 127 h 156"/>
                    <a:gd name="T12" fmla="*/ 113 w 491"/>
                    <a:gd name="T13" fmla="*/ 138 h 156"/>
                    <a:gd name="T14" fmla="*/ 150 w 491"/>
                    <a:gd name="T15" fmla="*/ 148 h 156"/>
                    <a:gd name="T16" fmla="*/ 184 w 491"/>
                    <a:gd name="T17" fmla="*/ 152 h 156"/>
                    <a:gd name="T18" fmla="*/ 222 w 491"/>
                    <a:gd name="T19" fmla="*/ 155 h 156"/>
                    <a:gd name="T20" fmla="*/ 255 w 491"/>
                    <a:gd name="T21" fmla="*/ 155 h 156"/>
                    <a:gd name="T22" fmla="*/ 287 w 491"/>
                    <a:gd name="T23" fmla="*/ 155 h 156"/>
                    <a:gd name="T24" fmla="*/ 317 w 491"/>
                    <a:gd name="T25" fmla="*/ 151 h 156"/>
                    <a:gd name="T26" fmla="*/ 345 w 491"/>
                    <a:gd name="T27" fmla="*/ 147 h 156"/>
                    <a:gd name="T28" fmla="*/ 372 w 491"/>
                    <a:gd name="T29" fmla="*/ 141 h 156"/>
                    <a:gd name="T30" fmla="*/ 396 w 491"/>
                    <a:gd name="T31" fmla="*/ 134 h 156"/>
                    <a:gd name="T32" fmla="*/ 420 w 491"/>
                    <a:gd name="T33" fmla="*/ 124 h 156"/>
                    <a:gd name="T34" fmla="*/ 444 w 491"/>
                    <a:gd name="T35" fmla="*/ 113 h 156"/>
                    <a:gd name="T36" fmla="*/ 462 w 491"/>
                    <a:gd name="T37" fmla="*/ 101 h 156"/>
                    <a:gd name="T38" fmla="*/ 481 w 491"/>
                    <a:gd name="T39" fmla="*/ 77 h 156"/>
                    <a:gd name="T40" fmla="*/ 490 w 491"/>
                    <a:gd name="T41" fmla="*/ 56 h 156"/>
                    <a:gd name="T42" fmla="*/ 490 w 491"/>
                    <a:gd name="T43" fmla="*/ 0 h 156"/>
                    <a:gd name="T44" fmla="*/ 486 w 491"/>
                    <a:gd name="T45" fmla="*/ 13 h 156"/>
                    <a:gd name="T46" fmla="*/ 474 w 491"/>
                    <a:gd name="T47" fmla="*/ 29 h 156"/>
                    <a:gd name="T48" fmla="*/ 459 w 491"/>
                    <a:gd name="T49" fmla="*/ 45 h 156"/>
                    <a:gd name="T50" fmla="*/ 437 w 491"/>
                    <a:gd name="T51" fmla="*/ 60 h 156"/>
                    <a:gd name="T52" fmla="*/ 411 w 491"/>
                    <a:gd name="T53" fmla="*/ 71 h 156"/>
                    <a:gd name="T54" fmla="*/ 391 w 491"/>
                    <a:gd name="T55" fmla="*/ 78 h 156"/>
                    <a:gd name="T56" fmla="*/ 364 w 491"/>
                    <a:gd name="T57" fmla="*/ 85 h 156"/>
                    <a:gd name="T58" fmla="*/ 337 w 491"/>
                    <a:gd name="T59" fmla="*/ 91 h 156"/>
                    <a:gd name="T60" fmla="*/ 299 w 491"/>
                    <a:gd name="T61" fmla="*/ 96 h 156"/>
                    <a:gd name="T62" fmla="*/ 275 w 491"/>
                    <a:gd name="T63" fmla="*/ 99 h 156"/>
                    <a:gd name="T64" fmla="*/ 245 w 491"/>
                    <a:gd name="T65" fmla="*/ 98 h 156"/>
                    <a:gd name="T66" fmla="*/ 212 w 491"/>
                    <a:gd name="T67" fmla="*/ 98 h 156"/>
                    <a:gd name="T68" fmla="*/ 179 w 491"/>
                    <a:gd name="T69" fmla="*/ 95 h 156"/>
                    <a:gd name="T70" fmla="*/ 147 w 491"/>
                    <a:gd name="T71" fmla="*/ 91 h 156"/>
                    <a:gd name="T72" fmla="*/ 113 w 491"/>
                    <a:gd name="T73" fmla="*/ 82 h 156"/>
                    <a:gd name="T74" fmla="*/ 88 w 491"/>
                    <a:gd name="T75" fmla="*/ 75 h 156"/>
                    <a:gd name="T76" fmla="*/ 65 w 491"/>
                    <a:gd name="T77" fmla="*/ 66 h 156"/>
                    <a:gd name="T78" fmla="*/ 45 w 491"/>
                    <a:gd name="T79" fmla="*/ 53 h 156"/>
                    <a:gd name="T80" fmla="*/ 27 w 491"/>
                    <a:gd name="T81" fmla="*/ 43 h 156"/>
                    <a:gd name="T82" fmla="*/ 9 w 491"/>
                    <a:gd name="T83" fmla="*/ 22 h 156"/>
                    <a:gd name="T84" fmla="*/ 0 w 491"/>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1" h="156">
                      <a:moveTo>
                        <a:pt x="0" y="0"/>
                      </a:moveTo>
                      <a:lnTo>
                        <a:pt x="0" y="54"/>
                      </a:lnTo>
                      <a:lnTo>
                        <a:pt x="9" y="80"/>
                      </a:lnTo>
                      <a:lnTo>
                        <a:pt x="24" y="96"/>
                      </a:lnTo>
                      <a:lnTo>
                        <a:pt x="47" y="113"/>
                      </a:lnTo>
                      <a:lnTo>
                        <a:pt x="78" y="127"/>
                      </a:lnTo>
                      <a:lnTo>
                        <a:pt x="113" y="138"/>
                      </a:lnTo>
                      <a:lnTo>
                        <a:pt x="150" y="148"/>
                      </a:lnTo>
                      <a:lnTo>
                        <a:pt x="184" y="152"/>
                      </a:lnTo>
                      <a:lnTo>
                        <a:pt x="222" y="155"/>
                      </a:lnTo>
                      <a:lnTo>
                        <a:pt x="255" y="155"/>
                      </a:lnTo>
                      <a:lnTo>
                        <a:pt x="287" y="155"/>
                      </a:lnTo>
                      <a:lnTo>
                        <a:pt x="317" y="151"/>
                      </a:lnTo>
                      <a:lnTo>
                        <a:pt x="345" y="147"/>
                      </a:lnTo>
                      <a:lnTo>
                        <a:pt x="372" y="141"/>
                      </a:lnTo>
                      <a:lnTo>
                        <a:pt x="396" y="134"/>
                      </a:lnTo>
                      <a:lnTo>
                        <a:pt x="420" y="124"/>
                      </a:lnTo>
                      <a:lnTo>
                        <a:pt x="444" y="113"/>
                      </a:lnTo>
                      <a:lnTo>
                        <a:pt x="462" y="101"/>
                      </a:lnTo>
                      <a:lnTo>
                        <a:pt x="481" y="77"/>
                      </a:lnTo>
                      <a:lnTo>
                        <a:pt x="490" y="56"/>
                      </a:lnTo>
                      <a:lnTo>
                        <a:pt x="490" y="0"/>
                      </a:lnTo>
                      <a:lnTo>
                        <a:pt x="486" y="13"/>
                      </a:lnTo>
                      <a:lnTo>
                        <a:pt x="474" y="29"/>
                      </a:lnTo>
                      <a:lnTo>
                        <a:pt x="459" y="45"/>
                      </a:lnTo>
                      <a:lnTo>
                        <a:pt x="437" y="60"/>
                      </a:lnTo>
                      <a:lnTo>
                        <a:pt x="411" y="71"/>
                      </a:lnTo>
                      <a:lnTo>
                        <a:pt x="391" y="78"/>
                      </a:lnTo>
                      <a:lnTo>
                        <a:pt x="364" y="85"/>
                      </a:lnTo>
                      <a:lnTo>
                        <a:pt x="337" y="91"/>
                      </a:lnTo>
                      <a:lnTo>
                        <a:pt x="299" y="96"/>
                      </a:lnTo>
                      <a:lnTo>
                        <a:pt x="275" y="99"/>
                      </a:lnTo>
                      <a:lnTo>
                        <a:pt x="245" y="98"/>
                      </a:lnTo>
                      <a:lnTo>
                        <a:pt x="212" y="98"/>
                      </a:lnTo>
                      <a:lnTo>
                        <a:pt x="179" y="95"/>
                      </a:lnTo>
                      <a:lnTo>
                        <a:pt x="147" y="91"/>
                      </a:lnTo>
                      <a:lnTo>
                        <a:pt x="113" y="82"/>
                      </a:lnTo>
                      <a:lnTo>
                        <a:pt x="88" y="75"/>
                      </a:lnTo>
                      <a:lnTo>
                        <a:pt x="65" y="66"/>
                      </a:lnTo>
                      <a:lnTo>
                        <a:pt x="45" y="53"/>
                      </a:lnTo>
                      <a:lnTo>
                        <a:pt x="27" y="43"/>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7" name="Group 104"/>
              <p:cNvGrpSpPr>
                <a:grpSpLocks/>
              </p:cNvGrpSpPr>
              <p:nvPr/>
            </p:nvGrpSpPr>
            <p:grpSpPr bwMode="auto">
              <a:xfrm>
                <a:off x="5339" y="2156"/>
                <a:ext cx="492" cy="267"/>
                <a:chOff x="5339" y="2156"/>
                <a:chExt cx="492" cy="267"/>
              </a:xfrm>
            </p:grpSpPr>
            <p:sp>
              <p:nvSpPr>
                <p:cNvPr id="20569" name="Oval 105"/>
                <p:cNvSpPr>
                  <a:spLocks noChangeArrowheads="1"/>
                </p:cNvSpPr>
                <p:nvPr/>
              </p:nvSpPr>
              <p:spPr bwMode="auto">
                <a:xfrm>
                  <a:off x="5342" y="2156"/>
                  <a:ext cx="482"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70" name="Freeform 106"/>
                <p:cNvSpPr>
                  <a:spLocks/>
                </p:cNvSpPr>
                <p:nvPr/>
              </p:nvSpPr>
              <p:spPr bwMode="auto">
                <a:xfrm>
                  <a:off x="5339" y="2267"/>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3 w 492"/>
                    <a:gd name="T13" fmla="*/ 140 h 156"/>
                    <a:gd name="T14" fmla="*/ 150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7 h 156"/>
                    <a:gd name="T28" fmla="*/ 374 w 492"/>
                    <a:gd name="T29" fmla="*/ 141 h 156"/>
                    <a:gd name="T30" fmla="*/ 397 w 492"/>
                    <a:gd name="T31" fmla="*/ 134 h 156"/>
                    <a:gd name="T32" fmla="*/ 421 w 492"/>
                    <a:gd name="T33" fmla="*/ 124 h 156"/>
                    <a:gd name="T34" fmla="*/ 445 w 492"/>
                    <a:gd name="T35" fmla="*/ 113 h 156"/>
                    <a:gd name="T36" fmla="*/ 463 w 492"/>
                    <a:gd name="T37" fmla="*/ 101 h 156"/>
                    <a:gd name="T38" fmla="*/ 482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8 w 492"/>
                    <a:gd name="T51" fmla="*/ 60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79 w 492"/>
                    <a:gd name="T69" fmla="*/ 95 h 156"/>
                    <a:gd name="T70" fmla="*/ 147 w 492"/>
                    <a:gd name="T71" fmla="*/ 91 h 156"/>
                    <a:gd name="T72" fmla="*/ 113 w 492"/>
                    <a:gd name="T73" fmla="*/ 82 h 156"/>
                    <a:gd name="T74" fmla="*/ 88 w 492"/>
                    <a:gd name="T75" fmla="*/ 75 h 156"/>
                    <a:gd name="T76" fmla="*/ 65 w 492"/>
                    <a:gd name="T77" fmla="*/ 66 h 156"/>
                    <a:gd name="T78" fmla="*/ 45 w 492"/>
                    <a:gd name="T79" fmla="*/ 53 h 156"/>
                    <a:gd name="T80" fmla="*/ 27 w 492"/>
                    <a:gd name="T81" fmla="*/ 43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3" y="140"/>
                      </a:lnTo>
                      <a:lnTo>
                        <a:pt x="150" y="148"/>
                      </a:lnTo>
                      <a:lnTo>
                        <a:pt x="185" y="152"/>
                      </a:lnTo>
                      <a:lnTo>
                        <a:pt x="222" y="155"/>
                      </a:lnTo>
                      <a:lnTo>
                        <a:pt x="255" y="155"/>
                      </a:lnTo>
                      <a:lnTo>
                        <a:pt x="288" y="155"/>
                      </a:lnTo>
                      <a:lnTo>
                        <a:pt x="317" y="151"/>
                      </a:lnTo>
                      <a:lnTo>
                        <a:pt x="346" y="147"/>
                      </a:lnTo>
                      <a:lnTo>
                        <a:pt x="374" y="141"/>
                      </a:lnTo>
                      <a:lnTo>
                        <a:pt x="397" y="134"/>
                      </a:lnTo>
                      <a:lnTo>
                        <a:pt x="421" y="124"/>
                      </a:lnTo>
                      <a:lnTo>
                        <a:pt x="445" y="113"/>
                      </a:lnTo>
                      <a:lnTo>
                        <a:pt x="463" y="101"/>
                      </a:lnTo>
                      <a:lnTo>
                        <a:pt x="482" y="77"/>
                      </a:lnTo>
                      <a:lnTo>
                        <a:pt x="491" y="56"/>
                      </a:lnTo>
                      <a:lnTo>
                        <a:pt x="491" y="0"/>
                      </a:lnTo>
                      <a:lnTo>
                        <a:pt x="487" y="13"/>
                      </a:lnTo>
                      <a:lnTo>
                        <a:pt x="475" y="29"/>
                      </a:lnTo>
                      <a:lnTo>
                        <a:pt x="460" y="45"/>
                      </a:lnTo>
                      <a:lnTo>
                        <a:pt x="438" y="60"/>
                      </a:lnTo>
                      <a:lnTo>
                        <a:pt x="412" y="71"/>
                      </a:lnTo>
                      <a:lnTo>
                        <a:pt x="392" y="78"/>
                      </a:lnTo>
                      <a:lnTo>
                        <a:pt x="365" y="85"/>
                      </a:lnTo>
                      <a:lnTo>
                        <a:pt x="337" y="91"/>
                      </a:lnTo>
                      <a:lnTo>
                        <a:pt x="300" y="96"/>
                      </a:lnTo>
                      <a:lnTo>
                        <a:pt x="275" y="99"/>
                      </a:lnTo>
                      <a:lnTo>
                        <a:pt x="245" y="98"/>
                      </a:lnTo>
                      <a:lnTo>
                        <a:pt x="212" y="98"/>
                      </a:lnTo>
                      <a:lnTo>
                        <a:pt x="179" y="95"/>
                      </a:lnTo>
                      <a:lnTo>
                        <a:pt x="147" y="91"/>
                      </a:lnTo>
                      <a:lnTo>
                        <a:pt x="113" y="82"/>
                      </a:lnTo>
                      <a:lnTo>
                        <a:pt x="88" y="75"/>
                      </a:lnTo>
                      <a:lnTo>
                        <a:pt x="65" y="66"/>
                      </a:lnTo>
                      <a:lnTo>
                        <a:pt x="45" y="53"/>
                      </a:lnTo>
                      <a:lnTo>
                        <a:pt x="27" y="43"/>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8" name="Group 107"/>
              <p:cNvGrpSpPr>
                <a:grpSpLocks/>
              </p:cNvGrpSpPr>
              <p:nvPr/>
            </p:nvGrpSpPr>
            <p:grpSpPr bwMode="auto">
              <a:xfrm>
                <a:off x="5348" y="2092"/>
                <a:ext cx="492" cy="266"/>
                <a:chOff x="5348" y="2092"/>
                <a:chExt cx="492" cy="266"/>
              </a:xfrm>
            </p:grpSpPr>
            <p:sp>
              <p:nvSpPr>
                <p:cNvPr id="20567" name="Oval 108"/>
                <p:cNvSpPr>
                  <a:spLocks noChangeArrowheads="1"/>
                </p:cNvSpPr>
                <p:nvPr/>
              </p:nvSpPr>
              <p:spPr bwMode="auto">
                <a:xfrm>
                  <a:off x="5351" y="2092"/>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68" name="Freeform 109"/>
                <p:cNvSpPr>
                  <a:spLocks/>
                </p:cNvSpPr>
                <p:nvPr/>
              </p:nvSpPr>
              <p:spPr bwMode="auto">
                <a:xfrm>
                  <a:off x="5348" y="2202"/>
                  <a:ext cx="492" cy="156"/>
                </a:xfrm>
                <a:custGeom>
                  <a:avLst/>
                  <a:gdLst>
                    <a:gd name="T0" fmla="*/ 0 w 492"/>
                    <a:gd name="T1" fmla="*/ 0 h 156"/>
                    <a:gd name="T2" fmla="*/ 0 w 492"/>
                    <a:gd name="T3" fmla="*/ 54 h 156"/>
                    <a:gd name="T4" fmla="*/ 10 w 492"/>
                    <a:gd name="T5" fmla="*/ 80 h 156"/>
                    <a:gd name="T6" fmla="*/ 24 w 492"/>
                    <a:gd name="T7" fmla="*/ 96 h 156"/>
                    <a:gd name="T8" fmla="*/ 48 w 492"/>
                    <a:gd name="T9" fmla="*/ 113 h 156"/>
                    <a:gd name="T10" fmla="*/ 79 w 492"/>
                    <a:gd name="T11" fmla="*/ 127 h 156"/>
                    <a:gd name="T12" fmla="*/ 114 w 492"/>
                    <a:gd name="T13" fmla="*/ 138 h 156"/>
                    <a:gd name="T14" fmla="*/ 151 w 492"/>
                    <a:gd name="T15" fmla="*/ 148 h 156"/>
                    <a:gd name="T16" fmla="*/ 184 w 492"/>
                    <a:gd name="T17" fmla="*/ 152 h 156"/>
                    <a:gd name="T18" fmla="*/ 223 w 492"/>
                    <a:gd name="T19" fmla="*/ 155 h 156"/>
                    <a:gd name="T20" fmla="*/ 255 w 492"/>
                    <a:gd name="T21" fmla="*/ 155 h 156"/>
                    <a:gd name="T22" fmla="*/ 287 w 492"/>
                    <a:gd name="T23" fmla="*/ 155 h 156"/>
                    <a:gd name="T24" fmla="*/ 317 w 492"/>
                    <a:gd name="T25" fmla="*/ 151 h 156"/>
                    <a:gd name="T26" fmla="*/ 345 w 492"/>
                    <a:gd name="T27" fmla="*/ 147 h 156"/>
                    <a:gd name="T28" fmla="*/ 373 w 492"/>
                    <a:gd name="T29" fmla="*/ 141 h 156"/>
                    <a:gd name="T30" fmla="*/ 397 w 492"/>
                    <a:gd name="T31" fmla="*/ 134 h 156"/>
                    <a:gd name="T32" fmla="*/ 421 w 492"/>
                    <a:gd name="T33" fmla="*/ 124 h 156"/>
                    <a:gd name="T34" fmla="*/ 444 w 492"/>
                    <a:gd name="T35" fmla="*/ 113 h 156"/>
                    <a:gd name="T36" fmla="*/ 462 w 492"/>
                    <a:gd name="T37" fmla="*/ 101 h 156"/>
                    <a:gd name="T38" fmla="*/ 482 w 492"/>
                    <a:gd name="T39" fmla="*/ 77 h 156"/>
                    <a:gd name="T40" fmla="*/ 491 w 492"/>
                    <a:gd name="T41" fmla="*/ 56 h 156"/>
                    <a:gd name="T42" fmla="*/ 491 w 492"/>
                    <a:gd name="T43" fmla="*/ 0 h 156"/>
                    <a:gd name="T44" fmla="*/ 486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8 w 492"/>
                    <a:gd name="T59" fmla="*/ 91 h 156"/>
                    <a:gd name="T60" fmla="*/ 299 w 492"/>
                    <a:gd name="T61" fmla="*/ 96 h 156"/>
                    <a:gd name="T62" fmla="*/ 275 w 492"/>
                    <a:gd name="T63" fmla="*/ 99 h 156"/>
                    <a:gd name="T64" fmla="*/ 246 w 492"/>
                    <a:gd name="T65" fmla="*/ 98 h 156"/>
                    <a:gd name="T66" fmla="*/ 212 w 492"/>
                    <a:gd name="T67" fmla="*/ 98 h 156"/>
                    <a:gd name="T68" fmla="*/ 180 w 492"/>
                    <a:gd name="T69" fmla="*/ 95 h 156"/>
                    <a:gd name="T70" fmla="*/ 148 w 492"/>
                    <a:gd name="T71" fmla="*/ 91 h 156"/>
                    <a:gd name="T72" fmla="*/ 114 w 492"/>
                    <a:gd name="T73" fmla="*/ 81 h 156"/>
                    <a:gd name="T74" fmla="*/ 89 w 492"/>
                    <a:gd name="T75" fmla="*/ 75 h 156"/>
                    <a:gd name="T76" fmla="*/ 66 w 492"/>
                    <a:gd name="T77" fmla="*/ 64 h 156"/>
                    <a:gd name="T78" fmla="*/ 45 w 492"/>
                    <a:gd name="T79" fmla="*/ 53 h 156"/>
                    <a:gd name="T80" fmla="*/ 27 w 492"/>
                    <a:gd name="T81" fmla="*/ 43 h 156"/>
                    <a:gd name="T82" fmla="*/ 10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10" y="80"/>
                      </a:lnTo>
                      <a:lnTo>
                        <a:pt x="24" y="96"/>
                      </a:lnTo>
                      <a:lnTo>
                        <a:pt x="48" y="113"/>
                      </a:lnTo>
                      <a:lnTo>
                        <a:pt x="79" y="127"/>
                      </a:lnTo>
                      <a:lnTo>
                        <a:pt x="114" y="138"/>
                      </a:lnTo>
                      <a:lnTo>
                        <a:pt x="151" y="148"/>
                      </a:lnTo>
                      <a:lnTo>
                        <a:pt x="184" y="152"/>
                      </a:lnTo>
                      <a:lnTo>
                        <a:pt x="223" y="155"/>
                      </a:lnTo>
                      <a:lnTo>
                        <a:pt x="255" y="155"/>
                      </a:lnTo>
                      <a:lnTo>
                        <a:pt x="287" y="155"/>
                      </a:lnTo>
                      <a:lnTo>
                        <a:pt x="317" y="151"/>
                      </a:lnTo>
                      <a:lnTo>
                        <a:pt x="345" y="147"/>
                      </a:lnTo>
                      <a:lnTo>
                        <a:pt x="373" y="141"/>
                      </a:lnTo>
                      <a:lnTo>
                        <a:pt x="397" y="134"/>
                      </a:lnTo>
                      <a:lnTo>
                        <a:pt x="421" y="124"/>
                      </a:lnTo>
                      <a:lnTo>
                        <a:pt x="444" y="113"/>
                      </a:lnTo>
                      <a:lnTo>
                        <a:pt x="462" y="101"/>
                      </a:lnTo>
                      <a:lnTo>
                        <a:pt x="482" y="77"/>
                      </a:lnTo>
                      <a:lnTo>
                        <a:pt x="491" y="56"/>
                      </a:lnTo>
                      <a:lnTo>
                        <a:pt x="491" y="0"/>
                      </a:lnTo>
                      <a:lnTo>
                        <a:pt x="486" y="13"/>
                      </a:lnTo>
                      <a:lnTo>
                        <a:pt x="475" y="29"/>
                      </a:lnTo>
                      <a:lnTo>
                        <a:pt x="460" y="45"/>
                      </a:lnTo>
                      <a:lnTo>
                        <a:pt x="438" y="59"/>
                      </a:lnTo>
                      <a:lnTo>
                        <a:pt x="412" y="71"/>
                      </a:lnTo>
                      <a:lnTo>
                        <a:pt x="392" y="78"/>
                      </a:lnTo>
                      <a:lnTo>
                        <a:pt x="365" y="85"/>
                      </a:lnTo>
                      <a:lnTo>
                        <a:pt x="338" y="91"/>
                      </a:lnTo>
                      <a:lnTo>
                        <a:pt x="299" y="96"/>
                      </a:lnTo>
                      <a:lnTo>
                        <a:pt x="275" y="99"/>
                      </a:lnTo>
                      <a:lnTo>
                        <a:pt x="246" y="98"/>
                      </a:lnTo>
                      <a:lnTo>
                        <a:pt x="212" y="98"/>
                      </a:lnTo>
                      <a:lnTo>
                        <a:pt x="180" y="95"/>
                      </a:lnTo>
                      <a:lnTo>
                        <a:pt x="148" y="91"/>
                      </a:lnTo>
                      <a:lnTo>
                        <a:pt x="114" y="81"/>
                      </a:lnTo>
                      <a:lnTo>
                        <a:pt x="89" y="75"/>
                      </a:lnTo>
                      <a:lnTo>
                        <a:pt x="66" y="64"/>
                      </a:lnTo>
                      <a:lnTo>
                        <a:pt x="45" y="53"/>
                      </a:lnTo>
                      <a:lnTo>
                        <a:pt x="27" y="43"/>
                      </a:lnTo>
                      <a:lnTo>
                        <a:pt x="10"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49" name="Group 110"/>
              <p:cNvGrpSpPr>
                <a:grpSpLocks/>
              </p:cNvGrpSpPr>
              <p:nvPr/>
            </p:nvGrpSpPr>
            <p:grpSpPr bwMode="auto">
              <a:xfrm>
                <a:off x="5377" y="2028"/>
                <a:ext cx="492" cy="266"/>
                <a:chOff x="5377" y="2028"/>
                <a:chExt cx="492" cy="266"/>
              </a:xfrm>
            </p:grpSpPr>
            <p:sp>
              <p:nvSpPr>
                <p:cNvPr id="20565" name="Oval 111"/>
                <p:cNvSpPr>
                  <a:spLocks noChangeArrowheads="1"/>
                </p:cNvSpPr>
                <p:nvPr/>
              </p:nvSpPr>
              <p:spPr bwMode="auto">
                <a:xfrm>
                  <a:off x="5380" y="2028"/>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66" name="Freeform 112"/>
                <p:cNvSpPr>
                  <a:spLocks/>
                </p:cNvSpPr>
                <p:nvPr/>
              </p:nvSpPr>
              <p:spPr bwMode="auto">
                <a:xfrm>
                  <a:off x="5377" y="2138"/>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3 w 492"/>
                    <a:gd name="T13" fmla="*/ 138 h 156"/>
                    <a:gd name="T14" fmla="*/ 150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1 w 492"/>
                    <a:gd name="T33" fmla="*/ 124 h 156"/>
                    <a:gd name="T34" fmla="*/ 445 w 492"/>
                    <a:gd name="T35" fmla="*/ 113 h 156"/>
                    <a:gd name="T36" fmla="*/ 463 w 492"/>
                    <a:gd name="T37" fmla="*/ 99 h 156"/>
                    <a:gd name="T38" fmla="*/ 482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8 w 492"/>
                    <a:gd name="T51" fmla="*/ 59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79 w 492"/>
                    <a:gd name="T69" fmla="*/ 95 h 156"/>
                    <a:gd name="T70" fmla="*/ 147 w 492"/>
                    <a:gd name="T71" fmla="*/ 91 h 156"/>
                    <a:gd name="T72" fmla="*/ 113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3" y="138"/>
                      </a:lnTo>
                      <a:lnTo>
                        <a:pt x="150" y="148"/>
                      </a:lnTo>
                      <a:lnTo>
                        <a:pt x="185" y="152"/>
                      </a:lnTo>
                      <a:lnTo>
                        <a:pt x="222" y="155"/>
                      </a:lnTo>
                      <a:lnTo>
                        <a:pt x="255" y="155"/>
                      </a:lnTo>
                      <a:lnTo>
                        <a:pt x="288" y="155"/>
                      </a:lnTo>
                      <a:lnTo>
                        <a:pt x="317" y="151"/>
                      </a:lnTo>
                      <a:lnTo>
                        <a:pt x="346" y="145"/>
                      </a:lnTo>
                      <a:lnTo>
                        <a:pt x="374" y="141"/>
                      </a:lnTo>
                      <a:lnTo>
                        <a:pt x="397" y="134"/>
                      </a:lnTo>
                      <a:lnTo>
                        <a:pt x="421" y="124"/>
                      </a:lnTo>
                      <a:lnTo>
                        <a:pt x="445" y="113"/>
                      </a:lnTo>
                      <a:lnTo>
                        <a:pt x="463" y="99"/>
                      </a:lnTo>
                      <a:lnTo>
                        <a:pt x="482" y="77"/>
                      </a:lnTo>
                      <a:lnTo>
                        <a:pt x="491" y="56"/>
                      </a:lnTo>
                      <a:lnTo>
                        <a:pt x="491" y="0"/>
                      </a:lnTo>
                      <a:lnTo>
                        <a:pt x="487" y="13"/>
                      </a:lnTo>
                      <a:lnTo>
                        <a:pt x="475" y="29"/>
                      </a:lnTo>
                      <a:lnTo>
                        <a:pt x="460" y="45"/>
                      </a:lnTo>
                      <a:lnTo>
                        <a:pt x="438" y="59"/>
                      </a:lnTo>
                      <a:lnTo>
                        <a:pt x="412" y="71"/>
                      </a:lnTo>
                      <a:lnTo>
                        <a:pt x="392" y="78"/>
                      </a:lnTo>
                      <a:lnTo>
                        <a:pt x="365" y="85"/>
                      </a:lnTo>
                      <a:lnTo>
                        <a:pt x="337" y="91"/>
                      </a:lnTo>
                      <a:lnTo>
                        <a:pt x="300" y="96"/>
                      </a:lnTo>
                      <a:lnTo>
                        <a:pt x="275" y="99"/>
                      </a:lnTo>
                      <a:lnTo>
                        <a:pt x="245" y="98"/>
                      </a:lnTo>
                      <a:lnTo>
                        <a:pt x="212" y="98"/>
                      </a:lnTo>
                      <a:lnTo>
                        <a:pt x="179" y="95"/>
                      </a:lnTo>
                      <a:lnTo>
                        <a:pt x="147" y="91"/>
                      </a:lnTo>
                      <a:lnTo>
                        <a:pt x="113" y="81"/>
                      </a:lnTo>
                      <a:lnTo>
                        <a:pt x="88" y="75"/>
                      </a:lnTo>
                      <a:lnTo>
                        <a:pt x="65" y="64"/>
                      </a:lnTo>
                      <a:lnTo>
                        <a:pt x="45" y="53"/>
                      </a:lnTo>
                      <a:lnTo>
                        <a:pt x="27" y="42"/>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50" name="Group 113"/>
              <p:cNvGrpSpPr>
                <a:grpSpLocks/>
              </p:cNvGrpSpPr>
              <p:nvPr/>
            </p:nvGrpSpPr>
            <p:grpSpPr bwMode="auto">
              <a:xfrm>
                <a:off x="5324" y="1963"/>
                <a:ext cx="492" cy="267"/>
                <a:chOff x="5324" y="1963"/>
                <a:chExt cx="492" cy="267"/>
              </a:xfrm>
            </p:grpSpPr>
            <p:sp>
              <p:nvSpPr>
                <p:cNvPr id="20563" name="Oval 114"/>
                <p:cNvSpPr>
                  <a:spLocks noChangeArrowheads="1"/>
                </p:cNvSpPr>
                <p:nvPr/>
              </p:nvSpPr>
              <p:spPr bwMode="auto">
                <a:xfrm>
                  <a:off x="5327" y="1963"/>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64" name="Freeform 115"/>
                <p:cNvSpPr>
                  <a:spLocks/>
                </p:cNvSpPr>
                <p:nvPr/>
              </p:nvSpPr>
              <p:spPr bwMode="auto">
                <a:xfrm>
                  <a:off x="5324" y="2074"/>
                  <a:ext cx="492" cy="156"/>
                </a:xfrm>
                <a:custGeom>
                  <a:avLst/>
                  <a:gdLst>
                    <a:gd name="T0" fmla="*/ 0 w 492"/>
                    <a:gd name="T1" fmla="*/ 0 h 156"/>
                    <a:gd name="T2" fmla="*/ 0 w 492"/>
                    <a:gd name="T3" fmla="*/ 54 h 156"/>
                    <a:gd name="T4" fmla="*/ 9 w 492"/>
                    <a:gd name="T5" fmla="*/ 80 h 156"/>
                    <a:gd name="T6" fmla="*/ 24 w 492"/>
                    <a:gd name="T7" fmla="*/ 95 h 156"/>
                    <a:gd name="T8" fmla="*/ 48 w 492"/>
                    <a:gd name="T9" fmla="*/ 113 h 156"/>
                    <a:gd name="T10" fmla="*/ 79 w 492"/>
                    <a:gd name="T11" fmla="*/ 127 h 156"/>
                    <a:gd name="T12" fmla="*/ 114 w 492"/>
                    <a:gd name="T13" fmla="*/ 138 h 156"/>
                    <a:gd name="T14" fmla="*/ 151 w 492"/>
                    <a:gd name="T15" fmla="*/ 147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2 w 492"/>
                    <a:gd name="T33" fmla="*/ 124 h 156"/>
                    <a:gd name="T34" fmla="*/ 445 w 492"/>
                    <a:gd name="T35" fmla="*/ 112 h 156"/>
                    <a:gd name="T36" fmla="*/ 463 w 492"/>
                    <a:gd name="T37" fmla="*/ 99 h 156"/>
                    <a:gd name="T38" fmla="*/ 483 w 492"/>
                    <a:gd name="T39" fmla="*/ 77 h 156"/>
                    <a:gd name="T40" fmla="*/ 491 w 492"/>
                    <a:gd name="T41" fmla="*/ 54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6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89 h 156"/>
                    <a:gd name="T72" fmla="*/ 114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5"/>
                      </a:lnTo>
                      <a:lnTo>
                        <a:pt x="48" y="113"/>
                      </a:lnTo>
                      <a:lnTo>
                        <a:pt x="79" y="127"/>
                      </a:lnTo>
                      <a:lnTo>
                        <a:pt x="114" y="138"/>
                      </a:lnTo>
                      <a:lnTo>
                        <a:pt x="151" y="147"/>
                      </a:lnTo>
                      <a:lnTo>
                        <a:pt x="185" y="152"/>
                      </a:lnTo>
                      <a:lnTo>
                        <a:pt x="222" y="155"/>
                      </a:lnTo>
                      <a:lnTo>
                        <a:pt x="255" y="155"/>
                      </a:lnTo>
                      <a:lnTo>
                        <a:pt x="288" y="155"/>
                      </a:lnTo>
                      <a:lnTo>
                        <a:pt x="317" y="151"/>
                      </a:lnTo>
                      <a:lnTo>
                        <a:pt x="346" y="145"/>
                      </a:lnTo>
                      <a:lnTo>
                        <a:pt x="374" y="141"/>
                      </a:lnTo>
                      <a:lnTo>
                        <a:pt x="397" y="134"/>
                      </a:lnTo>
                      <a:lnTo>
                        <a:pt x="422" y="124"/>
                      </a:lnTo>
                      <a:lnTo>
                        <a:pt x="445" y="112"/>
                      </a:lnTo>
                      <a:lnTo>
                        <a:pt x="463" y="99"/>
                      </a:lnTo>
                      <a:lnTo>
                        <a:pt x="483" y="77"/>
                      </a:lnTo>
                      <a:lnTo>
                        <a:pt x="491" y="54"/>
                      </a:lnTo>
                      <a:lnTo>
                        <a:pt x="491" y="0"/>
                      </a:lnTo>
                      <a:lnTo>
                        <a:pt x="487" y="13"/>
                      </a:lnTo>
                      <a:lnTo>
                        <a:pt x="475" y="29"/>
                      </a:lnTo>
                      <a:lnTo>
                        <a:pt x="460" y="45"/>
                      </a:lnTo>
                      <a:lnTo>
                        <a:pt x="439" y="59"/>
                      </a:lnTo>
                      <a:lnTo>
                        <a:pt x="412" y="71"/>
                      </a:lnTo>
                      <a:lnTo>
                        <a:pt x="392" y="78"/>
                      </a:lnTo>
                      <a:lnTo>
                        <a:pt x="366" y="85"/>
                      </a:lnTo>
                      <a:lnTo>
                        <a:pt x="337" y="91"/>
                      </a:lnTo>
                      <a:lnTo>
                        <a:pt x="300" y="96"/>
                      </a:lnTo>
                      <a:lnTo>
                        <a:pt x="275" y="99"/>
                      </a:lnTo>
                      <a:lnTo>
                        <a:pt x="245" y="98"/>
                      </a:lnTo>
                      <a:lnTo>
                        <a:pt x="212" y="98"/>
                      </a:lnTo>
                      <a:lnTo>
                        <a:pt x="180" y="95"/>
                      </a:lnTo>
                      <a:lnTo>
                        <a:pt x="147" y="89"/>
                      </a:lnTo>
                      <a:lnTo>
                        <a:pt x="114" y="81"/>
                      </a:lnTo>
                      <a:lnTo>
                        <a:pt x="88" y="75"/>
                      </a:lnTo>
                      <a:lnTo>
                        <a:pt x="65" y="64"/>
                      </a:lnTo>
                      <a:lnTo>
                        <a:pt x="45" y="53"/>
                      </a:lnTo>
                      <a:lnTo>
                        <a:pt x="27" y="42"/>
                      </a:lnTo>
                      <a:lnTo>
                        <a:pt x="9"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51" name="Group 116"/>
              <p:cNvGrpSpPr>
                <a:grpSpLocks/>
              </p:cNvGrpSpPr>
              <p:nvPr/>
            </p:nvGrpSpPr>
            <p:grpSpPr bwMode="auto">
              <a:xfrm>
                <a:off x="5286" y="1899"/>
                <a:ext cx="492" cy="267"/>
                <a:chOff x="5286" y="1899"/>
                <a:chExt cx="492" cy="267"/>
              </a:xfrm>
            </p:grpSpPr>
            <p:sp>
              <p:nvSpPr>
                <p:cNvPr id="20561" name="Oval 117"/>
                <p:cNvSpPr>
                  <a:spLocks noChangeArrowheads="1"/>
                </p:cNvSpPr>
                <p:nvPr/>
              </p:nvSpPr>
              <p:spPr bwMode="auto">
                <a:xfrm>
                  <a:off x="5289" y="1899"/>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62" name="Freeform 118"/>
                <p:cNvSpPr>
                  <a:spLocks/>
                </p:cNvSpPr>
                <p:nvPr/>
              </p:nvSpPr>
              <p:spPr bwMode="auto">
                <a:xfrm>
                  <a:off x="5286" y="2008"/>
                  <a:ext cx="492" cy="158"/>
                </a:xfrm>
                <a:custGeom>
                  <a:avLst/>
                  <a:gdLst>
                    <a:gd name="T0" fmla="*/ 0 w 492"/>
                    <a:gd name="T1" fmla="*/ 0 h 158"/>
                    <a:gd name="T2" fmla="*/ 0 w 492"/>
                    <a:gd name="T3" fmla="*/ 56 h 158"/>
                    <a:gd name="T4" fmla="*/ 9 w 492"/>
                    <a:gd name="T5" fmla="*/ 80 h 158"/>
                    <a:gd name="T6" fmla="*/ 24 w 492"/>
                    <a:gd name="T7" fmla="*/ 97 h 158"/>
                    <a:gd name="T8" fmla="*/ 48 w 492"/>
                    <a:gd name="T9" fmla="*/ 115 h 158"/>
                    <a:gd name="T10" fmla="*/ 79 w 492"/>
                    <a:gd name="T11" fmla="*/ 129 h 158"/>
                    <a:gd name="T12" fmla="*/ 113 w 492"/>
                    <a:gd name="T13" fmla="*/ 140 h 158"/>
                    <a:gd name="T14" fmla="*/ 151 w 492"/>
                    <a:gd name="T15" fmla="*/ 149 h 158"/>
                    <a:gd name="T16" fmla="*/ 185 w 492"/>
                    <a:gd name="T17" fmla="*/ 154 h 158"/>
                    <a:gd name="T18" fmla="*/ 222 w 492"/>
                    <a:gd name="T19" fmla="*/ 156 h 158"/>
                    <a:gd name="T20" fmla="*/ 255 w 492"/>
                    <a:gd name="T21" fmla="*/ 157 h 158"/>
                    <a:gd name="T22" fmla="*/ 288 w 492"/>
                    <a:gd name="T23" fmla="*/ 156 h 158"/>
                    <a:gd name="T24" fmla="*/ 317 w 492"/>
                    <a:gd name="T25" fmla="*/ 153 h 158"/>
                    <a:gd name="T26" fmla="*/ 346 w 492"/>
                    <a:gd name="T27" fmla="*/ 147 h 158"/>
                    <a:gd name="T28" fmla="*/ 374 w 492"/>
                    <a:gd name="T29" fmla="*/ 143 h 158"/>
                    <a:gd name="T30" fmla="*/ 397 w 492"/>
                    <a:gd name="T31" fmla="*/ 136 h 158"/>
                    <a:gd name="T32" fmla="*/ 422 w 492"/>
                    <a:gd name="T33" fmla="*/ 126 h 158"/>
                    <a:gd name="T34" fmla="*/ 445 w 492"/>
                    <a:gd name="T35" fmla="*/ 114 h 158"/>
                    <a:gd name="T36" fmla="*/ 463 w 492"/>
                    <a:gd name="T37" fmla="*/ 101 h 158"/>
                    <a:gd name="T38" fmla="*/ 483 w 492"/>
                    <a:gd name="T39" fmla="*/ 79 h 158"/>
                    <a:gd name="T40" fmla="*/ 491 w 492"/>
                    <a:gd name="T41" fmla="*/ 56 h 158"/>
                    <a:gd name="T42" fmla="*/ 491 w 492"/>
                    <a:gd name="T43" fmla="*/ 0 h 158"/>
                    <a:gd name="T44" fmla="*/ 487 w 492"/>
                    <a:gd name="T45" fmla="*/ 14 h 158"/>
                    <a:gd name="T46" fmla="*/ 475 w 492"/>
                    <a:gd name="T47" fmla="*/ 31 h 158"/>
                    <a:gd name="T48" fmla="*/ 460 w 492"/>
                    <a:gd name="T49" fmla="*/ 46 h 158"/>
                    <a:gd name="T50" fmla="*/ 439 w 492"/>
                    <a:gd name="T51" fmla="*/ 60 h 158"/>
                    <a:gd name="T52" fmla="*/ 412 w 492"/>
                    <a:gd name="T53" fmla="*/ 73 h 158"/>
                    <a:gd name="T54" fmla="*/ 392 w 492"/>
                    <a:gd name="T55" fmla="*/ 80 h 158"/>
                    <a:gd name="T56" fmla="*/ 366 w 492"/>
                    <a:gd name="T57" fmla="*/ 87 h 158"/>
                    <a:gd name="T58" fmla="*/ 337 w 492"/>
                    <a:gd name="T59" fmla="*/ 93 h 158"/>
                    <a:gd name="T60" fmla="*/ 300 w 492"/>
                    <a:gd name="T61" fmla="*/ 98 h 158"/>
                    <a:gd name="T62" fmla="*/ 275 w 492"/>
                    <a:gd name="T63" fmla="*/ 101 h 158"/>
                    <a:gd name="T64" fmla="*/ 245 w 492"/>
                    <a:gd name="T65" fmla="*/ 100 h 158"/>
                    <a:gd name="T66" fmla="*/ 212 w 492"/>
                    <a:gd name="T67" fmla="*/ 100 h 158"/>
                    <a:gd name="T68" fmla="*/ 180 w 492"/>
                    <a:gd name="T69" fmla="*/ 97 h 158"/>
                    <a:gd name="T70" fmla="*/ 147 w 492"/>
                    <a:gd name="T71" fmla="*/ 91 h 158"/>
                    <a:gd name="T72" fmla="*/ 113 w 492"/>
                    <a:gd name="T73" fmla="*/ 83 h 158"/>
                    <a:gd name="T74" fmla="*/ 88 w 492"/>
                    <a:gd name="T75" fmla="*/ 77 h 158"/>
                    <a:gd name="T76" fmla="*/ 65 w 492"/>
                    <a:gd name="T77" fmla="*/ 66 h 158"/>
                    <a:gd name="T78" fmla="*/ 45 w 492"/>
                    <a:gd name="T79" fmla="*/ 55 h 158"/>
                    <a:gd name="T80" fmla="*/ 27 w 492"/>
                    <a:gd name="T81" fmla="*/ 43 h 158"/>
                    <a:gd name="T82" fmla="*/ 9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6"/>
                      </a:lnTo>
                      <a:lnTo>
                        <a:pt x="9" y="80"/>
                      </a:lnTo>
                      <a:lnTo>
                        <a:pt x="24" y="97"/>
                      </a:lnTo>
                      <a:lnTo>
                        <a:pt x="48" y="115"/>
                      </a:lnTo>
                      <a:lnTo>
                        <a:pt x="79" y="129"/>
                      </a:lnTo>
                      <a:lnTo>
                        <a:pt x="113" y="140"/>
                      </a:lnTo>
                      <a:lnTo>
                        <a:pt x="151" y="149"/>
                      </a:lnTo>
                      <a:lnTo>
                        <a:pt x="185" y="154"/>
                      </a:lnTo>
                      <a:lnTo>
                        <a:pt x="222" y="156"/>
                      </a:lnTo>
                      <a:lnTo>
                        <a:pt x="255" y="157"/>
                      </a:lnTo>
                      <a:lnTo>
                        <a:pt x="288" y="156"/>
                      </a:lnTo>
                      <a:lnTo>
                        <a:pt x="317" y="153"/>
                      </a:lnTo>
                      <a:lnTo>
                        <a:pt x="346" y="147"/>
                      </a:lnTo>
                      <a:lnTo>
                        <a:pt x="374" y="143"/>
                      </a:lnTo>
                      <a:lnTo>
                        <a:pt x="397" y="136"/>
                      </a:lnTo>
                      <a:lnTo>
                        <a:pt x="422" y="126"/>
                      </a:lnTo>
                      <a:lnTo>
                        <a:pt x="445" y="114"/>
                      </a:lnTo>
                      <a:lnTo>
                        <a:pt x="463" y="101"/>
                      </a:lnTo>
                      <a:lnTo>
                        <a:pt x="483" y="79"/>
                      </a:lnTo>
                      <a:lnTo>
                        <a:pt x="491" y="56"/>
                      </a:lnTo>
                      <a:lnTo>
                        <a:pt x="491" y="0"/>
                      </a:lnTo>
                      <a:lnTo>
                        <a:pt x="487" y="14"/>
                      </a:lnTo>
                      <a:lnTo>
                        <a:pt x="475" y="31"/>
                      </a:lnTo>
                      <a:lnTo>
                        <a:pt x="460" y="46"/>
                      </a:lnTo>
                      <a:lnTo>
                        <a:pt x="439" y="60"/>
                      </a:lnTo>
                      <a:lnTo>
                        <a:pt x="412" y="73"/>
                      </a:lnTo>
                      <a:lnTo>
                        <a:pt x="392" y="80"/>
                      </a:lnTo>
                      <a:lnTo>
                        <a:pt x="366" y="87"/>
                      </a:lnTo>
                      <a:lnTo>
                        <a:pt x="337" y="93"/>
                      </a:lnTo>
                      <a:lnTo>
                        <a:pt x="300" y="98"/>
                      </a:lnTo>
                      <a:lnTo>
                        <a:pt x="275" y="101"/>
                      </a:lnTo>
                      <a:lnTo>
                        <a:pt x="245" y="100"/>
                      </a:lnTo>
                      <a:lnTo>
                        <a:pt x="212" y="100"/>
                      </a:lnTo>
                      <a:lnTo>
                        <a:pt x="180" y="97"/>
                      </a:lnTo>
                      <a:lnTo>
                        <a:pt x="147" y="91"/>
                      </a:lnTo>
                      <a:lnTo>
                        <a:pt x="113" y="83"/>
                      </a:lnTo>
                      <a:lnTo>
                        <a:pt x="88" y="77"/>
                      </a:lnTo>
                      <a:lnTo>
                        <a:pt x="65" y="66"/>
                      </a:lnTo>
                      <a:lnTo>
                        <a:pt x="45" y="55"/>
                      </a:lnTo>
                      <a:lnTo>
                        <a:pt x="27" y="43"/>
                      </a:lnTo>
                      <a:lnTo>
                        <a:pt x="9" y="24"/>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52" name="Group 119"/>
              <p:cNvGrpSpPr>
                <a:grpSpLocks/>
              </p:cNvGrpSpPr>
              <p:nvPr/>
            </p:nvGrpSpPr>
            <p:grpSpPr bwMode="auto">
              <a:xfrm>
                <a:off x="5290" y="1842"/>
                <a:ext cx="493" cy="266"/>
                <a:chOff x="5290" y="1842"/>
                <a:chExt cx="493" cy="266"/>
              </a:xfrm>
            </p:grpSpPr>
            <p:sp>
              <p:nvSpPr>
                <p:cNvPr id="20559" name="Oval 120"/>
                <p:cNvSpPr>
                  <a:spLocks noChangeArrowheads="1"/>
                </p:cNvSpPr>
                <p:nvPr/>
              </p:nvSpPr>
              <p:spPr bwMode="auto">
                <a:xfrm>
                  <a:off x="5293" y="1842"/>
                  <a:ext cx="483"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60" name="Freeform 121"/>
                <p:cNvSpPr>
                  <a:spLocks/>
                </p:cNvSpPr>
                <p:nvPr/>
              </p:nvSpPr>
              <p:spPr bwMode="auto">
                <a:xfrm>
                  <a:off x="5290" y="1952"/>
                  <a:ext cx="493" cy="156"/>
                </a:xfrm>
                <a:custGeom>
                  <a:avLst/>
                  <a:gdLst>
                    <a:gd name="T0" fmla="*/ 0 w 493"/>
                    <a:gd name="T1" fmla="*/ 0 h 156"/>
                    <a:gd name="T2" fmla="*/ 0 w 493"/>
                    <a:gd name="T3" fmla="*/ 54 h 156"/>
                    <a:gd name="T4" fmla="*/ 10 w 493"/>
                    <a:gd name="T5" fmla="*/ 78 h 156"/>
                    <a:gd name="T6" fmla="*/ 24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7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2 w 493"/>
                    <a:gd name="T55" fmla="*/ 78 h 156"/>
                    <a:gd name="T56" fmla="*/ 366 w 493"/>
                    <a:gd name="T57" fmla="*/ 85 h 156"/>
                    <a:gd name="T58" fmla="*/ 338 w 493"/>
                    <a:gd name="T59" fmla="*/ 91 h 156"/>
                    <a:gd name="T60" fmla="*/ 300 w 493"/>
                    <a:gd name="T61" fmla="*/ 96 h 156"/>
                    <a:gd name="T62" fmla="*/ 275 w 493"/>
                    <a:gd name="T63" fmla="*/ 99 h 156"/>
                    <a:gd name="T64" fmla="*/ 246 w 493"/>
                    <a:gd name="T65" fmla="*/ 98 h 156"/>
                    <a:gd name="T66" fmla="*/ 212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5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4" y="95"/>
                      </a:lnTo>
                      <a:lnTo>
                        <a:pt x="48" y="113"/>
                      </a:lnTo>
                      <a:lnTo>
                        <a:pt x="80" y="127"/>
                      </a:lnTo>
                      <a:lnTo>
                        <a:pt x="114" y="138"/>
                      </a:lnTo>
                      <a:lnTo>
                        <a:pt x="151" y="147"/>
                      </a:lnTo>
                      <a:lnTo>
                        <a:pt x="185" y="152"/>
                      </a:lnTo>
                      <a:lnTo>
                        <a:pt x="223" y="155"/>
                      </a:lnTo>
                      <a:lnTo>
                        <a:pt x="255" y="155"/>
                      </a:lnTo>
                      <a:lnTo>
                        <a:pt x="288" y="155"/>
                      </a:lnTo>
                      <a:lnTo>
                        <a:pt x="317"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2" y="78"/>
                      </a:lnTo>
                      <a:lnTo>
                        <a:pt x="366" y="85"/>
                      </a:lnTo>
                      <a:lnTo>
                        <a:pt x="338" y="91"/>
                      </a:lnTo>
                      <a:lnTo>
                        <a:pt x="300" y="96"/>
                      </a:lnTo>
                      <a:lnTo>
                        <a:pt x="275" y="99"/>
                      </a:lnTo>
                      <a:lnTo>
                        <a:pt x="246" y="98"/>
                      </a:lnTo>
                      <a:lnTo>
                        <a:pt x="212" y="98"/>
                      </a:lnTo>
                      <a:lnTo>
                        <a:pt x="180" y="95"/>
                      </a:lnTo>
                      <a:lnTo>
                        <a:pt x="148" y="89"/>
                      </a:lnTo>
                      <a:lnTo>
                        <a:pt x="114" y="81"/>
                      </a:lnTo>
                      <a:lnTo>
                        <a:pt x="89" y="75"/>
                      </a:lnTo>
                      <a:lnTo>
                        <a:pt x="66" y="64"/>
                      </a:lnTo>
                      <a:lnTo>
                        <a:pt x="45" y="53"/>
                      </a:lnTo>
                      <a:lnTo>
                        <a:pt x="27" y="42"/>
                      </a:lnTo>
                      <a:lnTo>
                        <a:pt x="10"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53" name="Group 122"/>
              <p:cNvGrpSpPr>
                <a:grpSpLocks/>
              </p:cNvGrpSpPr>
              <p:nvPr/>
            </p:nvGrpSpPr>
            <p:grpSpPr bwMode="auto">
              <a:xfrm>
                <a:off x="5295" y="1784"/>
                <a:ext cx="493" cy="267"/>
                <a:chOff x="5295" y="1784"/>
                <a:chExt cx="493" cy="267"/>
              </a:xfrm>
            </p:grpSpPr>
            <p:sp>
              <p:nvSpPr>
                <p:cNvPr id="20557" name="Oval 123"/>
                <p:cNvSpPr>
                  <a:spLocks noChangeArrowheads="1"/>
                </p:cNvSpPr>
                <p:nvPr/>
              </p:nvSpPr>
              <p:spPr bwMode="auto">
                <a:xfrm>
                  <a:off x="5299" y="1784"/>
                  <a:ext cx="481"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58" name="Freeform 124"/>
                <p:cNvSpPr>
                  <a:spLocks/>
                </p:cNvSpPr>
                <p:nvPr/>
              </p:nvSpPr>
              <p:spPr bwMode="auto">
                <a:xfrm>
                  <a:off x="5295" y="1895"/>
                  <a:ext cx="493" cy="156"/>
                </a:xfrm>
                <a:custGeom>
                  <a:avLst/>
                  <a:gdLst>
                    <a:gd name="T0" fmla="*/ 0 w 493"/>
                    <a:gd name="T1" fmla="*/ 0 h 156"/>
                    <a:gd name="T2" fmla="*/ 0 w 493"/>
                    <a:gd name="T3" fmla="*/ 54 h 156"/>
                    <a:gd name="T4" fmla="*/ 10 w 493"/>
                    <a:gd name="T5" fmla="*/ 78 h 156"/>
                    <a:gd name="T6" fmla="*/ 25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0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5" y="95"/>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0" y="96"/>
                      </a:lnTo>
                      <a:lnTo>
                        <a:pt x="276" y="99"/>
                      </a:lnTo>
                      <a:lnTo>
                        <a:pt x="246" y="98"/>
                      </a:lnTo>
                      <a:lnTo>
                        <a:pt x="213" y="98"/>
                      </a:lnTo>
                      <a:lnTo>
                        <a:pt x="180" y="95"/>
                      </a:lnTo>
                      <a:lnTo>
                        <a:pt x="148" y="89"/>
                      </a:lnTo>
                      <a:lnTo>
                        <a:pt x="114" y="81"/>
                      </a:lnTo>
                      <a:lnTo>
                        <a:pt x="89" y="75"/>
                      </a:lnTo>
                      <a:lnTo>
                        <a:pt x="66" y="64"/>
                      </a:lnTo>
                      <a:lnTo>
                        <a:pt x="46" y="53"/>
                      </a:lnTo>
                      <a:lnTo>
                        <a:pt x="27" y="42"/>
                      </a:lnTo>
                      <a:lnTo>
                        <a:pt x="10"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54" name="Group 125"/>
              <p:cNvGrpSpPr>
                <a:grpSpLocks/>
              </p:cNvGrpSpPr>
              <p:nvPr/>
            </p:nvGrpSpPr>
            <p:grpSpPr bwMode="auto">
              <a:xfrm>
                <a:off x="5333" y="1727"/>
                <a:ext cx="493" cy="267"/>
                <a:chOff x="5333" y="1727"/>
                <a:chExt cx="493" cy="267"/>
              </a:xfrm>
            </p:grpSpPr>
            <p:sp>
              <p:nvSpPr>
                <p:cNvPr id="20555" name="Oval 126"/>
                <p:cNvSpPr>
                  <a:spLocks noChangeArrowheads="1"/>
                </p:cNvSpPr>
                <p:nvPr/>
              </p:nvSpPr>
              <p:spPr bwMode="auto">
                <a:xfrm>
                  <a:off x="5337" y="1727"/>
                  <a:ext cx="482" cy="203"/>
                </a:xfrm>
                <a:prstGeom prst="ellipse">
                  <a:avLst/>
                </a:prstGeom>
                <a:solidFill>
                  <a:srgbClr val="676767"/>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56" name="Freeform 127"/>
                <p:cNvSpPr>
                  <a:spLocks/>
                </p:cNvSpPr>
                <p:nvPr/>
              </p:nvSpPr>
              <p:spPr bwMode="auto">
                <a:xfrm>
                  <a:off x="5333" y="1838"/>
                  <a:ext cx="493" cy="156"/>
                </a:xfrm>
                <a:custGeom>
                  <a:avLst/>
                  <a:gdLst>
                    <a:gd name="T0" fmla="*/ 0 w 493"/>
                    <a:gd name="T1" fmla="*/ 0 h 156"/>
                    <a:gd name="T2" fmla="*/ 0 w 493"/>
                    <a:gd name="T3" fmla="*/ 54 h 156"/>
                    <a:gd name="T4" fmla="*/ 10 w 493"/>
                    <a:gd name="T5" fmla="*/ 78 h 156"/>
                    <a:gd name="T6" fmla="*/ 25 w 493"/>
                    <a:gd name="T7" fmla="*/ 95 h 156"/>
                    <a:gd name="T8" fmla="*/ 48 w 493"/>
                    <a:gd name="T9" fmla="*/ 113 h 156"/>
                    <a:gd name="T10" fmla="*/ 80 w 493"/>
                    <a:gd name="T11" fmla="*/ 127 h 156"/>
                    <a:gd name="T12" fmla="*/ 114 w 493"/>
                    <a:gd name="T13" fmla="*/ 138 h 156"/>
                    <a:gd name="T14" fmla="*/ 151 w 493"/>
                    <a:gd name="T15" fmla="*/ 147 h 156"/>
                    <a:gd name="T16" fmla="*/ 185 w 493"/>
                    <a:gd name="T17" fmla="*/ 152 h 156"/>
                    <a:gd name="T18" fmla="*/ 223 w 493"/>
                    <a:gd name="T19" fmla="*/ 155 h 156"/>
                    <a:gd name="T20" fmla="*/ 255 w 493"/>
                    <a:gd name="T21" fmla="*/ 155 h 156"/>
                    <a:gd name="T22" fmla="*/ 288 w 493"/>
                    <a:gd name="T23" fmla="*/ 155 h 156"/>
                    <a:gd name="T24" fmla="*/ 318 w 493"/>
                    <a:gd name="T25" fmla="*/ 151 h 156"/>
                    <a:gd name="T26" fmla="*/ 346 w 493"/>
                    <a:gd name="T27" fmla="*/ 145 h 156"/>
                    <a:gd name="T28" fmla="*/ 374 w 493"/>
                    <a:gd name="T29" fmla="*/ 141 h 156"/>
                    <a:gd name="T30" fmla="*/ 398 w 493"/>
                    <a:gd name="T31" fmla="*/ 134 h 156"/>
                    <a:gd name="T32" fmla="*/ 422 w 493"/>
                    <a:gd name="T33" fmla="*/ 124 h 156"/>
                    <a:gd name="T34" fmla="*/ 445 w 493"/>
                    <a:gd name="T35" fmla="*/ 112 h 156"/>
                    <a:gd name="T36" fmla="*/ 463 w 493"/>
                    <a:gd name="T37" fmla="*/ 99 h 156"/>
                    <a:gd name="T38" fmla="*/ 483 w 493"/>
                    <a:gd name="T39" fmla="*/ 77 h 156"/>
                    <a:gd name="T40" fmla="*/ 492 w 493"/>
                    <a:gd name="T41" fmla="*/ 54 h 156"/>
                    <a:gd name="T42" fmla="*/ 492 w 493"/>
                    <a:gd name="T43" fmla="*/ 0 h 156"/>
                    <a:gd name="T44" fmla="*/ 487 w 493"/>
                    <a:gd name="T45" fmla="*/ 13 h 156"/>
                    <a:gd name="T46" fmla="*/ 476 w 493"/>
                    <a:gd name="T47" fmla="*/ 29 h 156"/>
                    <a:gd name="T48" fmla="*/ 461 w 493"/>
                    <a:gd name="T49" fmla="*/ 45 h 156"/>
                    <a:gd name="T50" fmla="*/ 439 w 493"/>
                    <a:gd name="T51" fmla="*/ 59 h 156"/>
                    <a:gd name="T52" fmla="*/ 412 w 493"/>
                    <a:gd name="T53" fmla="*/ 71 h 156"/>
                    <a:gd name="T54" fmla="*/ 393 w 493"/>
                    <a:gd name="T55" fmla="*/ 78 h 156"/>
                    <a:gd name="T56" fmla="*/ 366 w 493"/>
                    <a:gd name="T57" fmla="*/ 85 h 156"/>
                    <a:gd name="T58" fmla="*/ 338 w 493"/>
                    <a:gd name="T59" fmla="*/ 91 h 156"/>
                    <a:gd name="T60" fmla="*/ 301 w 493"/>
                    <a:gd name="T61" fmla="*/ 96 h 156"/>
                    <a:gd name="T62" fmla="*/ 276 w 493"/>
                    <a:gd name="T63" fmla="*/ 99 h 156"/>
                    <a:gd name="T64" fmla="*/ 246 w 493"/>
                    <a:gd name="T65" fmla="*/ 98 h 156"/>
                    <a:gd name="T66" fmla="*/ 213 w 493"/>
                    <a:gd name="T67" fmla="*/ 98 h 156"/>
                    <a:gd name="T68" fmla="*/ 180 w 493"/>
                    <a:gd name="T69" fmla="*/ 95 h 156"/>
                    <a:gd name="T70" fmla="*/ 148 w 493"/>
                    <a:gd name="T71" fmla="*/ 89 h 156"/>
                    <a:gd name="T72" fmla="*/ 114 w 493"/>
                    <a:gd name="T73" fmla="*/ 81 h 156"/>
                    <a:gd name="T74" fmla="*/ 89 w 493"/>
                    <a:gd name="T75" fmla="*/ 75 h 156"/>
                    <a:gd name="T76" fmla="*/ 66 w 493"/>
                    <a:gd name="T77" fmla="*/ 64 h 156"/>
                    <a:gd name="T78" fmla="*/ 46 w 493"/>
                    <a:gd name="T79" fmla="*/ 53 h 156"/>
                    <a:gd name="T80" fmla="*/ 27 w 493"/>
                    <a:gd name="T81" fmla="*/ 42 h 156"/>
                    <a:gd name="T82" fmla="*/ 10 w 493"/>
                    <a:gd name="T83" fmla="*/ 22 h 156"/>
                    <a:gd name="T84" fmla="*/ 0 w 493"/>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6">
                      <a:moveTo>
                        <a:pt x="0" y="0"/>
                      </a:moveTo>
                      <a:lnTo>
                        <a:pt x="0" y="54"/>
                      </a:lnTo>
                      <a:lnTo>
                        <a:pt x="10" y="78"/>
                      </a:lnTo>
                      <a:lnTo>
                        <a:pt x="25" y="95"/>
                      </a:lnTo>
                      <a:lnTo>
                        <a:pt x="48" y="113"/>
                      </a:lnTo>
                      <a:lnTo>
                        <a:pt x="80" y="127"/>
                      </a:lnTo>
                      <a:lnTo>
                        <a:pt x="114" y="138"/>
                      </a:lnTo>
                      <a:lnTo>
                        <a:pt x="151" y="147"/>
                      </a:lnTo>
                      <a:lnTo>
                        <a:pt x="185" y="152"/>
                      </a:lnTo>
                      <a:lnTo>
                        <a:pt x="223" y="155"/>
                      </a:lnTo>
                      <a:lnTo>
                        <a:pt x="255" y="155"/>
                      </a:lnTo>
                      <a:lnTo>
                        <a:pt x="288" y="155"/>
                      </a:lnTo>
                      <a:lnTo>
                        <a:pt x="318" y="151"/>
                      </a:lnTo>
                      <a:lnTo>
                        <a:pt x="346" y="145"/>
                      </a:lnTo>
                      <a:lnTo>
                        <a:pt x="374" y="141"/>
                      </a:lnTo>
                      <a:lnTo>
                        <a:pt x="398" y="134"/>
                      </a:lnTo>
                      <a:lnTo>
                        <a:pt x="422" y="124"/>
                      </a:lnTo>
                      <a:lnTo>
                        <a:pt x="445" y="112"/>
                      </a:lnTo>
                      <a:lnTo>
                        <a:pt x="463" y="99"/>
                      </a:lnTo>
                      <a:lnTo>
                        <a:pt x="483" y="77"/>
                      </a:lnTo>
                      <a:lnTo>
                        <a:pt x="492" y="54"/>
                      </a:lnTo>
                      <a:lnTo>
                        <a:pt x="492" y="0"/>
                      </a:lnTo>
                      <a:lnTo>
                        <a:pt x="487" y="13"/>
                      </a:lnTo>
                      <a:lnTo>
                        <a:pt x="476" y="29"/>
                      </a:lnTo>
                      <a:lnTo>
                        <a:pt x="461" y="45"/>
                      </a:lnTo>
                      <a:lnTo>
                        <a:pt x="439" y="59"/>
                      </a:lnTo>
                      <a:lnTo>
                        <a:pt x="412" y="71"/>
                      </a:lnTo>
                      <a:lnTo>
                        <a:pt x="393" y="78"/>
                      </a:lnTo>
                      <a:lnTo>
                        <a:pt x="366" y="85"/>
                      </a:lnTo>
                      <a:lnTo>
                        <a:pt x="338" y="91"/>
                      </a:lnTo>
                      <a:lnTo>
                        <a:pt x="301" y="96"/>
                      </a:lnTo>
                      <a:lnTo>
                        <a:pt x="276" y="99"/>
                      </a:lnTo>
                      <a:lnTo>
                        <a:pt x="246" y="98"/>
                      </a:lnTo>
                      <a:lnTo>
                        <a:pt x="213" y="98"/>
                      </a:lnTo>
                      <a:lnTo>
                        <a:pt x="180" y="95"/>
                      </a:lnTo>
                      <a:lnTo>
                        <a:pt x="148" y="89"/>
                      </a:lnTo>
                      <a:lnTo>
                        <a:pt x="114" y="81"/>
                      </a:lnTo>
                      <a:lnTo>
                        <a:pt x="89" y="75"/>
                      </a:lnTo>
                      <a:lnTo>
                        <a:pt x="66" y="64"/>
                      </a:lnTo>
                      <a:lnTo>
                        <a:pt x="46" y="53"/>
                      </a:lnTo>
                      <a:lnTo>
                        <a:pt x="27" y="42"/>
                      </a:lnTo>
                      <a:lnTo>
                        <a:pt x="10" y="22"/>
                      </a:lnTo>
                      <a:lnTo>
                        <a:pt x="0" y="0"/>
                      </a:lnTo>
                    </a:path>
                  </a:pathLst>
                </a:custGeom>
                <a:solidFill>
                  <a:srgbClr val="91919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grpSp>
          <p:nvGrpSpPr>
            <p:cNvPr id="20494" name="Group 128"/>
            <p:cNvGrpSpPr>
              <a:grpSpLocks/>
            </p:cNvGrpSpPr>
            <p:nvPr/>
          </p:nvGrpSpPr>
          <p:grpSpPr bwMode="auto">
            <a:xfrm>
              <a:off x="5002" y="2241"/>
              <a:ext cx="551" cy="1020"/>
              <a:chOff x="5002" y="2241"/>
              <a:chExt cx="551" cy="1020"/>
            </a:xfrm>
          </p:grpSpPr>
          <p:grpSp>
            <p:nvGrpSpPr>
              <p:cNvPr id="20495" name="Group 129"/>
              <p:cNvGrpSpPr>
                <a:grpSpLocks/>
              </p:cNvGrpSpPr>
              <p:nvPr/>
            </p:nvGrpSpPr>
            <p:grpSpPr bwMode="auto">
              <a:xfrm>
                <a:off x="5045" y="2993"/>
                <a:ext cx="493" cy="268"/>
                <a:chOff x="5045" y="2993"/>
                <a:chExt cx="493" cy="268"/>
              </a:xfrm>
            </p:grpSpPr>
            <p:sp>
              <p:nvSpPr>
                <p:cNvPr id="20532" name="Oval 130"/>
                <p:cNvSpPr>
                  <a:spLocks noChangeArrowheads="1"/>
                </p:cNvSpPr>
                <p:nvPr/>
              </p:nvSpPr>
              <p:spPr bwMode="auto">
                <a:xfrm>
                  <a:off x="5049" y="2993"/>
                  <a:ext cx="483" cy="204"/>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33" name="Freeform 131"/>
                <p:cNvSpPr>
                  <a:spLocks/>
                </p:cNvSpPr>
                <p:nvPr/>
              </p:nvSpPr>
              <p:spPr bwMode="auto">
                <a:xfrm>
                  <a:off x="5045" y="3104"/>
                  <a:ext cx="493" cy="157"/>
                </a:xfrm>
                <a:custGeom>
                  <a:avLst/>
                  <a:gdLst>
                    <a:gd name="T0" fmla="*/ 0 w 493"/>
                    <a:gd name="T1" fmla="*/ 0 h 157"/>
                    <a:gd name="T2" fmla="*/ 0 w 493"/>
                    <a:gd name="T3" fmla="*/ 54 h 157"/>
                    <a:gd name="T4" fmla="*/ 10 w 493"/>
                    <a:gd name="T5" fmla="*/ 79 h 157"/>
                    <a:gd name="T6" fmla="*/ 24 w 493"/>
                    <a:gd name="T7" fmla="*/ 96 h 157"/>
                    <a:gd name="T8" fmla="*/ 48 w 493"/>
                    <a:gd name="T9" fmla="*/ 114 h 157"/>
                    <a:gd name="T10" fmla="*/ 80 w 493"/>
                    <a:gd name="T11" fmla="*/ 127 h 157"/>
                    <a:gd name="T12" fmla="*/ 114 w 493"/>
                    <a:gd name="T13" fmla="*/ 139 h 157"/>
                    <a:gd name="T14" fmla="*/ 151 w 493"/>
                    <a:gd name="T15" fmla="*/ 148 h 157"/>
                    <a:gd name="T16" fmla="*/ 185 w 493"/>
                    <a:gd name="T17" fmla="*/ 152 h 157"/>
                    <a:gd name="T18" fmla="*/ 223 w 493"/>
                    <a:gd name="T19" fmla="*/ 155 h 157"/>
                    <a:gd name="T20" fmla="*/ 255 w 493"/>
                    <a:gd name="T21" fmla="*/ 156 h 157"/>
                    <a:gd name="T22" fmla="*/ 288 w 493"/>
                    <a:gd name="T23" fmla="*/ 155 h 157"/>
                    <a:gd name="T24" fmla="*/ 317 w 493"/>
                    <a:gd name="T25" fmla="*/ 150 h 157"/>
                    <a:gd name="T26" fmla="*/ 346 w 493"/>
                    <a:gd name="T27" fmla="*/ 146 h 157"/>
                    <a:gd name="T28" fmla="*/ 374 w 493"/>
                    <a:gd name="T29" fmla="*/ 142 h 157"/>
                    <a:gd name="T30" fmla="*/ 398 w 493"/>
                    <a:gd name="T31" fmla="*/ 134 h 157"/>
                    <a:gd name="T32" fmla="*/ 422 w 493"/>
                    <a:gd name="T33" fmla="*/ 125 h 157"/>
                    <a:gd name="T34" fmla="*/ 445 w 493"/>
                    <a:gd name="T35" fmla="*/ 113 h 157"/>
                    <a:gd name="T36" fmla="*/ 463 w 493"/>
                    <a:gd name="T37" fmla="*/ 100 h 157"/>
                    <a:gd name="T38" fmla="*/ 483 w 493"/>
                    <a:gd name="T39" fmla="*/ 77 h 157"/>
                    <a:gd name="T40" fmla="*/ 492 w 493"/>
                    <a:gd name="T41" fmla="*/ 56 h 157"/>
                    <a:gd name="T42" fmla="*/ 492 w 493"/>
                    <a:gd name="T43" fmla="*/ 0 h 157"/>
                    <a:gd name="T44" fmla="*/ 487 w 493"/>
                    <a:gd name="T45" fmla="*/ 13 h 157"/>
                    <a:gd name="T46" fmla="*/ 476 w 493"/>
                    <a:gd name="T47" fmla="*/ 29 h 157"/>
                    <a:gd name="T48" fmla="*/ 461 w 493"/>
                    <a:gd name="T49" fmla="*/ 46 h 157"/>
                    <a:gd name="T50" fmla="*/ 439 w 493"/>
                    <a:gd name="T51" fmla="*/ 60 h 157"/>
                    <a:gd name="T52" fmla="*/ 412 w 493"/>
                    <a:gd name="T53" fmla="*/ 71 h 157"/>
                    <a:gd name="T54" fmla="*/ 393 w 493"/>
                    <a:gd name="T55" fmla="*/ 79 h 157"/>
                    <a:gd name="T56" fmla="*/ 366 w 493"/>
                    <a:gd name="T57" fmla="*/ 86 h 157"/>
                    <a:gd name="T58" fmla="*/ 338 w 493"/>
                    <a:gd name="T59" fmla="*/ 92 h 157"/>
                    <a:gd name="T60" fmla="*/ 300 w 493"/>
                    <a:gd name="T61" fmla="*/ 98 h 157"/>
                    <a:gd name="T62" fmla="*/ 275 w 493"/>
                    <a:gd name="T63" fmla="*/ 99 h 157"/>
                    <a:gd name="T64" fmla="*/ 246 w 493"/>
                    <a:gd name="T65" fmla="*/ 99 h 157"/>
                    <a:gd name="T66" fmla="*/ 213 w 493"/>
                    <a:gd name="T67" fmla="*/ 98 h 157"/>
                    <a:gd name="T68" fmla="*/ 180 w 493"/>
                    <a:gd name="T69" fmla="*/ 96 h 157"/>
                    <a:gd name="T70" fmla="*/ 148 w 493"/>
                    <a:gd name="T71" fmla="*/ 91 h 157"/>
                    <a:gd name="T72" fmla="*/ 114 w 493"/>
                    <a:gd name="T73" fmla="*/ 82 h 157"/>
                    <a:gd name="T74" fmla="*/ 89 w 493"/>
                    <a:gd name="T75" fmla="*/ 75 h 157"/>
                    <a:gd name="T76" fmla="*/ 66 w 493"/>
                    <a:gd name="T77" fmla="*/ 65 h 157"/>
                    <a:gd name="T78" fmla="*/ 45 w 493"/>
                    <a:gd name="T79" fmla="*/ 53 h 157"/>
                    <a:gd name="T80" fmla="*/ 27 w 493"/>
                    <a:gd name="T81" fmla="*/ 43 h 157"/>
                    <a:gd name="T82" fmla="*/ 10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4"/>
                      </a:lnTo>
                      <a:lnTo>
                        <a:pt x="10" y="79"/>
                      </a:lnTo>
                      <a:lnTo>
                        <a:pt x="24" y="96"/>
                      </a:lnTo>
                      <a:lnTo>
                        <a:pt x="48" y="114"/>
                      </a:lnTo>
                      <a:lnTo>
                        <a:pt x="80" y="127"/>
                      </a:lnTo>
                      <a:lnTo>
                        <a:pt x="114" y="139"/>
                      </a:lnTo>
                      <a:lnTo>
                        <a:pt x="151" y="148"/>
                      </a:lnTo>
                      <a:lnTo>
                        <a:pt x="185" y="152"/>
                      </a:lnTo>
                      <a:lnTo>
                        <a:pt x="223" y="155"/>
                      </a:lnTo>
                      <a:lnTo>
                        <a:pt x="255" y="156"/>
                      </a:lnTo>
                      <a:lnTo>
                        <a:pt x="288" y="155"/>
                      </a:lnTo>
                      <a:lnTo>
                        <a:pt x="317" y="150"/>
                      </a:lnTo>
                      <a:lnTo>
                        <a:pt x="346" y="146"/>
                      </a:lnTo>
                      <a:lnTo>
                        <a:pt x="374" y="142"/>
                      </a:lnTo>
                      <a:lnTo>
                        <a:pt x="398" y="134"/>
                      </a:lnTo>
                      <a:lnTo>
                        <a:pt x="422" y="125"/>
                      </a:lnTo>
                      <a:lnTo>
                        <a:pt x="445" y="113"/>
                      </a:lnTo>
                      <a:lnTo>
                        <a:pt x="463" y="100"/>
                      </a:lnTo>
                      <a:lnTo>
                        <a:pt x="483" y="77"/>
                      </a:lnTo>
                      <a:lnTo>
                        <a:pt x="492" y="56"/>
                      </a:lnTo>
                      <a:lnTo>
                        <a:pt x="492" y="0"/>
                      </a:lnTo>
                      <a:lnTo>
                        <a:pt x="487" y="13"/>
                      </a:lnTo>
                      <a:lnTo>
                        <a:pt x="476" y="29"/>
                      </a:lnTo>
                      <a:lnTo>
                        <a:pt x="461" y="46"/>
                      </a:lnTo>
                      <a:lnTo>
                        <a:pt x="439" y="60"/>
                      </a:lnTo>
                      <a:lnTo>
                        <a:pt x="412" y="71"/>
                      </a:lnTo>
                      <a:lnTo>
                        <a:pt x="393" y="79"/>
                      </a:lnTo>
                      <a:lnTo>
                        <a:pt x="366" y="86"/>
                      </a:lnTo>
                      <a:lnTo>
                        <a:pt x="338" y="92"/>
                      </a:lnTo>
                      <a:lnTo>
                        <a:pt x="300" y="98"/>
                      </a:lnTo>
                      <a:lnTo>
                        <a:pt x="275" y="99"/>
                      </a:lnTo>
                      <a:lnTo>
                        <a:pt x="246" y="99"/>
                      </a:lnTo>
                      <a:lnTo>
                        <a:pt x="213" y="98"/>
                      </a:lnTo>
                      <a:lnTo>
                        <a:pt x="180" y="96"/>
                      </a:lnTo>
                      <a:lnTo>
                        <a:pt x="148" y="91"/>
                      </a:lnTo>
                      <a:lnTo>
                        <a:pt x="114" y="82"/>
                      </a:lnTo>
                      <a:lnTo>
                        <a:pt x="89" y="75"/>
                      </a:lnTo>
                      <a:lnTo>
                        <a:pt x="66" y="65"/>
                      </a:lnTo>
                      <a:lnTo>
                        <a:pt x="45" y="53"/>
                      </a:lnTo>
                      <a:lnTo>
                        <a:pt x="27" y="43"/>
                      </a:lnTo>
                      <a:lnTo>
                        <a:pt x="10"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496" name="Group 132"/>
              <p:cNvGrpSpPr>
                <a:grpSpLocks/>
              </p:cNvGrpSpPr>
              <p:nvPr/>
            </p:nvGrpSpPr>
            <p:grpSpPr bwMode="auto">
              <a:xfrm>
                <a:off x="5050" y="2936"/>
                <a:ext cx="492" cy="268"/>
                <a:chOff x="5050" y="2936"/>
                <a:chExt cx="492" cy="268"/>
              </a:xfrm>
            </p:grpSpPr>
            <p:sp>
              <p:nvSpPr>
                <p:cNvPr id="20530" name="Oval 133"/>
                <p:cNvSpPr>
                  <a:spLocks noChangeArrowheads="1"/>
                </p:cNvSpPr>
                <p:nvPr/>
              </p:nvSpPr>
              <p:spPr bwMode="auto">
                <a:xfrm>
                  <a:off x="5054" y="2936"/>
                  <a:ext cx="483" cy="204"/>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31" name="Freeform 134"/>
                <p:cNvSpPr>
                  <a:spLocks/>
                </p:cNvSpPr>
                <p:nvPr/>
              </p:nvSpPr>
              <p:spPr bwMode="auto">
                <a:xfrm>
                  <a:off x="5050" y="3046"/>
                  <a:ext cx="492" cy="158"/>
                </a:xfrm>
                <a:custGeom>
                  <a:avLst/>
                  <a:gdLst>
                    <a:gd name="T0" fmla="*/ 0 w 492"/>
                    <a:gd name="T1" fmla="*/ 0 h 158"/>
                    <a:gd name="T2" fmla="*/ 0 w 492"/>
                    <a:gd name="T3" fmla="*/ 55 h 158"/>
                    <a:gd name="T4" fmla="*/ 10 w 492"/>
                    <a:gd name="T5" fmla="*/ 80 h 158"/>
                    <a:gd name="T6" fmla="*/ 25 w 492"/>
                    <a:gd name="T7" fmla="*/ 97 h 158"/>
                    <a:gd name="T8" fmla="*/ 48 w 492"/>
                    <a:gd name="T9" fmla="*/ 115 h 158"/>
                    <a:gd name="T10" fmla="*/ 79 w 492"/>
                    <a:gd name="T11" fmla="*/ 128 h 158"/>
                    <a:gd name="T12" fmla="*/ 114 w 492"/>
                    <a:gd name="T13" fmla="*/ 140 h 158"/>
                    <a:gd name="T14" fmla="*/ 151 w 492"/>
                    <a:gd name="T15" fmla="*/ 149 h 158"/>
                    <a:gd name="T16" fmla="*/ 185 w 492"/>
                    <a:gd name="T17" fmla="*/ 154 h 158"/>
                    <a:gd name="T18" fmla="*/ 223 w 492"/>
                    <a:gd name="T19" fmla="*/ 156 h 158"/>
                    <a:gd name="T20" fmla="*/ 255 w 492"/>
                    <a:gd name="T21" fmla="*/ 157 h 158"/>
                    <a:gd name="T22" fmla="*/ 288 w 492"/>
                    <a:gd name="T23" fmla="*/ 156 h 158"/>
                    <a:gd name="T24" fmla="*/ 318 w 492"/>
                    <a:gd name="T25" fmla="*/ 151 h 158"/>
                    <a:gd name="T26" fmla="*/ 346 w 492"/>
                    <a:gd name="T27" fmla="*/ 147 h 158"/>
                    <a:gd name="T28" fmla="*/ 373 w 492"/>
                    <a:gd name="T29" fmla="*/ 143 h 158"/>
                    <a:gd name="T30" fmla="*/ 397 w 492"/>
                    <a:gd name="T31" fmla="*/ 135 h 158"/>
                    <a:gd name="T32" fmla="*/ 421 w 492"/>
                    <a:gd name="T33" fmla="*/ 126 h 158"/>
                    <a:gd name="T34" fmla="*/ 445 w 492"/>
                    <a:gd name="T35" fmla="*/ 114 h 158"/>
                    <a:gd name="T36" fmla="*/ 463 w 492"/>
                    <a:gd name="T37" fmla="*/ 101 h 158"/>
                    <a:gd name="T38" fmla="*/ 482 w 492"/>
                    <a:gd name="T39" fmla="*/ 77 h 158"/>
                    <a:gd name="T40" fmla="*/ 491 w 492"/>
                    <a:gd name="T41" fmla="*/ 56 h 158"/>
                    <a:gd name="T42" fmla="*/ 491 w 492"/>
                    <a:gd name="T43" fmla="*/ 0 h 158"/>
                    <a:gd name="T44" fmla="*/ 486 w 492"/>
                    <a:gd name="T45" fmla="*/ 13 h 158"/>
                    <a:gd name="T46" fmla="*/ 475 w 492"/>
                    <a:gd name="T47" fmla="*/ 29 h 158"/>
                    <a:gd name="T48" fmla="*/ 460 w 492"/>
                    <a:gd name="T49" fmla="*/ 46 h 158"/>
                    <a:gd name="T50" fmla="*/ 438 w 492"/>
                    <a:gd name="T51" fmla="*/ 60 h 158"/>
                    <a:gd name="T52" fmla="*/ 412 w 492"/>
                    <a:gd name="T53" fmla="*/ 71 h 158"/>
                    <a:gd name="T54" fmla="*/ 392 w 492"/>
                    <a:gd name="T55" fmla="*/ 80 h 158"/>
                    <a:gd name="T56" fmla="*/ 365 w 492"/>
                    <a:gd name="T57" fmla="*/ 87 h 158"/>
                    <a:gd name="T58" fmla="*/ 338 w 492"/>
                    <a:gd name="T59" fmla="*/ 93 h 158"/>
                    <a:gd name="T60" fmla="*/ 300 w 492"/>
                    <a:gd name="T61" fmla="*/ 98 h 158"/>
                    <a:gd name="T62" fmla="*/ 276 w 492"/>
                    <a:gd name="T63" fmla="*/ 100 h 158"/>
                    <a:gd name="T64" fmla="*/ 246 w 492"/>
                    <a:gd name="T65" fmla="*/ 100 h 158"/>
                    <a:gd name="T66" fmla="*/ 213 w 492"/>
                    <a:gd name="T67" fmla="*/ 98 h 158"/>
                    <a:gd name="T68" fmla="*/ 180 w 492"/>
                    <a:gd name="T69" fmla="*/ 97 h 158"/>
                    <a:gd name="T70" fmla="*/ 148 w 492"/>
                    <a:gd name="T71" fmla="*/ 91 h 158"/>
                    <a:gd name="T72" fmla="*/ 114 w 492"/>
                    <a:gd name="T73" fmla="*/ 83 h 158"/>
                    <a:gd name="T74" fmla="*/ 89 w 492"/>
                    <a:gd name="T75" fmla="*/ 76 h 158"/>
                    <a:gd name="T76" fmla="*/ 66 w 492"/>
                    <a:gd name="T77" fmla="*/ 66 h 158"/>
                    <a:gd name="T78" fmla="*/ 46 w 492"/>
                    <a:gd name="T79" fmla="*/ 53 h 158"/>
                    <a:gd name="T80" fmla="*/ 28 w 492"/>
                    <a:gd name="T81" fmla="*/ 43 h 158"/>
                    <a:gd name="T82" fmla="*/ 10 w 492"/>
                    <a:gd name="T83" fmla="*/ 24 h 158"/>
                    <a:gd name="T84" fmla="*/ 0 w 492"/>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8">
                      <a:moveTo>
                        <a:pt x="0" y="0"/>
                      </a:moveTo>
                      <a:lnTo>
                        <a:pt x="0" y="55"/>
                      </a:lnTo>
                      <a:lnTo>
                        <a:pt x="10" y="80"/>
                      </a:lnTo>
                      <a:lnTo>
                        <a:pt x="25" y="97"/>
                      </a:lnTo>
                      <a:lnTo>
                        <a:pt x="48" y="115"/>
                      </a:lnTo>
                      <a:lnTo>
                        <a:pt x="79" y="128"/>
                      </a:lnTo>
                      <a:lnTo>
                        <a:pt x="114" y="140"/>
                      </a:lnTo>
                      <a:lnTo>
                        <a:pt x="151" y="149"/>
                      </a:lnTo>
                      <a:lnTo>
                        <a:pt x="185" y="154"/>
                      </a:lnTo>
                      <a:lnTo>
                        <a:pt x="223" y="156"/>
                      </a:lnTo>
                      <a:lnTo>
                        <a:pt x="255" y="157"/>
                      </a:lnTo>
                      <a:lnTo>
                        <a:pt x="288" y="156"/>
                      </a:lnTo>
                      <a:lnTo>
                        <a:pt x="318" y="151"/>
                      </a:lnTo>
                      <a:lnTo>
                        <a:pt x="346" y="147"/>
                      </a:lnTo>
                      <a:lnTo>
                        <a:pt x="373" y="143"/>
                      </a:lnTo>
                      <a:lnTo>
                        <a:pt x="397" y="135"/>
                      </a:lnTo>
                      <a:lnTo>
                        <a:pt x="421" y="126"/>
                      </a:lnTo>
                      <a:lnTo>
                        <a:pt x="445" y="114"/>
                      </a:lnTo>
                      <a:lnTo>
                        <a:pt x="463" y="101"/>
                      </a:lnTo>
                      <a:lnTo>
                        <a:pt x="482" y="77"/>
                      </a:lnTo>
                      <a:lnTo>
                        <a:pt x="491" y="56"/>
                      </a:lnTo>
                      <a:lnTo>
                        <a:pt x="491" y="0"/>
                      </a:lnTo>
                      <a:lnTo>
                        <a:pt x="486" y="13"/>
                      </a:lnTo>
                      <a:lnTo>
                        <a:pt x="475" y="29"/>
                      </a:lnTo>
                      <a:lnTo>
                        <a:pt x="460" y="46"/>
                      </a:lnTo>
                      <a:lnTo>
                        <a:pt x="438" y="60"/>
                      </a:lnTo>
                      <a:lnTo>
                        <a:pt x="412" y="71"/>
                      </a:lnTo>
                      <a:lnTo>
                        <a:pt x="392" y="80"/>
                      </a:lnTo>
                      <a:lnTo>
                        <a:pt x="365" y="87"/>
                      </a:lnTo>
                      <a:lnTo>
                        <a:pt x="338" y="93"/>
                      </a:lnTo>
                      <a:lnTo>
                        <a:pt x="300" y="98"/>
                      </a:lnTo>
                      <a:lnTo>
                        <a:pt x="276" y="100"/>
                      </a:lnTo>
                      <a:lnTo>
                        <a:pt x="246" y="100"/>
                      </a:lnTo>
                      <a:lnTo>
                        <a:pt x="213" y="98"/>
                      </a:lnTo>
                      <a:lnTo>
                        <a:pt x="180" y="97"/>
                      </a:lnTo>
                      <a:lnTo>
                        <a:pt x="148" y="91"/>
                      </a:lnTo>
                      <a:lnTo>
                        <a:pt x="114" y="83"/>
                      </a:lnTo>
                      <a:lnTo>
                        <a:pt x="89" y="76"/>
                      </a:lnTo>
                      <a:lnTo>
                        <a:pt x="66" y="66"/>
                      </a:lnTo>
                      <a:lnTo>
                        <a:pt x="46" y="53"/>
                      </a:lnTo>
                      <a:lnTo>
                        <a:pt x="28" y="43"/>
                      </a:lnTo>
                      <a:lnTo>
                        <a:pt x="10"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497" name="Group 135"/>
              <p:cNvGrpSpPr>
                <a:grpSpLocks/>
              </p:cNvGrpSpPr>
              <p:nvPr/>
            </p:nvGrpSpPr>
            <p:grpSpPr bwMode="auto">
              <a:xfrm>
                <a:off x="5026" y="2864"/>
                <a:ext cx="493" cy="268"/>
                <a:chOff x="5026" y="2864"/>
                <a:chExt cx="493" cy="268"/>
              </a:xfrm>
            </p:grpSpPr>
            <p:sp>
              <p:nvSpPr>
                <p:cNvPr id="20528" name="Oval 136"/>
                <p:cNvSpPr>
                  <a:spLocks noChangeArrowheads="1"/>
                </p:cNvSpPr>
                <p:nvPr/>
              </p:nvSpPr>
              <p:spPr bwMode="auto">
                <a:xfrm>
                  <a:off x="5030" y="2864"/>
                  <a:ext cx="482"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29" name="Freeform 137"/>
                <p:cNvSpPr>
                  <a:spLocks/>
                </p:cNvSpPr>
                <p:nvPr/>
              </p:nvSpPr>
              <p:spPr bwMode="auto">
                <a:xfrm>
                  <a:off x="5026" y="2975"/>
                  <a:ext cx="493" cy="157"/>
                </a:xfrm>
                <a:custGeom>
                  <a:avLst/>
                  <a:gdLst>
                    <a:gd name="T0" fmla="*/ 0 w 493"/>
                    <a:gd name="T1" fmla="*/ 0 h 157"/>
                    <a:gd name="T2" fmla="*/ 0 w 493"/>
                    <a:gd name="T3" fmla="*/ 54 h 157"/>
                    <a:gd name="T4" fmla="*/ 10 w 493"/>
                    <a:gd name="T5" fmla="*/ 79 h 157"/>
                    <a:gd name="T6" fmla="*/ 24 w 493"/>
                    <a:gd name="T7" fmla="*/ 96 h 157"/>
                    <a:gd name="T8" fmla="*/ 48 w 493"/>
                    <a:gd name="T9" fmla="*/ 113 h 157"/>
                    <a:gd name="T10" fmla="*/ 80 w 493"/>
                    <a:gd name="T11" fmla="*/ 127 h 157"/>
                    <a:gd name="T12" fmla="*/ 114 w 493"/>
                    <a:gd name="T13" fmla="*/ 139 h 157"/>
                    <a:gd name="T14" fmla="*/ 151 w 493"/>
                    <a:gd name="T15" fmla="*/ 148 h 157"/>
                    <a:gd name="T16" fmla="*/ 185 w 493"/>
                    <a:gd name="T17" fmla="*/ 152 h 157"/>
                    <a:gd name="T18" fmla="*/ 223 w 493"/>
                    <a:gd name="T19" fmla="*/ 155 h 157"/>
                    <a:gd name="T20" fmla="*/ 255 w 493"/>
                    <a:gd name="T21" fmla="*/ 156 h 157"/>
                    <a:gd name="T22" fmla="*/ 288 w 493"/>
                    <a:gd name="T23" fmla="*/ 155 h 157"/>
                    <a:gd name="T24" fmla="*/ 317 w 493"/>
                    <a:gd name="T25" fmla="*/ 150 h 157"/>
                    <a:gd name="T26" fmla="*/ 346 w 493"/>
                    <a:gd name="T27" fmla="*/ 146 h 157"/>
                    <a:gd name="T28" fmla="*/ 374 w 493"/>
                    <a:gd name="T29" fmla="*/ 141 h 157"/>
                    <a:gd name="T30" fmla="*/ 398 w 493"/>
                    <a:gd name="T31" fmla="*/ 134 h 157"/>
                    <a:gd name="T32" fmla="*/ 422 w 493"/>
                    <a:gd name="T33" fmla="*/ 124 h 157"/>
                    <a:gd name="T34" fmla="*/ 445 w 493"/>
                    <a:gd name="T35" fmla="*/ 113 h 157"/>
                    <a:gd name="T36" fmla="*/ 463 w 493"/>
                    <a:gd name="T37" fmla="*/ 100 h 157"/>
                    <a:gd name="T38" fmla="*/ 483 w 493"/>
                    <a:gd name="T39" fmla="*/ 77 h 157"/>
                    <a:gd name="T40" fmla="*/ 492 w 493"/>
                    <a:gd name="T41" fmla="*/ 56 h 157"/>
                    <a:gd name="T42" fmla="*/ 492 w 493"/>
                    <a:gd name="T43" fmla="*/ 0 h 157"/>
                    <a:gd name="T44" fmla="*/ 487 w 493"/>
                    <a:gd name="T45" fmla="*/ 13 h 157"/>
                    <a:gd name="T46" fmla="*/ 476 w 493"/>
                    <a:gd name="T47" fmla="*/ 29 h 157"/>
                    <a:gd name="T48" fmla="*/ 461 w 493"/>
                    <a:gd name="T49" fmla="*/ 45 h 157"/>
                    <a:gd name="T50" fmla="*/ 439 w 493"/>
                    <a:gd name="T51" fmla="*/ 60 h 157"/>
                    <a:gd name="T52" fmla="*/ 412 w 493"/>
                    <a:gd name="T53" fmla="*/ 71 h 157"/>
                    <a:gd name="T54" fmla="*/ 392 w 493"/>
                    <a:gd name="T55" fmla="*/ 78 h 157"/>
                    <a:gd name="T56" fmla="*/ 366 w 493"/>
                    <a:gd name="T57" fmla="*/ 85 h 157"/>
                    <a:gd name="T58" fmla="*/ 338 w 493"/>
                    <a:gd name="T59" fmla="*/ 91 h 157"/>
                    <a:gd name="T60" fmla="*/ 300 w 493"/>
                    <a:gd name="T61" fmla="*/ 96 h 157"/>
                    <a:gd name="T62" fmla="*/ 275 w 493"/>
                    <a:gd name="T63" fmla="*/ 99 h 157"/>
                    <a:gd name="T64" fmla="*/ 246 w 493"/>
                    <a:gd name="T65" fmla="*/ 99 h 157"/>
                    <a:gd name="T66" fmla="*/ 213 w 493"/>
                    <a:gd name="T67" fmla="*/ 98 h 157"/>
                    <a:gd name="T68" fmla="*/ 180 w 493"/>
                    <a:gd name="T69" fmla="*/ 95 h 157"/>
                    <a:gd name="T70" fmla="*/ 148 w 493"/>
                    <a:gd name="T71" fmla="*/ 91 h 157"/>
                    <a:gd name="T72" fmla="*/ 114 w 493"/>
                    <a:gd name="T73" fmla="*/ 82 h 157"/>
                    <a:gd name="T74" fmla="*/ 89 w 493"/>
                    <a:gd name="T75" fmla="*/ 75 h 157"/>
                    <a:gd name="T76" fmla="*/ 66 w 493"/>
                    <a:gd name="T77" fmla="*/ 65 h 157"/>
                    <a:gd name="T78" fmla="*/ 45 w 493"/>
                    <a:gd name="T79" fmla="*/ 53 h 157"/>
                    <a:gd name="T80" fmla="*/ 27 w 493"/>
                    <a:gd name="T81" fmla="*/ 43 h 157"/>
                    <a:gd name="T82" fmla="*/ 10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4"/>
                      </a:lnTo>
                      <a:lnTo>
                        <a:pt x="10" y="79"/>
                      </a:lnTo>
                      <a:lnTo>
                        <a:pt x="24" y="96"/>
                      </a:lnTo>
                      <a:lnTo>
                        <a:pt x="48" y="113"/>
                      </a:lnTo>
                      <a:lnTo>
                        <a:pt x="80" y="127"/>
                      </a:lnTo>
                      <a:lnTo>
                        <a:pt x="114" y="139"/>
                      </a:lnTo>
                      <a:lnTo>
                        <a:pt x="151" y="148"/>
                      </a:lnTo>
                      <a:lnTo>
                        <a:pt x="185" y="152"/>
                      </a:lnTo>
                      <a:lnTo>
                        <a:pt x="223" y="155"/>
                      </a:lnTo>
                      <a:lnTo>
                        <a:pt x="255" y="156"/>
                      </a:lnTo>
                      <a:lnTo>
                        <a:pt x="288" y="155"/>
                      </a:lnTo>
                      <a:lnTo>
                        <a:pt x="317" y="150"/>
                      </a:lnTo>
                      <a:lnTo>
                        <a:pt x="346" y="146"/>
                      </a:lnTo>
                      <a:lnTo>
                        <a:pt x="374" y="141"/>
                      </a:lnTo>
                      <a:lnTo>
                        <a:pt x="398" y="134"/>
                      </a:lnTo>
                      <a:lnTo>
                        <a:pt x="422" y="124"/>
                      </a:lnTo>
                      <a:lnTo>
                        <a:pt x="445" y="113"/>
                      </a:lnTo>
                      <a:lnTo>
                        <a:pt x="463" y="100"/>
                      </a:lnTo>
                      <a:lnTo>
                        <a:pt x="483" y="77"/>
                      </a:lnTo>
                      <a:lnTo>
                        <a:pt x="492" y="56"/>
                      </a:lnTo>
                      <a:lnTo>
                        <a:pt x="492" y="0"/>
                      </a:lnTo>
                      <a:lnTo>
                        <a:pt x="487" y="13"/>
                      </a:lnTo>
                      <a:lnTo>
                        <a:pt x="476" y="29"/>
                      </a:lnTo>
                      <a:lnTo>
                        <a:pt x="461" y="45"/>
                      </a:lnTo>
                      <a:lnTo>
                        <a:pt x="439" y="60"/>
                      </a:lnTo>
                      <a:lnTo>
                        <a:pt x="412" y="71"/>
                      </a:lnTo>
                      <a:lnTo>
                        <a:pt x="392" y="78"/>
                      </a:lnTo>
                      <a:lnTo>
                        <a:pt x="366" y="85"/>
                      </a:lnTo>
                      <a:lnTo>
                        <a:pt x="338" y="91"/>
                      </a:lnTo>
                      <a:lnTo>
                        <a:pt x="300" y="96"/>
                      </a:lnTo>
                      <a:lnTo>
                        <a:pt x="275" y="99"/>
                      </a:lnTo>
                      <a:lnTo>
                        <a:pt x="246" y="99"/>
                      </a:lnTo>
                      <a:lnTo>
                        <a:pt x="213" y="98"/>
                      </a:lnTo>
                      <a:lnTo>
                        <a:pt x="180" y="95"/>
                      </a:lnTo>
                      <a:lnTo>
                        <a:pt x="148" y="91"/>
                      </a:lnTo>
                      <a:lnTo>
                        <a:pt x="114" y="82"/>
                      </a:lnTo>
                      <a:lnTo>
                        <a:pt x="89" y="75"/>
                      </a:lnTo>
                      <a:lnTo>
                        <a:pt x="66" y="65"/>
                      </a:lnTo>
                      <a:lnTo>
                        <a:pt x="45" y="53"/>
                      </a:lnTo>
                      <a:lnTo>
                        <a:pt x="27" y="43"/>
                      </a:lnTo>
                      <a:lnTo>
                        <a:pt x="10"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498" name="Group 138"/>
              <p:cNvGrpSpPr>
                <a:grpSpLocks/>
              </p:cNvGrpSpPr>
              <p:nvPr/>
            </p:nvGrpSpPr>
            <p:grpSpPr bwMode="auto">
              <a:xfrm>
                <a:off x="5060" y="2807"/>
                <a:ext cx="493" cy="268"/>
                <a:chOff x="5060" y="2807"/>
                <a:chExt cx="493" cy="268"/>
              </a:xfrm>
            </p:grpSpPr>
            <p:sp>
              <p:nvSpPr>
                <p:cNvPr id="20526" name="Oval 139"/>
                <p:cNvSpPr>
                  <a:spLocks noChangeArrowheads="1"/>
                </p:cNvSpPr>
                <p:nvPr/>
              </p:nvSpPr>
              <p:spPr bwMode="auto">
                <a:xfrm>
                  <a:off x="5063" y="2807"/>
                  <a:ext cx="483"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27" name="Freeform 140"/>
                <p:cNvSpPr>
                  <a:spLocks/>
                </p:cNvSpPr>
                <p:nvPr/>
              </p:nvSpPr>
              <p:spPr bwMode="auto">
                <a:xfrm>
                  <a:off x="5060" y="2918"/>
                  <a:ext cx="493" cy="157"/>
                </a:xfrm>
                <a:custGeom>
                  <a:avLst/>
                  <a:gdLst>
                    <a:gd name="T0" fmla="*/ 0 w 493"/>
                    <a:gd name="T1" fmla="*/ 0 h 157"/>
                    <a:gd name="T2" fmla="*/ 0 w 493"/>
                    <a:gd name="T3" fmla="*/ 54 h 157"/>
                    <a:gd name="T4" fmla="*/ 9 w 493"/>
                    <a:gd name="T5" fmla="*/ 79 h 157"/>
                    <a:gd name="T6" fmla="*/ 24 w 493"/>
                    <a:gd name="T7" fmla="*/ 96 h 157"/>
                    <a:gd name="T8" fmla="*/ 48 w 493"/>
                    <a:gd name="T9" fmla="*/ 113 h 157"/>
                    <a:gd name="T10" fmla="*/ 80 w 493"/>
                    <a:gd name="T11" fmla="*/ 127 h 157"/>
                    <a:gd name="T12" fmla="*/ 114 w 493"/>
                    <a:gd name="T13" fmla="*/ 139 h 157"/>
                    <a:gd name="T14" fmla="*/ 151 w 493"/>
                    <a:gd name="T15" fmla="*/ 148 h 157"/>
                    <a:gd name="T16" fmla="*/ 185 w 493"/>
                    <a:gd name="T17" fmla="*/ 152 h 157"/>
                    <a:gd name="T18" fmla="*/ 222 w 493"/>
                    <a:gd name="T19" fmla="*/ 155 h 157"/>
                    <a:gd name="T20" fmla="*/ 255 w 493"/>
                    <a:gd name="T21" fmla="*/ 156 h 157"/>
                    <a:gd name="T22" fmla="*/ 288 w 493"/>
                    <a:gd name="T23" fmla="*/ 155 h 157"/>
                    <a:gd name="T24" fmla="*/ 317 w 493"/>
                    <a:gd name="T25" fmla="*/ 150 h 157"/>
                    <a:gd name="T26" fmla="*/ 346 w 493"/>
                    <a:gd name="T27" fmla="*/ 146 h 157"/>
                    <a:gd name="T28" fmla="*/ 374 w 493"/>
                    <a:gd name="T29" fmla="*/ 141 h 157"/>
                    <a:gd name="T30" fmla="*/ 398 w 493"/>
                    <a:gd name="T31" fmla="*/ 134 h 157"/>
                    <a:gd name="T32" fmla="*/ 422 w 493"/>
                    <a:gd name="T33" fmla="*/ 124 h 157"/>
                    <a:gd name="T34" fmla="*/ 445 w 493"/>
                    <a:gd name="T35" fmla="*/ 113 h 157"/>
                    <a:gd name="T36" fmla="*/ 463 w 493"/>
                    <a:gd name="T37" fmla="*/ 100 h 157"/>
                    <a:gd name="T38" fmla="*/ 483 w 493"/>
                    <a:gd name="T39" fmla="*/ 77 h 157"/>
                    <a:gd name="T40" fmla="*/ 492 w 493"/>
                    <a:gd name="T41" fmla="*/ 56 h 157"/>
                    <a:gd name="T42" fmla="*/ 492 w 493"/>
                    <a:gd name="T43" fmla="*/ 0 h 157"/>
                    <a:gd name="T44" fmla="*/ 487 w 493"/>
                    <a:gd name="T45" fmla="*/ 13 h 157"/>
                    <a:gd name="T46" fmla="*/ 476 w 493"/>
                    <a:gd name="T47" fmla="*/ 29 h 157"/>
                    <a:gd name="T48" fmla="*/ 460 w 493"/>
                    <a:gd name="T49" fmla="*/ 45 h 157"/>
                    <a:gd name="T50" fmla="*/ 439 w 493"/>
                    <a:gd name="T51" fmla="*/ 60 h 157"/>
                    <a:gd name="T52" fmla="*/ 412 w 493"/>
                    <a:gd name="T53" fmla="*/ 71 h 157"/>
                    <a:gd name="T54" fmla="*/ 392 w 493"/>
                    <a:gd name="T55" fmla="*/ 78 h 157"/>
                    <a:gd name="T56" fmla="*/ 366 w 493"/>
                    <a:gd name="T57" fmla="*/ 85 h 157"/>
                    <a:gd name="T58" fmla="*/ 338 w 493"/>
                    <a:gd name="T59" fmla="*/ 91 h 157"/>
                    <a:gd name="T60" fmla="*/ 300 w 493"/>
                    <a:gd name="T61" fmla="*/ 96 h 157"/>
                    <a:gd name="T62" fmla="*/ 275 w 493"/>
                    <a:gd name="T63" fmla="*/ 99 h 157"/>
                    <a:gd name="T64" fmla="*/ 245 w 493"/>
                    <a:gd name="T65" fmla="*/ 99 h 157"/>
                    <a:gd name="T66" fmla="*/ 212 w 493"/>
                    <a:gd name="T67" fmla="*/ 98 h 157"/>
                    <a:gd name="T68" fmla="*/ 180 w 493"/>
                    <a:gd name="T69" fmla="*/ 95 h 157"/>
                    <a:gd name="T70" fmla="*/ 147 w 493"/>
                    <a:gd name="T71" fmla="*/ 91 h 157"/>
                    <a:gd name="T72" fmla="*/ 114 w 493"/>
                    <a:gd name="T73" fmla="*/ 82 h 157"/>
                    <a:gd name="T74" fmla="*/ 88 w 493"/>
                    <a:gd name="T75" fmla="*/ 75 h 157"/>
                    <a:gd name="T76" fmla="*/ 65 w 493"/>
                    <a:gd name="T77" fmla="*/ 65 h 157"/>
                    <a:gd name="T78" fmla="*/ 45 w 493"/>
                    <a:gd name="T79" fmla="*/ 53 h 157"/>
                    <a:gd name="T80" fmla="*/ 27 w 493"/>
                    <a:gd name="T81" fmla="*/ 43 h 157"/>
                    <a:gd name="T82" fmla="*/ 9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4"/>
                      </a:lnTo>
                      <a:lnTo>
                        <a:pt x="9" y="79"/>
                      </a:lnTo>
                      <a:lnTo>
                        <a:pt x="24" y="96"/>
                      </a:lnTo>
                      <a:lnTo>
                        <a:pt x="48" y="113"/>
                      </a:lnTo>
                      <a:lnTo>
                        <a:pt x="80" y="127"/>
                      </a:lnTo>
                      <a:lnTo>
                        <a:pt x="114" y="139"/>
                      </a:lnTo>
                      <a:lnTo>
                        <a:pt x="151" y="148"/>
                      </a:lnTo>
                      <a:lnTo>
                        <a:pt x="185" y="152"/>
                      </a:lnTo>
                      <a:lnTo>
                        <a:pt x="222" y="155"/>
                      </a:lnTo>
                      <a:lnTo>
                        <a:pt x="255" y="156"/>
                      </a:lnTo>
                      <a:lnTo>
                        <a:pt x="288" y="155"/>
                      </a:lnTo>
                      <a:lnTo>
                        <a:pt x="317" y="150"/>
                      </a:lnTo>
                      <a:lnTo>
                        <a:pt x="346" y="146"/>
                      </a:lnTo>
                      <a:lnTo>
                        <a:pt x="374" y="141"/>
                      </a:lnTo>
                      <a:lnTo>
                        <a:pt x="398" y="134"/>
                      </a:lnTo>
                      <a:lnTo>
                        <a:pt x="422" y="124"/>
                      </a:lnTo>
                      <a:lnTo>
                        <a:pt x="445" y="113"/>
                      </a:lnTo>
                      <a:lnTo>
                        <a:pt x="463" y="100"/>
                      </a:lnTo>
                      <a:lnTo>
                        <a:pt x="483" y="77"/>
                      </a:lnTo>
                      <a:lnTo>
                        <a:pt x="492" y="56"/>
                      </a:lnTo>
                      <a:lnTo>
                        <a:pt x="492" y="0"/>
                      </a:lnTo>
                      <a:lnTo>
                        <a:pt x="487" y="13"/>
                      </a:lnTo>
                      <a:lnTo>
                        <a:pt x="476" y="29"/>
                      </a:lnTo>
                      <a:lnTo>
                        <a:pt x="460" y="45"/>
                      </a:lnTo>
                      <a:lnTo>
                        <a:pt x="439" y="60"/>
                      </a:lnTo>
                      <a:lnTo>
                        <a:pt x="412" y="71"/>
                      </a:lnTo>
                      <a:lnTo>
                        <a:pt x="392" y="78"/>
                      </a:lnTo>
                      <a:lnTo>
                        <a:pt x="366" y="85"/>
                      </a:lnTo>
                      <a:lnTo>
                        <a:pt x="338" y="91"/>
                      </a:lnTo>
                      <a:lnTo>
                        <a:pt x="300" y="96"/>
                      </a:lnTo>
                      <a:lnTo>
                        <a:pt x="275" y="99"/>
                      </a:lnTo>
                      <a:lnTo>
                        <a:pt x="245" y="99"/>
                      </a:lnTo>
                      <a:lnTo>
                        <a:pt x="212" y="98"/>
                      </a:lnTo>
                      <a:lnTo>
                        <a:pt x="180" y="95"/>
                      </a:lnTo>
                      <a:lnTo>
                        <a:pt x="147" y="91"/>
                      </a:lnTo>
                      <a:lnTo>
                        <a:pt x="114" y="82"/>
                      </a:lnTo>
                      <a:lnTo>
                        <a:pt x="88" y="75"/>
                      </a:lnTo>
                      <a:lnTo>
                        <a:pt x="65" y="65"/>
                      </a:lnTo>
                      <a:lnTo>
                        <a:pt x="45" y="53"/>
                      </a:lnTo>
                      <a:lnTo>
                        <a:pt x="27" y="43"/>
                      </a:lnTo>
                      <a:lnTo>
                        <a:pt x="9"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499" name="Group 141"/>
              <p:cNvGrpSpPr>
                <a:grpSpLocks/>
              </p:cNvGrpSpPr>
              <p:nvPr/>
            </p:nvGrpSpPr>
            <p:grpSpPr bwMode="auto">
              <a:xfrm>
                <a:off x="5002" y="2736"/>
                <a:ext cx="493" cy="267"/>
                <a:chOff x="5002" y="2736"/>
                <a:chExt cx="493" cy="267"/>
              </a:xfrm>
            </p:grpSpPr>
            <p:sp>
              <p:nvSpPr>
                <p:cNvPr id="20524" name="Oval 142"/>
                <p:cNvSpPr>
                  <a:spLocks noChangeArrowheads="1"/>
                </p:cNvSpPr>
                <p:nvPr/>
              </p:nvSpPr>
              <p:spPr bwMode="auto">
                <a:xfrm>
                  <a:off x="5005" y="2736"/>
                  <a:ext cx="484"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25" name="Freeform 143"/>
                <p:cNvSpPr>
                  <a:spLocks/>
                </p:cNvSpPr>
                <p:nvPr/>
              </p:nvSpPr>
              <p:spPr bwMode="auto">
                <a:xfrm>
                  <a:off x="5002" y="2846"/>
                  <a:ext cx="493" cy="157"/>
                </a:xfrm>
                <a:custGeom>
                  <a:avLst/>
                  <a:gdLst>
                    <a:gd name="T0" fmla="*/ 0 w 493"/>
                    <a:gd name="T1" fmla="*/ 0 h 157"/>
                    <a:gd name="T2" fmla="*/ 0 w 493"/>
                    <a:gd name="T3" fmla="*/ 55 h 157"/>
                    <a:gd name="T4" fmla="*/ 9 w 493"/>
                    <a:gd name="T5" fmla="*/ 80 h 157"/>
                    <a:gd name="T6" fmla="*/ 24 w 493"/>
                    <a:gd name="T7" fmla="*/ 97 h 157"/>
                    <a:gd name="T8" fmla="*/ 48 w 493"/>
                    <a:gd name="T9" fmla="*/ 114 h 157"/>
                    <a:gd name="T10" fmla="*/ 80 w 493"/>
                    <a:gd name="T11" fmla="*/ 128 h 157"/>
                    <a:gd name="T12" fmla="*/ 114 w 493"/>
                    <a:gd name="T13" fmla="*/ 139 h 157"/>
                    <a:gd name="T14" fmla="*/ 151 w 493"/>
                    <a:gd name="T15" fmla="*/ 149 h 157"/>
                    <a:gd name="T16" fmla="*/ 185 w 493"/>
                    <a:gd name="T17" fmla="*/ 153 h 157"/>
                    <a:gd name="T18" fmla="*/ 222 w 493"/>
                    <a:gd name="T19" fmla="*/ 156 h 157"/>
                    <a:gd name="T20" fmla="*/ 255 w 493"/>
                    <a:gd name="T21" fmla="*/ 156 h 157"/>
                    <a:gd name="T22" fmla="*/ 288 w 493"/>
                    <a:gd name="T23" fmla="*/ 156 h 157"/>
                    <a:gd name="T24" fmla="*/ 317 w 493"/>
                    <a:gd name="T25" fmla="*/ 152 h 157"/>
                    <a:gd name="T26" fmla="*/ 346 w 493"/>
                    <a:gd name="T27" fmla="*/ 148 h 157"/>
                    <a:gd name="T28" fmla="*/ 374 w 493"/>
                    <a:gd name="T29" fmla="*/ 142 h 157"/>
                    <a:gd name="T30" fmla="*/ 397 w 493"/>
                    <a:gd name="T31" fmla="*/ 135 h 157"/>
                    <a:gd name="T32" fmla="*/ 422 w 493"/>
                    <a:gd name="T33" fmla="*/ 125 h 157"/>
                    <a:gd name="T34" fmla="*/ 445 w 493"/>
                    <a:gd name="T35" fmla="*/ 114 h 157"/>
                    <a:gd name="T36" fmla="*/ 463 w 493"/>
                    <a:gd name="T37" fmla="*/ 101 h 157"/>
                    <a:gd name="T38" fmla="*/ 483 w 493"/>
                    <a:gd name="T39" fmla="*/ 77 h 157"/>
                    <a:gd name="T40" fmla="*/ 492 w 493"/>
                    <a:gd name="T41" fmla="*/ 56 h 157"/>
                    <a:gd name="T42" fmla="*/ 492 w 493"/>
                    <a:gd name="T43" fmla="*/ 0 h 157"/>
                    <a:gd name="T44" fmla="*/ 487 w 493"/>
                    <a:gd name="T45" fmla="*/ 13 h 157"/>
                    <a:gd name="T46" fmla="*/ 476 w 493"/>
                    <a:gd name="T47" fmla="*/ 30 h 157"/>
                    <a:gd name="T48" fmla="*/ 460 w 493"/>
                    <a:gd name="T49" fmla="*/ 45 h 157"/>
                    <a:gd name="T50" fmla="*/ 439 w 493"/>
                    <a:gd name="T51" fmla="*/ 59 h 157"/>
                    <a:gd name="T52" fmla="*/ 412 w 493"/>
                    <a:gd name="T53" fmla="*/ 72 h 157"/>
                    <a:gd name="T54" fmla="*/ 392 w 493"/>
                    <a:gd name="T55" fmla="*/ 79 h 157"/>
                    <a:gd name="T56" fmla="*/ 366 w 493"/>
                    <a:gd name="T57" fmla="*/ 86 h 157"/>
                    <a:gd name="T58" fmla="*/ 338 w 493"/>
                    <a:gd name="T59" fmla="*/ 91 h 157"/>
                    <a:gd name="T60" fmla="*/ 300 w 493"/>
                    <a:gd name="T61" fmla="*/ 97 h 157"/>
                    <a:gd name="T62" fmla="*/ 275 w 493"/>
                    <a:gd name="T63" fmla="*/ 100 h 157"/>
                    <a:gd name="T64" fmla="*/ 245 w 493"/>
                    <a:gd name="T65" fmla="*/ 98 h 157"/>
                    <a:gd name="T66" fmla="*/ 212 w 493"/>
                    <a:gd name="T67" fmla="*/ 98 h 157"/>
                    <a:gd name="T68" fmla="*/ 180 w 493"/>
                    <a:gd name="T69" fmla="*/ 96 h 157"/>
                    <a:gd name="T70" fmla="*/ 147 w 493"/>
                    <a:gd name="T71" fmla="*/ 91 h 157"/>
                    <a:gd name="T72" fmla="*/ 114 w 493"/>
                    <a:gd name="T73" fmla="*/ 82 h 157"/>
                    <a:gd name="T74" fmla="*/ 88 w 493"/>
                    <a:gd name="T75" fmla="*/ 76 h 157"/>
                    <a:gd name="T76" fmla="*/ 65 w 493"/>
                    <a:gd name="T77" fmla="*/ 65 h 157"/>
                    <a:gd name="T78" fmla="*/ 45 w 493"/>
                    <a:gd name="T79" fmla="*/ 53 h 157"/>
                    <a:gd name="T80" fmla="*/ 27 w 493"/>
                    <a:gd name="T81" fmla="*/ 44 h 157"/>
                    <a:gd name="T82" fmla="*/ 9 w 493"/>
                    <a:gd name="T83" fmla="*/ 22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5"/>
                      </a:lnTo>
                      <a:lnTo>
                        <a:pt x="9" y="80"/>
                      </a:lnTo>
                      <a:lnTo>
                        <a:pt x="24" y="97"/>
                      </a:lnTo>
                      <a:lnTo>
                        <a:pt x="48" y="114"/>
                      </a:lnTo>
                      <a:lnTo>
                        <a:pt x="80" y="128"/>
                      </a:lnTo>
                      <a:lnTo>
                        <a:pt x="114" y="139"/>
                      </a:lnTo>
                      <a:lnTo>
                        <a:pt x="151" y="149"/>
                      </a:lnTo>
                      <a:lnTo>
                        <a:pt x="185" y="153"/>
                      </a:lnTo>
                      <a:lnTo>
                        <a:pt x="222" y="156"/>
                      </a:lnTo>
                      <a:lnTo>
                        <a:pt x="255" y="156"/>
                      </a:lnTo>
                      <a:lnTo>
                        <a:pt x="288" y="156"/>
                      </a:lnTo>
                      <a:lnTo>
                        <a:pt x="317" y="152"/>
                      </a:lnTo>
                      <a:lnTo>
                        <a:pt x="346" y="148"/>
                      </a:lnTo>
                      <a:lnTo>
                        <a:pt x="374" y="142"/>
                      </a:lnTo>
                      <a:lnTo>
                        <a:pt x="397" y="135"/>
                      </a:lnTo>
                      <a:lnTo>
                        <a:pt x="422" y="125"/>
                      </a:lnTo>
                      <a:lnTo>
                        <a:pt x="445" y="114"/>
                      </a:lnTo>
                      <a:lnTo>
                        <a:pt x="463" y="101"/>
                      </a:lnTo>
                      <a:lnTo>
                        <a:pt x="483" y="77"/>
                      </a:lnTo>
                      <a:lnTo>
                        <a:pt x="492" y="56"/>
                      </a:lnTo>
                      <a:lnTo>
                        <a:pt x="492" y="0"/>
                      </a:lnTo>
                      <a:lnTo>
                        <a:pt x="487" y="13"/>
                      </a:lnTo>
                      <a:lnTo>
                        <a:pt x="476" y="30"/>
                      </a:lnTo>
                      <a:lnTo>
                        <a:pt x="460" y="45"/>
                      </a:lnTo>
                      <a:lnTo>
                        <a:pt x="439" y="59"/>
                      </a:lnTo>
                      <a:lnTo>
                        <a:pt x="412" y="72"/>
                      </a:lnTo>
                      <a:lnTo>
                        <a:pt x="392" y="79"/>
                      </a:lnTo>
                      <a:lnTo>
                        <a:pt x="366" y="86"/>
                      </a:lnTo>
                      <a:lnTo>
                        <a:pt x="338" y="91"/>
                      </a:lnTo>
                      <a:lnTo>
                        <a:pt x="300" y="97"/>
                      </a:lnTo>
                      <a:lnTo>
                        <a:pt x="275" y="100"/>
                      </a:lnTo>
                      <a:lnTo>
                        <a:pt x="245" y="98"/>
                      </a:lnTo>
                      <a:lnTo>
                        <a:pt x="212" y="98"/>
                      </a:lnTo>
                      <a:lnTo>
                        <a:pt x="180" y="96"/>
                      </a:lnTo>
                      <a:lnTo>
                        <a:pt x="147" y="91"/>
                      </a:lnTo>
                      <a:lnTo>
                        <a:pt x="114" y="82"/>
                      </a:lnTo>
                      <a:lnTo>
                        <a:pt x="88" y="76"/>
                      </a:lnTo>
                      <a:lnTo>
                        <a:pt x="65" y="65"/>
                      </a:lnTo>
                      <a:lnTo>
                        <a:pt x="45" y="53"/>
                      </a:lnTo>
                      <a:lnTo>
                        <a:pt x="27" y="44"/>
                      </a:lnTo>
                      <a:lnTo>
                        <a:pt x="9" y="22"/>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0" name="Group 144"/>
              <p:cNvGrpSpPr>
                <a:grpSpLocks/>
              </p:cNvGrpSpPr>
              <p:nvPr/>
            </p:nvGrpSpPr>
            <p:grpSpPr bwMode="auto">
              <a:xfrm>
                <a:off x="5017" y="2672"/>
                <a:ext cx="492" cy="266"/>
                <a:chOff x="5017" y="2672"/>
                <a:chExt cx="492" cy="266"/>
              </a:xfrm>
            </p:grpSpPr>
            <p:sp>
              <p:nvSpPr>
                <p:cNvPr id="20522" name="Oval 145"/>
                <p:cNvSpPr>
                  <a:spLocks noChangeArrowheads="1"/>
                </p:cNvSpPr>
                <p:nvPr/>
              </p:nvSpPr>
              <p:spPr bwMode="auto">
                <a:xfrm>
                  <a:off x="5020" y="2672"/>
                  <a:ext cx="483"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23" name="Freeform 146"/>
                <p:cNvSpPr>
                  <a:spLocks/>
                </p:cNvSpPr>
                <p:nvPr/>
              </p:nvSpPr>
              <p:spPr bwMode="auto">
                <a:xfrm>
                  <a:off x="5017" y="2782"/>
                  <a:ext cx="492" cy="156"/>
                </a:xfrm>
                <a:custGeom>
                  <a:avLst/>
                  <a:gdLst>
                    <a:gd name="T0" fmla="*/ 0 w 492"/>
                    <a:gd name="T1" fmla="*/ 0 h 156"/>
                    <a:gd name="T2" fmla="*/ 0 w 492"/>
                    <a:gd name="T3" fmla="*/ 54 h 156"/>
                    <a:gd name="T4" fmla="*/ 9 w 492"/>
                    <a:gd name="T5" fmla="*/ 80 h 156"/>
                    <a:gd name="T6" fmla="*/ 24 w 492"/>
                    <a:gd name="T7" fmla="*/ 96 h 156"/>
                    <a:gd name="T8" fmla="*/ 48 w 492"/>
                    <a:gd name="T9" fmla="*/ 113 h 156"/>
                    <a:gd name="T10" fmla="*/ 79 w 492"/>
                    <a:gd name="T11" fmla="*/ 127 h 156"/>
                    <a:gd name="T12" fmla="*/ 113 w 492"/>
                    <a:gd name="T13" fmla="*/ 138 h 156"/>
                    <a:gd name="T14" fmla="*/ 150 w 492"/>
                    <a:gd name="T15" fmla="*/ 148 h 156"/>
                    <a:gd name="T16" fmla="*/ 185 w 492"/>
                    <a:gd name="T17" fmla="*/ 152 h 156"/>
                    <a:gd name="T18" fmla="*/ 222 w 492"/>
                    <a:gd name="T19" fmla="*/ 155 h 156"/>
                    <a:gd name="T20" fmla="*/ 255 w 492"/>
                    <a:gd name="T21" fmla="*/ 155 h 156"/>
                    <a:gd name="T22" fmla="*/ 288 w 492"/>
                    <a:gd name="T23" fmla="*/ 155 h 156"/>
                    <a:gd name="T24" fmla="*/ 317 w 492"/>
                    <a:gd name="T25" fmla="*/ 151 h 156"/>
                    <a:gd name="T26" fmla="*/ 346 w 492"/>
                    <a:gd name="T27" fmla="*/ 145 h 156"/>
                    <a:gd name="T28" fmla="*/ 374 w 492"/>
                    <a:gd name="T29" fmla="*/ 141 h 156"/>
                    <a:gd name="T30" fmla="*/ 397 w 492"/>
                    <a:gd name="T31" fmla="*/ 134 h 156"/>
                    <a:gd name="T32" fmla="*/ 422 w 492"/>
                    <a:gd name="T33" fmla="*/ 124 h 156"/>
                    <a:gd name="T34" fmla="*/ 445 w 492"/>
                    <a:gd name="T35" fmla="*/ 113 h 156"/>
                    <a:gd name="T36" fmla="*/ 463 w 492"/>
                    <a:gd name="T37" fmla="*/ 99 h 156"/>
                    <a:gd name="T38" fmla="*/ 482 w 492"/>
                    <a:gd name="T39" fmla="*/ 77 h 156"/>
                    <a:gd name="T40" fmla="*/ 491 w 492"/>
                    <a:gd name="T41" fmla="*/ 56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91 h 156"/>
                    <a:gd name="T72" fmla="*/ 113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8" y="113"/>
                      </a:lnTo>
                      <a:lnTo>
                        <a:pt x="79" y="127"/>
                      </a:lnTo>
                      <a:lnTo>
                        <a:pt x="113" y="138"/>
                      </a:lnTo>
                      <a:lnTo>
                        <a:pt x="150" y="148"/>
                      </a:lnTo>
                      <a:lnTo>
                        <a:pt x="185" y="152"/>
                      </a:lnTo>
                      <a:lnTo>
                        <a:pt x="222" y="155"/>
                      </a:lnTo>
                      <a:lnTo>
                        <a:pt x="255" y="155"/>
                      </a:lnTo>
                      <a:lnTo>
                        <a:pt x="288" y="155"/>
                      </a:lnTo>
                      <a:lnTo>
                        <a:pt x="317" y="151"/>
                      </a:lnTo>
                      <a:lnTo>
                        <a:pt x="346" y="145"/>
                      </a:lnTo>
                      <a:lnTo>
                        <a:pt x="374" y="141"/>
                      </a:lnTo>
                      <a:lnTo>
                        <a:pt x="397" y="134"/>
                      </a:lnTo>
                      <a:lnTo>
                        <a:pt x="422" y="124"/>
                      </a:lnTo>
                      <a:lnTo>
                        <a:pt x="445" y="113"/>
                      </a:lnTo>
                      <a:lnTo>
                        <a:pt x="463" y="99"/>
                      </a:lnTo>
                      <a:lnTo>
                        <a:pt x="482" y="77"/>
                      </a:lnTo>
                      <a:lnTo>
                        <a:pt x="491" y="56"/>
                      </a:lnTo>
                      <a:lnTo>
                        <a:pt x="491" y="0"/>
                      </a:lnTo>
                      <a:lnTo>
                        <a:pt x="487" y="13"/>
                      </a:lnTo>
                      <a:lnTo>
                        <a:pt x="475" y="29"/>
                      </a:lnTo>
                      <a:lnTo>
                        <a:pt x="460" y="45"/>
                      </a:lnTo>
                      <a:lnTo>
                        <a:pt x="439" y="59"/>
                      </a:lnTo>
                      <a:lnTo>
                        <a:pt x="412" y="71"/>
                      </a:lnTo>
                      <a:lnTo>
                        <a:pt x="392" y="78"/>
                      </a:lnTo>
                      <a:lnTo>
                        <a:pt x="365" y="85"/>
                      </a:lnTo>
                      <a:lnTo>
                        <a:pt x="337" y="91"/>
                      </a:lnTo>
                      <a:lnTo>
                        <a:pt x="300" y="96"/>
                      </a:lnTo>
                      <a:lnTo>
                        <a:pt x="275" y="99"/>
                      </a:lnTo>
                      <a:lnTo>
                        <a:pt x="245" y="98"/>
                      </a:lnTo>
                      <a:lnTo>
                        <a:pt x="212" y="98"/>
                      </a:lnTo>
                      <a:lnTo>
                        <a:pt x="180" y="95"/>
                      </a:lnTo>
                      <a:lnTo>
                        <a:pt x="147" y="91"/>
                      </a:lnTo>
                      <a:lnTo>
                        <a:pt x="113" y="81"/>
                      </a:lnTo>
                      <a:lnTo>
                        <a:pt x="88" y="75"/>
                      </a:lnTo>
                      <a:lnTo>
                        <a:pt x="65" y="64"/>
                      </a:lnTo>
                      <a:lnTo>
                        <a:pt x="45" y="53"/>
                      </a:lnTo>
                      <a:lnTo>
                        <a:pt x="27" y="42"/>
                      </a:lnTo>
                      <a:lnTo>
                        <a:pt x="9" y="22"/>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1" name="Group 147"/>
              <p:cNvGrpSpPr>
                <a:grpSpLocks/>
              </p:cNvGrpSpPr>
              <p:nvPr/>
            </p:nvGrpSpPr>
            <p:grpSpPr bwMode="auto">
              <a:xfrm>
                <a:off x="5041" y="2614"/>
                <a:ext cx="492" cy="267"/>
                <a:chOff x="5041" y="2614"/>
                <a:chExt cx="492" cy="267"/>
              </a:xfrm>
            </p:grpSpPr>
            <p:sp>
              <p:nvSpPr>
                <p:cNvPr id="20520" name="Oval 148"/>
                <p:cNvSpPr>
                  <a:spLocks noChangeArrowheads="1"/>
                </p:cNvSpPr>
                <p:nvPr/>
              </p:nvSpPr>
              <p:spPr bwMode="auto">
                <a:xfrm>
                  <a:off x="5044" y="2614"/>
                  <a:ext cx="482"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21" name="Freeform 149"/>
                <p:cNvSpPr>
                  <a:spLocks/>
                </p:cNvSpPr>
                <p:nvPr/>
              </p:nvSpPr>
              <p:spPr bwMode="auto">
                <a:xfrm>
                  <a:off x="5041" y="2725"/>
                  <a:ext cx="492" cy="156"/>
                </a:xfrm>
                <a:custGeom>
                  <a:avLst/>
                  <a:gdLst>
                    <a:gd name="T0" fmla="*/ 0 w 492"/>
                    <a:gd name="T1" fmla="*/ 0 h 156"/>
                    <a:gd name="T2" fmla="*/ 0 w 492"/>
                    <a:gd name="T3" fmla="*/ 54 h 156"/>
                    <a:gd name="T4" fmla="*/ 9 w 492"/>
                    <a:gd name="T5" fmla="*/ 80 h 156"/>
                    <a:gd name="T6" fmla="*/ 24 w 492"/>
                    <a:gd name="T7" fmla="*/ 96 h 156"/>
                    <a:gd name="T8" fmla="*/ 47 w 492"/>
                    <a:gd name="T9" fmla="*/ 113 h 156"/>
                    <a:gd name="T10" fmla="*/ 79 w 492"/>
                    <a:gd name="T11" fmla="*/ 127 h 156"/>
                    <a:gd name="T12" fmla="*/ 114 w 492"/>
                    <a:gd name="T13" fmla="*/ 138 h 156"/>
                    <a:gd name="T14" fmla="*/ 151 w 492"/>
                    <a:gd name="T15" fmla="*/ 148 h 156"/>
                    <a:gd name="T16" fmla="*/ 184 w 492"/>
                    <a:gd name="T17" fmla="*/ 152 h 156"/>
                    <a:gd name="T18" fmla="*/ 222 w 492"/>
                    <a:gd name="T19" fmla="*/ 155 h 156"/>
                    <a:gd name="T20" fmla="*/ 255 w 492"/>
                    <a:gd name="T21" fmla="*/ 155 h 156"/>
                    <a:gd name="T22" fmla="*/ 287 w 492"/>
                    <a:gd name="T23" fmla="*/ 155 h 156"/>
                    <a:gd name="T24" fmla="*/ 317 w 492"/>
                    <a:gd name="T25" fmla="*/ 151 h 156"/>
                    <a:gd name="T26" fmla="*/ 345 w 492"/>
                    <a:gd name="T27" fmla="*/ 145 h 156"/>
                    <a:gd name="T28" fmla="*/ 373 w 492"/>
                    <a:gd name="T29" fmla="*/ 141 h 156"/>
                    <a:gd name="T30" fmla="*/ 397 w 492"/>
                    <a:gd name="T31" fmla="*/ 134 h 156"/>
                    <a:gd name="T32" fmla="*/ 421 w 492"/>
                    <a:gd name="T33" fmla="*/ 124 h 156"/>
                    <a:gd name="T34" fmla="*/ 444 w 492"/>
                    <a:gd name="T35" fmla="*/ 113 h 156"/>
                    <a:gd name="T36" fmla="*/ 462 w 492"/>
                    <a:gd name="T37" fmla="*/ 99 h 156"/>
                    <a:gd name="T38" fmla="*/ 482 w 492"/>
                    <a:gd name="T39" fmla="*/ 77 h 156"/>
                    <a:gd name="T40" fmla="*/ 491 w 492"/>
                    <a:gd name="T41" fmla="*/ 56 h 156"/>
                    <a:gd name="T42" fmla="*/ 491 w 492"/>
                    <a:gd name="T43" fmla="*/ 0 h 156"/>
                    <a:gd name="T44" fmla="*/ 486 w 492"/>
                    <a:gd name="T45" fmla="*/ 13 h 156"/>
                    <a:gd name="T46" fmla="*/ 475 w 492"/>
                    <a:gd name="T47" fmla="*/ 29 h 156"/>
                    <a:gd name="T48" fmla="*/ 459 w 492"/>
                    <a:gd name="T49" fmla="*/ 45 h 156"/>
                    <a:gd name="T50" fmla="*/ 438 w 492"/>
                    <a:gd name="T51" fmla="*/ 59 h 156"/>
                    <a:gd name="T52" fmla="*/ 412 w 492"/>
                    <a:gd name="T53" fmla="*/ 71 h 156"/>
                    <a:gd name="T54" fmla="*/ 392 w 492"/>
                    <a:gd name="T55" fmla="*/ 78 h 156"/>
                    <a:gd name="T56" fmla="*/ 365 w 492"/>
                    <a:gd name="T57" fmla="*/ 85 h 156"/>
                    <a:gd name="T58" fmla="*/ 338 w 492"/>
                    <a:gd name="T59" fmla="*/ 91 h 156"/>
                    <a:gd name="T60" fmla="*/ 299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91 h 156"/>
                    <a:gd name="T72" fmla="*/ 114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80"/>
                      </a:lnTo>
                      <a:lnTo>
                        <a:pt x="24" y="96"/>
                      </a:lnTo>
                      <a:lnTo>
                        <a:pt x="47" y="113"/>
                      </a:lnTo>
                      <a:lnTo>
                        <a:pt x="79" y="127"/>
                      </a:lnTo>
                      <a:lnTo>
                        <a:pt x="114" y="138"/>
                      </a:lnTo>
                      <a:lnTo>
                        <a:pt x="151" y="148"/>
                      </a:lnTo>
                      <a:lnTo>
                        <a:pt x="184" y="152"/>
                      </a:lnTo>
                      <a:lnTo>
                        <a:pt x="222" y="155"/>
                      </a:lnTo>
                      <a:lnTo>
                        <a:pt x="255" y="155"/>
                      </a:lnTo>
                      <a:lnTo>
                        <a:pt x="287" y="155"/>
                      </a:lnTo>
                      <a:lnTo>
                        <a:pt x="317" y="151"/>
                      </a:lnTo>
                      <a:lnTo>
                        <a:pt x="345" y="145"/>
                      </a:lnTo>
                      <a:lnTo>
                        <a:pt x="373" y="141"/>
                      </a:lnTo>
                      <a:lnTo>
                        <a:pt x="397" y="134"/>
                      </a:lnTo>
                      <a:lnTo>
                        <a:pt x="421" y="124"/>
                      </a:lnTo>
                      <a:lnTo>
                        <a:pt x="444" y="113"/>
                      </a:lnTo>
                      <a:lnTo>
                        <a:pt x="462" y="99"/>
                      </a:lnTo>
                      <a:lnTo>
                        <a:pt x="482" y="77"/>
                      </a:lnTo>
                      <a:lnTo>
                        <a:pt x="491" y="56"/>
                      </a:lnTo>
                      <a:lnTo>
                        <a:pt x="491" y="0"/>
                      </a:lnTo>
                      <a:lnTo>
                        <a:pt x="486" y="13"/>
                      </a:lnTo>
                      <a:lnTo>
                        <a:pt x="475" y="29"/>
                      </a:lnTo>
                      <a:lnTo>
                        <a:pt x="459" y="45"/>
                      </a:lnTo>
                      <a:lnTo>
                        <a:pt x="438" y="59"/>
                      </a:lnTo>
                      <a:lnTo>
                        <a:pt x="412" y="71"/>
                      </a:lnTo>
                      <a:lnTo>
                        <a:pt x="392" y="78"/>
                      </a:lnTo>
                      <a:lnTo>
                        <a:pt x="365" y="85"/>
                      </a:lnTo>
                      <a:lnTo>
                        <a:pt x="338" y="91"/>
                      </a:lnTo>
                      <a:lnTo>
                        <a:pt x="299" y="96"/>
                      </a:lnTo>
                      <a:lnTo>
                        <a:pt x="275" y="99"/>
                      </a:lnTo>
                      <a:lnTo>
                        <a:pt x="245" y="98"/>
                      </a:lnTo>
                      <a:lnTo>
                        <a:pt x="212" y="98"/>
                      </a:lnTo>
                      <a:lnTo>
                        <a:pt x="180" y="95"/>
                      </a:lnTo>
                      <a:lnTo>
                        <a:pt x="147" y="91"/>
                      </a:lnTo>
                      <a:lnTo>
                        <a:pt x="114" y="81"/>
                      </a:lnTo>
                      <a:lnTo>
                        <a:pt x="88" y="75"/>
                      </a:lnTo>
                      <a:lnTo>
                        <a:pt x="65" y="64"/>
                      </a:lnTo>
                      <a:lnTo>
                        <a:pt x="45" y="53"/>
                      </a:lnTo>
                      <a:lnTo>
                        <a:pt x="27" y="42"/>
                      </a:lnTo>
                      <a:lnTo>
                        <a:pt x="9" y="22"/>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2" name="Group 150"/>
              <p:cNvGrpSpPr>
                <a:grpSpLocks/>
              </p:cNvGrpSpPr>
              <p:nvPr/>
            </p:nvGrpSpPr>
            <p:grpSpPr bwMode="auto">
              <a:xfrm>
                <a:off x="5017" y="2543"/>
                <a:ext cx="492" cy="267"/>
                <a:chOff x="5017" y="2543"/>
                <a:chExt cx="492" cy="267"/>
              </a:xfrm>
            </p:grpSpPr>
            <p:sp>
              <p:nvSpPr>
                <p:cNvPr id="20518" name="Oval 151"/>
                <p:cNvSpPr>
                  <a:spLocks noChangeArrowheads="1"/>
                </p:cNvSpPr>
                <p:nvPr/>
              </p:nvSpPr>
              <p:spPr bwMode="auto">
                <a:xfrm>
                  <a:off x="5020" y="2543"/>
                  <a:ext cx="483" cy="203"/>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19" name="Freeform 152"/>
                <p:cNvSpPr>
                  <a:spLocks/>
                </p:cNvSpPr>
                <p:nvPr/>
              </p:nvSpPr>
              <p:spPr bwMode="auto">
                <a:xfrm>
                  <a:off x="5017" y="2654"/>
                  <a:ext cx="492" cy="156"/>
                </a:xfrm>
                <a:custGeom>
                  <a:avLst/>
                  <a:gdLst>
                    <a:gd name="T0" fmla="*/ 0 w 492"/>
                    <a:gd name="T1" fmla="*/ 0 h 156"/>
                    <a:gd name="T2" fmla="*/ 0 w 492"/>
                    <a:gd name="T3" fmla="*/ 54 h 156"/>
                    <a:gd name="T4" fmla="*/ 9 w 492"/>
                    <a:gd name="T5" fmla="*/ 78 h 156"/>
                    <a:gd name="T6" fmla="*/ 24 w 492"/>
                    <a:gd name="T7" fmla="*/ 95 h 156"/>
                    <a:gd name="T8" fmla="*/ 48 w 492"/>
                    <a:gd name="T9" fmla="*/ 113 h 156"/>
                    <a:gd name="T10" fmla="*/ 79 w 492"/>
                    <a:gd name="T11" fmla="*/ 127 h 156"/>
                    <a:gd name="T12" fmla="*/ 113 w 492"/>
                    <a:gd name="T13" fmla="*/ 138 h 156"/>
                    <a:gd name="T14" fmla="*/ 150 w 492"/>
                    <a:gd name="T15" fmla="*/ 147 h 156"/>
                    <a:gd name="T16" fmla="*/ 185 w 492"/>
                    <a:gd name="T17" fmla="*/ 152 h 156"/>
                    <a:gd name="T18" fmla="*/ 222 w 492"/>
                    <a:gd name="T19" fmla="*/ 154 h 156"/>
                    <a:gd name="T20" fmla="*/ 255 w 492"/>
                    <a:gd name="T21" fmla="*/ 155 h 156"/>
                    <a:gd name="T22" fmla="*/ 288 w 492"/>
                    <a:gd name="T23" fmla="*/ 154 h 156"/>
                    <a:gd name="T24" fmla="*/ 317 w 492"/>
                    <a:gd name="T25" fmla="*/ 151 h 156"/>
                    <a:gd name="T26" fmla="*/ 346 w 492"/>
                    <a:gd name="T27" fmla="*/ 145 h 156"/>
                    <a:gd name="T28" fmla="*/ 374 w 492"/>
                    <a:gd name="T29" fmla="*/ 141 h 156"/>
                    <a:gd name="T30" fmla="*/ 397 w 492"/>
                    <a:gd name="T31" fmla="*/ 134 h 156"/>
                    <a:gd name="T32" fmla="*/ 422 w 492"/>
                    <a:gd name="T33" fmla="*/ 124 h 156"/>
                    <a:gd name="T34" fmla="*/ 445 w 492"/>
                    <a:gd name="T35" fmla="*/ 112 h 156"/>
                    <a:gd name="T36" fmla="*/ 463 w 492"/>
                    <a:gd name="T37" fmla="*/ 99 h 156"/>
                    <a:gd name="T38" fmla="*/ 482 w 492"/>
                    <a:gd name="T39" fmla="*/ 77 h 156"/>
                    <a:gd name="T40" fmla="*/ 491 w 492"/>
                    <a:gd name="T41" fmla="*/ 54 h 156"/>
                    <a:gd name="T42" fmla="*/ 491 w 492"/>
                    <a:gd name="T43" fmla="*/ 0 h 156"/>
                    <a:gd name="T44" fmla="*/ 487 w 492"/>
                    <a:gd name="T45" fmla="*/ 13 h 156"/>
                    <a:gd name="T46" fmla="*/ 475 w 492"/>
                    <a:gd name="T47" fmla="*/ 29 h 156"/>
                    <a:gd name="T48" fmla="*/ 460 w 492"/>
                    <a:gd name="T49" fmla="*/ 45 h 156"/>
                    <a:gd name="T50" fmla="*/ 439 w 492"/>
                    <a:gd name="T51" fmla="*/ 59 h 156"/>
                    <a:gd name="T52" fmla="*/ 412 w 492"/>
                    <a:gd name="T53" fmla="*/ 71 h 156"/>
                    <a:gd name="T54" fmla="*/ 392 w 492"/>
                    <a:gd name="T55" fmla="*/ 78 h 156"/>
                    <a:gd name="T56" fmla="*/ 365 w 492"/>
                    <a:gd name="T57" fmla="*/ 85 h 156"/>
                    <a:gd name="T58" fmla="*/ 337 w 492"/>
                    <a:gd name="T59" fmla="*/ 91 h 156"/>
                    <a:gd name="T60" fmla="*/ 300 w 492"/>
                    <a:gd name="T61" fmla="*/ 96 h 156"/>
                    <a:gd name="T62" fmla="*/ 275 w 492"/>
                    <a:gd name="T63" fmla="*/ 99 h 156"/>
                    <a:gd name="T64" fmla="*/ 245 w 492"/>
                    <a:gd name="T65" fmla="*/ 98 h 156"/>
                    <a:gd name="T66" fmla="*/ 212 w 492"/>
                    <a:gd name="T67" fmla="*/ 98 h 156"/>
                    <a:gd name="T68" fmla="*/ 180 w 492"/>
                    <a:gd name="T69" fmla="*/ 95 h 156"/>
                    <a:gd name="T70" fmla="*/ 147 w 492"/>
                    <a:gd name="T71" fmla="*/ 89 h 156"/>
                    <a:gd name="T72" fmla="*/ 113 w 492"/>
                    <a:gd name="T73" fmla="*/ 81 h 156"/>
                    <a:gd name="T74" fmla="*/ 88 w 492"/>
                    <a:gd name="T75" fmla="*/ 75 h 156"/>
                    <a:gd name="T76" fmla="*/ 65 w 492"/>
                    <a:gd name="T77" fmla="*/ 64 h 156"/>
                    <a:gd name="T78" fmla="*/ 45 w 492"/>
                    <a:gd name="T79" fmla="*/ 53 h 156"/>
                    <a:gd name="T80" fmla="*/ 27 w 492"/>
                    <a:gd name="T81" fmla="*/ 42 h 156"/>
                    <a:gd name="T82" fmla="*/ 9 w 492"/>
                    <a:gd name="T83" fmla="*/ 22 h 156"/>
                    <a:gd name="T84" fmla="*/ 0 w 492"/>
                    <a:gd name="T85" fmla="*/ 0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6">
                      <a:moveTo>
                        <a:pt x="0" y="0"/>
                      </a:moveTo>
                      <a:lnTo>
                        <a:pt x="0" y="54"/>
                      </a:lnTo>
                      <a:lnTo>
                        <a:pt x="9" y="78"/>
                      </a:lnTo>
                      <a:lnTo>
                        <a:pt x="24" y="95"/>
                      </a:lnTo>
                      <a:lnTo>
                        <a:pt x="48" y="113"/>
                      </a:lnTo>
                      <a:lnTo>
                        <a:pt x="79" y="127"/>
                      </a:lnTo>
                      <a:lnTo>
                        <a:pt x="113" y="138"/>
                      </a:lnTo>
                      <a:lnTo>
                        <a:pt x="150" y="147"/>
                      </a:lnTo>
                      <a:lnTo>
                        <a:pt x="185" y="152"/>
                      </a:lnTo>
                      <a:lnTo>
                        <a:pt x="222" y="154"/>
                      </a:lnTo>
                      <a:lnTo>
                        <a:pt x="255" y="155"/>
                      </a:lnTo>
                      <a:lnTo>
                        <a:pt x="288" y="154"/>
                      </a:lnTo>
                      <a:lnTo>
                        <a:pt x="317" y="151"/>
                      </a:lnTo>
                      <a:lnTo>
                        <a:pt x="346" y="145"/>
                      </a:lnTo>
                      <a:lnTo>
                        <a:pt x="374" y="141"/>
                      </a:lnTo>
                      <a:lnTo>
                        <a:pt x="397" y="134"/>
                      </a:lnTo>
                      <a:lnTo>
                        <a:pt x="422" y="124"/>
                      </a:lnTo>
                      <a:lnTo>
                        <a:pt x="445" y="112"/>
                      </a:lnTo>
                      <a:lnTo>
                        <a:pt x="463" y="99"/>
                      </a:lnTo>
                      <a:lnTo>
                        <a:pt x="482" y="77"/>
                      </a:lnTo>
                      <a:lnTo>
                        <a:pt x="491" y="54"/>
                      </a:lnTo>
                      <a:lnTo>
                        <a:pt x="491" y="0"/>
                      </a:lnTo>
                      <a:lnTo>
                        <a:pt x="487" y="13"/>
                      </a:lnTo>
                      <a:lnTo>
                        <a:pt x="475" y="29"/>
                      </a:lnTo>
                      <a:lnTo>
                        <a:pt x="460" y="45"/>
                      </a:lnTo>
                      <a:lnTo>
                        <a:pt x="439" y="59"/>
                      </a:lnTo>
                      <a:lnTo>
                        <a:pt x="412" y="71"/>
                      </a:lnTo>
                      <a:lnTo>
                        <a:pt x="392" y="78"/>
                      </a:lnTo>
                      <a:lnTo>
                        <a:pt x="365" y="85"/>
                      </a:lnTo>
                      <a:lnTo>
                        <a:pt x="337" y="91"/>
                      </a:lnTo>
                      <a:lnTo>
                        <a:pt x="300" y="96"/>
                      </a:lnTo>
                      <a:lnTo>
                        <a:pt x="275" y="99"/>
                      </a:lnTo>
                      <a:lnTo>
                        <a:pt x="245" y="98"/>
                      </a:lnTo>
                      <a:lnTo>
                        <a:pt x="212" y="98"/>
                      </a:lnTo>
                      <a:lnTo>
                        <a:pt x="180" y="95"/>
                      </a:lnTo>
                      <a:lnTo>
                        <a:pt x="147" y="89"/>
                      </a:lnTo>
                      <a:lnTo>
                        <a:pt x="113" y="81"/>
                      </a:lnTo>
                      <a:lnTo>
                        <a:pt x="88" y="75"/>
                      </a:lnTo>
                      <a:lnTo>
                        <a:pt x="65" y="64"/>
                      </a:lnTo>
                      <a:lnTo>
                        <a:pt x="45" y="53"/>
                      </a:lnTo>
                      <a:lnTo>
                        <a:pt x="27" y="42"/>
                      </a:lnTo>
                      <a:lnTo>
                        <a:pt x="9" y="22"/>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3" name="Group 153"/>
              <p:cNvGrpSpPr>
                <a:grpSpLocks/>
              </p:cNvGrpSpPr>
              <p:nvPr/>
            </p:nvGrpSpPr>
            <p:grpSpPr bwMode="auto">
              <a:xfrm>
                <a:off x="5026" y="2463"/>
                <a:ext cx="493" cy="269"/>
                <a:chOff x="5026" y="2463"/>
                <a:chExt cx="493" cy="269"/>
              </a:xfrm>
            </p:grpSpPr>
            <p:sp>
              <p:nvSpPr>
                <p:cNvPr id="20516" name="Oval 154"/>
                <p:cNvSpPr>
                  <a:spLocks noChangeArrowheads="1"/>
                </p:cNvSpPr>
                <p:nvPr/>
              </p:nvSpPr>
              <p:spPr bwMode="auto">
                <a:xfrm>
                  <a:off x="5030" y="2463"/>
                  <a:ext cx="482" cy="205"/>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17" name="Freeform 155"/>
                <p:cNvSpPr>
                  <a:spLocks/>
                </p:cNvSpPr>
                <p:nvPr/>
              </p:nvSpPr>
              <p:spPr bwMode="auto">
                <a:xfrm>
                  <a:off x="5026" y="2574"/>
                  <a:ext cx="493" cy="158"/>
                </a:xfrm>
                <a:custGeom>
                  <a:avLst/>
                  <a:gdLst>
                    <a:gd name="T0" fmla="*/ 0 w 493"/>
                    <a:gd name="T1" fmla="*/ 0 h 158"/>
                    <a:gd name="T2" fmla="*/ 0 w 493"/>
                    <a:gd name="T3" fmla="*/ 55 h 158"/>
                    <a:gd name="T4" fmla="*/ 10 w 493"/>
                    <a:gd name="T5" fmla="*/ 80 h 158"/>
                    <a:gd name="T6" fmla="*/ 24 w 493"/>
                    <a:gd name="T7" fmla="*/ 97 h 158"/>
                    <a:gd name="T8" fmla="*/ 48 w 493"/>
                    <a:gd name="T9" fmla="*/ 115 h 158"/>
                    <a:gd name="T10" fmla="*/ 80 w 493"/>
                    <a:gd name="T11" fmla="*/ 128 h 158"/>
                    <a:gd name="T12" fmla="*/ 114 w 493"/>
                    <a:gd name="T13" fmla="*/ 140 h 158"/>
                    <a:gd name="T14" fmla="*/ 151 w 493"/>
                    <a:gd name="T15" fmla="*/ 149 h 158"/>
                    <a:gd name="T16" fmla="*/ 185 w 493"/>
                    <a:gd name="T17" fmla="*/ 153 h 158"/>
                    <a:gd name="T18" fmla="*/ 223 w 493"/>
                    <a:gd name="T19" fmla="*/ 156 h 158"/>
                    <a:gd name="T20" fmla="*/ 255 w 493"/>
                    <a:gd name="T21" fmla="*/ 157 h 158"/>
                    <a:gd name="T22" fmla="*/ 288 w 493"/>
                    <a:gd name="T23" fmla="*/ 156 h 158"/>
                    <a:gd name="T24" fmla="*/ 317 w 493"/>
                    <a:gd name="T25" fmla="*/ 151 h 158"/>
                    <a:gd name="T26" fmla="*/ 346 w 493"/>
                    <a:gd name="T27" fmla="*/ 147 h 158"/>
                    <a:gd name="T28" fmla="*/ 374 w 493"/>
                    <a:gd name="T29" fmla="*/ 142 h 158"/>
                    <a:gd name="T30" fmla="*/ 398 w 493"/>
                    <a:gd name="T31" fmla="*/ 135 h 158"/>
                    <a:gd name="T32" fmla="*/ 422 w 493"/>
                    <a:gd name="T33" fmla="*/ 126 h 158"/>
                    <a:gd name="T34" fmla="*/ 445 w 493"/>
                    <a:gd name="T35" fmla="*/ 114 h 158"/>
                    <a:gd name="T36" fmla="*/ 463 w 493"/>
                    <a:gd name="T37" fmla="*/ 101 h 158"/>
                    <a:gd name="T38" fmla="*/ 483 w 493"/>
                    <a:gd name="T39" fmla="*/ 77 h 158"/>
                    <a:gd name="T40" fmla="*/ 492 w 493"/>
                    <a:gd name="T41" fmla="*/ 56 h 158"/>
                    <a:gd name="T42" fmla="*/ 492 w 493"/>
                    <a:gd name="T43" fmla="*/ 0 h 158"/>
                    <a:gd name="T44" fmla="*/ 487 w 493"/>
                    <a:gd name="T45" fmla="*/ 13 h 158"/>
                    <a:gd name="T46" fmla="*/ 476 w 493"/>
                    <a:gd name="T47" fmla="*/ 29 h 158"/>
                    <a:gd name="T48" fmla="*/ 461 w 493"/>
                    <a:gd name="T49" fmla="*/ 46 h 158"/>
                    <a:gd name="T50" fmla="*/ 439 w 493"/>
                    <a:gd name="T51" fmla="*/ 60 h 158"/>
                    <a:gd name="T52" fmla="*/ 412 w 493"/>
                    <a:gd name="T53" fmla="*/ 71 h 158"/>
                    <a:gd name="T54" fmla="*/ 392 w 493"/>
                    <a:gd name="T55" fmla="*/ 80 h 158"/>
                    <a:gd name="T56" fmla="*/ 366 w 493"/>
                    <a:gd name="T57" fmla="*/ 87 h 158"/>
                    <a:gd name="T58" fmla="*/ 338 w 493"/>
                    <a:gd name="T59" fmla="*/ 93 h 158"/>
                    <a:gd name="T60" fmla="*/ 300 w 493"/>
                    <a:gd name="T61" fmla="*/ 98 h 158"/>
                    <a:gd name="T62" fmla="*/ 275 w 493"/>
                    <a:gd name="T63" fmla="*/ 100 h 158"/>
                    <a:gd name="T64" fmla="*/ 246 w 493"/>
                    <a:gd name="T65" fmla="*/ 100 h 158"/>
                    <a:gd name="T66" fmla="*/ 213 w 493"/>
                    <a:gd name="T67" fmla="*/ 98 h 158"/>
                    <a:gd name="T68" fmla="*/ 180 w 493"/>
                    <a:gd name="T69" fmla="*/ 95 h 158"/>
                    <a:gd name="T70" fmla="*/ 148 w 493"/>
                    <a:gd name="T71" fmla="*/ 91 h 158"/>
                    <a:gd name="T72" fmla="*/ 114 w 493"/>
                    <a:gd name="T73" fmla="*/ 83 h 158"/>
                    <a:gd name="T74" fmla="*/ 89 w 493"/>
                    <a:gd name="T75" fmla="*/ 76 h 158"/>
                    <a:gd name="T76" fmla="*/ 66 w 493"/>
                    <a:gd name="T77" fmla="*/ 66 h 158"/>
                    <a:gd name="T78" fmla="*/ 45 w 493"/>
                    <a:gd name="T79" fmla="*/ 53 h 158"/>
                    <a:gd name="T80" fmla="*/ 27 w 493"/>
                    <a:gd name="T81" fmla="*/ 43 h 158"/>
                    <a:gd name="T82" fmla="*/ 10 w 493"/>
                    <a:gd name="T83" fmla="*/ 24 h 158"/>
                    <a:gd name="T84" fmla="*/ 0 w 493"/>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8">
                      <a:moveTo>
                        <a:pt x="0" y="0"/>
                      </a:moveTo>
                      <a:lnTo>
                        <a:pt x="0" y="55"/>
                      </a:lnTo>
                      <a:lnTo>
                        <a:pt x="10" y="80"/>
                      </a:lnTo>
                      <a:lnTo>
                        <a:pt x="24" y="97"/>
                      </a:lnTo>
                      <a:lnTo>
                        <a:pt x="48" y="115"/>
                      </a:lnTo>
                      <a:lnTo>
                        <a:pt x="80" y="128"/>
                      </a:lnTo>
                      <a:lnTo>
                        <a:pt x="114" y="140"/>
                      </a:lnTo>
                      <a:lnTo>
                        <a:pt x="151" y="149"/>
                      </a:lnTo>
                      <a:lnTo>
                        <a:pt x="185" y="153"/>
                      </a:lnTo>
                      <a:lnTo>
                        <a:pt x="223" y="156"/>
                      </a:lnTo>
                      <a:lnTo>
                        <a:pt x="255" y="157"/>
                      </a:lnTo>
                      <a:lnTo>
                        <a:pt x="288" y="156"/>
                      </a:lnTo>
                      <a:lnTo>
                        <a:pt x="317" y="151"/>
                      </a:lnTo>
                      <a:lnTo>
                        <a:pt x="346" y="147"/>
                      </a:lnTo>
                      <a:lnTo>
                        <a:pt x="374" y="142"/>
                      </a:lnTo>
                      <a:lnTo>
                        <a:pt x="398" y="135"/>
                      </a:lnTo>
                      <a:lnTo>
                        <a:pt x="422" y="126"/>
                      </a:lnTo>
                      <a:lnTo>
                        <a:pt x="445" y="114"/>
                      </a:lnTo>
                      <a:lnTo>
                        <a:pt x="463" y="101"/>
                      </a:lnTo>
                      <a:lnTo>
                        <a:pt x="483" y="77"/>
                      </a:lnTo>
                      <a:lnTo>
                        <a:pt x="492" y="56"/>
                      </a:lnTo>
                      <a:lnTo>
                        <a:pt x="492" y="0"/>
                      </a:lnTo>
                      <a:lnTo>
                        <a:pt x="487" y="13"/>
                      </a:lnTo>
                      <a:lnTo>
                        <a:pt x="476" y="29"/>
                      </a:lnTo>
                      <a:lnTo>
                        <a:pt x="461" y="46"/>
                      </a:lnTo>
                      <a:lnTo>
                        <a:pt x="439" y="60"/>
                      </a:lnTo>
                      <a:lnTo>
                        <a:pt x="412" y="71"/>
                      </a:lnTo>
                      <a:lnTo>
                        <a:pt x="392" y="80"/>
                      </a:lnTo>
                      <a:lnTo>
                        <a:pt x="366" y="87"/>
                      </a:lnTo>
                      <a:lnTo>
                        <a:pt x="338" y="93"/>
                      </a:lnTo>
                      <a:lnTo>
                        <a:pt x="300" y="98"/>
                      </a:lnTo>
                      <a:lnTo>
                        <a:pt x="275" y="100"/>
                      </a:lnTo>
                      <a:lnTo>
                        <a:pt x="246" y="100"/>
                      </a:lnTo>
                      <a:lnTo>
                        <a:pt x="213" y="98"/>
                      </a:lnTo>
                      <a:lnTo>
                        <a:pt x="180" y="95"/>
                      </a:lnTo>
                      <a:lnTo>
                        <a:pt x="148" y="91"/>
                      </a:lnTo>
                      <a:lnTo>
                        <a:pt x="114" y="83"/>
                      </a:lnTo>
                      <a:lnTo>
                        <a:pt x="89" y="76"/>
                      </a:lnTo>
                      <a:lnTo>
                        <a:pt x="66" y="66"/>
                      </a:lnTo>
                      <a:lnTo>
                        <a:pt x="45" y="53"/>
                      </a:lnTo>
                      <a:lnTo>
                        <a:pt x="27" y="43"/>
                      </a:lnTo>
                      <a:lnTo>
                        <a:pt x="10"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4" name="Group 156"/>
              <p:cNvGrpSpPr>
                <a:grpSpLocks/>
              </p:cNvGrpSpPr>
              <p:nvPr/>
            </p:nvGrpSpPr>
            <p:grpSpPr bwMode="auto">
              <a:xfrm>
                <a:off x="5055" y="2406"/>
                <a:ext cx="493" cy="268"/>
                <a:chOff x="5055" y="2406"/>
                <a:chExt cx="493" cy="268"/>
              </a:xfrm>
            </p:grpSpPr>
            <p:sp>
              <p:nvSpPr>
                <p:cNvPr id="20514" name="Oval 157"/>
                <p:cNvSpPr>
                  <a:spLocks noChangeArrowheads="1"/>
                </p:cNvSpPr>
                <p:nvPr/>
              </p:nvSpPr>
              <p:spPr bwMode="auto">
                <a:xfrm>
                  <a:off x="5059" y="2406"/>
                  <a:ext cx="483" cy="205"/>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15" name="Freeform 158"/>
                <p:cNvSpPr>
                  <a:spLocks/>
                </p:cNvSpPr>
                <p:nvPr/>
              </p:nvSpPr>
              <p:spPr bwMode="auto">
                <a:xfrm>
                  <a:off x="5055" y="2517"/>
                  <a:ext cx="493" cy="157"/>
                </a:xfrm>
                <a:custGeom>
                  <a:avLst/>
                  <a:gdLst>
                    <a:gd name="T0" fmla="*/ 0 w 493"/>
                    <a:gd name="T1" fmla="*/ 0 h 157"/>
                    <a:gd name="T2" fmla="*/ 0 w 493"/>
                    <a:gd name="T3" fmla="*/ 54 h 157"/>
                    <a:gd name="T4" fmla="*/ 9 w 493"/>
                    <a:gd name="T5" fmla="*/ 79 h 157"/>
                    <a:gd name="T6" fmla="*/ 24 w 493"/>
                    <a:gd name="T7" fmla="*/ 96 h 157"/>
                    <a:gd name="T8" fmla="*/ 48 w 493"/>
                    <a:gd name="T9" fmla="*/ 114 h 157"/>
                    <a:gd name="T10" fmla="*/ 79 w 493"/>
                    <a:gd name="T11" fmla="*/ 127 h 157"/>
                    <a:gd name="T12" fmla="*/ 114 w 493"/>
                    <a:gd name="T13" fmla="*/ 139 h 157"/>
                    <a:gd name="T14" fmla="*/ 150 w 493"/>
                    <a:gd name="T15" fmla="*/ 148 h 157"/>
                    <a:gd name="T16" fmla="*/ 185 w 493"/>
                    <a:gd name="T17" fmla="*/ 152 h 157"/>
                    <a:gd name="T18" fmla="*/ 223 w 493"/>
                    <a:gd name="T19" fmla="*/ 155 h 157"/>
                    <a:gd name="T20" fmla="*/ 256 w 493"/>
                    <a:gd name="T21" fmla="*/ 156 h 157"/>
                    <a:gd name="T22" fmla="*/ 289 w 493"/>
                    <a:gd name="T23" fmla="*/ 155 h 157"/>
                    <a:gd name="T24" fmla="*/ 318 w 493"/>
                    <a:gd name="T25" fmla="*/ 150 h 157"/>
                    <a:gd name="T26" fmla="*/ 346 w 493"/>
                    <a:gd name="T27" fmla="*/ 146 h 157"/>
                    <a:gd name="T28" fmla="*/ 375 w 493"/>
                    <a:gd name="T29" fmla="*/ 141 h 157"/>
                    <a:gd name="T30" fmla="*/ 398 w 493"/>
                    <a:gd name="T31" fmla="*/ 134 h 157"/>
                    <a:gd name="T32" fmla="*/ 422 w 493"/>
                    <a:gd name="T33" fmla="*/ 125 h 157"/>
                    <a:gd name="T34" fmla="*/ 446 w 493"/>
                    <a:gd name="T35" fmla="*/ 113 h 157"/>
                    <a:gd name="T36" fmla="*/ 464 w 493"/>
                    <a:gd name="T37" fmla="*/ 100 h 157"/>
                    <a:gd name="T38" fmla="*/ 483 w 493"/>
                    <a:gd name="T39" fmla="*/ 77 h 157"/>
                    <a:gd name="T40" fmla="*/ 492 w 493"/>
                    <a:gd name="T41" fmla="*/ 56 h 157"/>
                    <a:gd name="T42" fmla="*/ 492 w 493"/>
                    <a:gd name="T43" fmla="*/ 0 h 157"/>
                    <a:gd name="T44" fmla="*/ 488 w 493"/>
                    <a:gd name="T45" fmla="*/ 13 h 157"/>
                    <a:gd name="T46" fmla="*/ 476 w 493"/>
                    <a:gd name="T47" fmla="*/ 29 h 157"/>
                    <a:gd name="T48" fmla="*/ 461 w 493"/>
                    <a:gd name="T49" fmla="*/ 46 h 157"/>
                    <a:gd name="T50" fmla="*/ 440 w 493"/>
                    <a:gd name="T51" fmla="*/ 60 h 157"/>
                    <a:gd name="T52" fmla="*/ 413 w 493"/>
                    <a:gd name="T53" fmla="*/ 71 h 157"/>
                    <a:gd name="T54" fmla="*/ 393 w 493"/>
                    <a:gd name="T55" fmla="*/ 79 h 157"/>
                    <a:gd name="T56" fmla="*/ 366 w 493"/>
                    <a:gd name="T57" fmla="*/ 86 h 157"/>
                    <a:gd name="T58" fmla="*/ 338 w 493"/>
                    <a:gd name="T59" fmla="*/ 92 h 157"/>
                    <a:gd name="T60" fmla="*/ 301 w 493"/>
                    <a:gd name="T61" fmla="*/ 98 h 157"/>
                    <a:gd name="T62" fmla="*/ 276 w 493"/>
                    <a:gd name="T63" fmla="*/ 99 h 157"/>
                    <a:gd name="T64" fmla="*/ 246 w 493"/>
                    <a:gd name="T65" fmla="*/ 99 h 157"/>
                    <a:gd name="T66" fmla="*/ 213 w 493"/>
                    <a:gd name="T67" fmla="*/ 98 h 157"/>
                    <a:gd name="T68" fmla="*/ 180 w 493"/>
                    <a:gd name="T69" fmla="*/ 95 h 157"/>
                    <a:gd name="T70" fmla="*/ 148 w 493"/>
                    <a:gd name="T71" fmla="*/ 91 h 157"/>
                    <a:gd name="T72" fmla="*/ 114 w 493"/>
                    <a:gd name="T73" fmla="*/ 82 h 157"/>
                    <a:gd name="T74" fmla="*/ 88 w 493"/>
                    <a:gd name="T75" fmla="*/ 75 h 157"/>
                    <a:gd name="T76" fmla="*/ 65 w 493"/>
                    <a:gd name="T77" fmla="*/ 65 h 157"/>
                    <a:gd name="T78" fmla="*/ 45 w 493"/>
                    <a:gd name="T79" fmla="*/ 53 h 157"/>
                    <a:gd name="T80" fmla="*/ 27 w 493"/>
                    <a:gd name="T81" fmla="*/ 43 h 157"/>
                    <a:gd name="T82" fmla="*/ 9 w 493"/>
                    <a:gd name="T83" fmla="*/ 24 h 157"/>
                    <a:gd name="T84" fmla="*/ 0 w 493"/>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7">
                      <a:moveTo>
                        <a:pt x="0" y="0"/>
                      </a:moveTo>
                      <a:lnTo>
                        <a:pt x="0" y="54"/>
                      </a:lnTo>
                      <a:lnTo>
                        <a:pt x="9" y="79"/>
                      </a:lnTo>
                      <a:lnTo>
                        <a:pt x="24" y="96"/>
                      </a:lnTo>
                      <a:lnTo>
                        <a:pt x="48" y="114"/>
                      </a:lnTo>
                      <a:lnTo>
                        <a:pt x="79" y="127"/>
                      </a:lnTo>
                      <a:lnTo>
                        <a:pt x="114" y="139"/>
                      </a:lnTo>
                      <a:lnTo>
                        <a:pt x="150" y="148"/>
                      </a:lnTo>
                      <a:lnTo>
                        <a:pt x="185" y="152"/>
                      </a:lnTo>
                      <a:lnTo>
                        <a:pt x="223" y="155"/>
                      </a:lnTo>
                      <a:lnTo>
                        <a:pt x="256" y="156"/>
                      </a:lnTo>
                      <a:lnTo>
                        <a:pt x="289" y="155"/>
                      </a:lnTo>
                      <a:lnTo>
                        <a:pt x="318" y="150"/>
                      </a:lnTo>
                      <a:lnTo>
                        <a:pt x="346" y="146"/>
                      </a:lnTo>
                      <a:lnTo>
                        <a:pt x="375" y="141"/>
                      </a:lnTo>
                      <a:lnTo>
                        <a:pt x="398" y="134"/>
                      </a:lnTo>
                      <a:lnTo>
                        <a:pt x="422" y="125"/>
                      </a:lnTo>
                      <a:lnTo>
                        <a:pt x="446" y="113"/>
                      </a:lnTo>
                      <a:lnTo>
                        <a:pt x="464" y="100"/>
                      </a:lnTo>
                      <a:lnTo>
                        <a:pt x="483" y="77"/>
                      </a:lnTo>
                      <a:lnTo>
                        <a:pt x="492" y="56"/>
                      </a:lnTo>
                      <a:lnTo>
                        <a:pt x="492" y="0"/>
                      </a:lnTo>
                      <a:lnTo>
                        <a:pt x="488" y="13"/>
                      </a:lnTo>
                      <a:lnTo>
                        <a:pt x="476" y="29"/>
                      </a:lnTo>
                      <a:lnTo>
                        <a:pt x="461" y="46"/>
                      </a:lnTo>
                      <a:lnTo>
                        <a:pt x="440" y="60"/>
                      </a:lnTo>
                      <a:lnTo>
                        <a:pt x="413" y="71"/>
                      </a:lnTo>
                      <a:lnTo>
                        <a:pt x="393" y="79"/>
                      </a:lnTo>
                      <a:lnTo>
                        <a:pt x="366" y="86"/>
                      </a:lnTo>
                      <a:lnTo>
                        <a:pt x="338" y="92"/>
                      </a:lnTo>
                      <a:lnTo>
                        <a:pt x="301" y="98"/>
                      </a:lnTo>
                      <a:lnTo>
                        <a:pt x="276" y="99"/>
                      </a:lnTo>
                      <a:lnTo>
                        <a:pt x="246" y="99"/>
                      </a:lnTo>
                      <a:lnTo>
                        <a:pt x="213" y="98"/>
                      </a:lnTo>
                      <a:lnTo>
                        <a:pt x="180" y="95"/>
                      </a:lnTo>
                      <a:lnTo>
                        <a:pt x="148" y="91"/>
                      </a:lnTo>
                      <a:lnTo>
                        <a:pt x="114" y="82"/>
                      </a:lnTo>
                      <a:lnTo>
                        <a:pt x="88" y="75"/>
                      </a:lnTo>
                      <a:lnTo>
                        <a:pt x="65" y="65"/>
                      </a:lnTo>
                      <a:lnTo>
                        <a:pt x="45" y="53"/>
                      </a:lnTo>
                      <a:lnTo>
                        <a:pt x="27" y="43"/>
                      </a:lnTo>
                      <a:lnTo>
                        <a:pt x="9"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5" name="Group 159"/>
              <p:cNvGrpSpPr>
                <a:grpSpLocks/>
              </p:cNvGrpSpPr>
              <p:nvPr/>
            </p:nvGrpSpPr>
            <p:grpSpPr bwMode="auto">
              <a:xfrm>
                <a:off x="5060" y="2356"/>
                <a:ext cx="493" cy="268"/>
                <a:chOff x="5060" y="2356"/>
                <a:chExt cx="493" cy="268"/>
              </a:xfrm>
            </p:grpSpPr>
            <p:sp>
              <p:nvSpPr>
                <p:cNvPr id="20512" name="Oval 160"/>
                <p:cNvSpPr>
                  <a:spLocks noChangeArrowheads="1"/>
                </p:cNvSpPr>
                <p:nvPr/>
              </p:nvSpPr>
              <p:spPr bwMode="auto">
                <a:xfrm>
                  <a:off x="5063" y="2356"/>
                  <a:ext cx="483" cy="204"/>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13" name="Freeform 161"/>
                <p:cNvSpPr>
                  <a:spLocks/>
                </p:cNvSpPr>
                <p:nvPr/>
              </p:nvSpPr>
              <p:spPr bwMode="auto">
                <a:xfrm>
                  <a:off x="5060" y="2466"/>
                  <a:ext cx="493" cy="158"/>
                </a:xfrm>
                <a:custGeom>
                  <a:avLst/>
                  <a:gdLst>
                    <a:gd name="T0" fmla="*/ 0 w 493"/>
                    <a:gd name="T1" fmla="*/ 0 h 158"/>
                    <a:gd name="T2" fmla="*/ 0 w 493"/>
                    <a:gd name="T3" fmla="*/ 56 h 158"/>
                    <a:gd name="T4" fmla="*/ 9 w 493"/>
                    <a:gd name="T5" fmla="*/ 80 h 158"/>
                    <a:gd name="T6" fmla="*/ 24 w 493"/>
                    <a:gd name="T7" fmla="*/ 97 h 158"/>
                    <a:gd name="T8" fmla="*/ 48 w 493"/>
                    <a:gd name="T9" fmla="*/ 115 h 158"/>
                    <a:gd name="T10" fmla="*/ 80 w 493"/>
                    <a:gd name="T11" fmla="*/ 128 h 158"/>
                    <a:gd name="T12" fmla="*/ 114 w 493"/>
                    <a:gd name="T13" fmla="*/ 140 h 158"/>
                    <a:gd name="T14" fmla="*/ 151 w 493"/>
                    <a:gd name="T15" fmla="*/ 149 h 158"/>
                    <a:gd name="T16" fmla="*/ 185 w 493"/>
                    <a:gd name="T17" fmla="*/ 154 h 158"/>
                    <a:gd name="T18" fmla="*/ 222 w 493"/>
                    <a:gd name="T19" fmla="*/ 156 h 158"/>
                    <a:gd name="T20" fmla="*/ 255 w 493"/>
                    <a:gd name="T21" fmla="*/ 157 h 158"/>
                    <a:gd name="T22" fmla="*/ 288 w 493"/>
                    <a:gd name="T23" fmla="*/ 156 h 158"/>
                    <a:gd name="T24" fmla="*/ 317 w 493"/>
                    <a:gd name="T25" fmla="*/ 151 h 158"/>
                    <a:gd name="T26" fmla="*/ 346 w 493"/>
                    <a:gd name="T27" fmla="*/ 147 h 158"/>
                    <a:gd name="T28" fmla="*/ 374 w 493"/>
                    <a:gd name="T29" fmla="*/ 143 h 158"/>
                    <a:gd name="T30" fmla="*/ 398 w 493"/>
                    <a:gd name="T31" fmla="*/ 136 h 158"/>
                    <a:gd name="T32" fmla="*/ 422 w 493"/>
                    <a:gd name="T33" fmla="*/ 126 h 158"/>
                    <a:gd name="T34" fmla="*/ 445 w 493"/>
                    <a:gd name="T35" fmla="*/ 114 h 158"/>
                    <a:gd name="T36" fmla="*/ 463 w 493"/>
                    <a:gd name="T37" fmla="*/ 101 h 158"/>
                    <a:gd name="T38" fmla="*/ 483 w 493"/>
                    <a:gd name="T39" fmla="*/ 79 h 158"/>
                    <a:gd name="T40" fmla="*/ 492 w 493"/>
                    <a:gd name="T41" fmla="*/ 56 h 158"/>
                    <a:gd name="T42" fmla="*/ 492 w 493"/>
                    <a:gd name="T43" fmla="*/ 0 h 158"/>
                    <a:gd name="T44" fmla="*/ 487 w 493"/>
                    <a:gd name="T45" fmla="*/ 13 h 158"/>
                    <a:gd name="T46" fmla="*/ 476 w 493"/>
                    <a:gd name="T47" fmla="*/ 29 h 158"/>
                    <a:gd name="T48" fmla="*/ 460 w 493"/>
                    <a:gd name="T49" fmla="*/ 46 h 158"/>
                    <a:gd name="T50" fmla="*/ 439 w 493"/>
                    <a:gd name="T51" fmla="*/ 60 h 158"/>
                    <a:gd name="T52" fmla="*/ 412 w 493"/>
                    <a:gd name="T53" fmla="*/ 73 h 158"/>
                    <a:gd name="T54" fmla="*/ 392 w 493"/>
                    <a:gd name="T55" fmla="*/ 80 h 158"/>
                    <a:gd name="T56" fmla="*/ 366 w 493"/>
                    <a:gd name="T57" fmla="*/ 87 h 158"/>
                    <a:gd name="T58" fmla="*/ 338 w 493"/>
                    <a:gd name="T59" fmla="*/ 93 h 158"/>
                    <a:gd name="T60" fmla="*/ 300 w 493"/>
                    <a:gd name="T61" fmla="*/ 98 h 158"/>
                    <a:gd name="T62" fmla="*/ 275 w 493"/>
                    <a:gd name="T63" fmla="*/ 100 h 158"/>
                    <a:gd name="T64" fmla="*/ 245 w 493"/>
                    <a:gd name="T65" fmla="*/ 100 h 158"/>
                    <a:gd name="T66" fmla="*/ 212 w 493"/>
                    <a:gd name="T67" fmla="*/ 98 h 158"/>
                    <a:gd name="T68" fmla="*/ 180 w 493"/>
                    <a:gd name="T69" fmla="*/ 97 h 158"/>
                    <a:gd name="T70" fmla="*/ 147 w 493"/>
                    <a:gd name="T71" fmla="*/ 91 h 158"/>
                    <a:gd name="T72" fmla="*/ 114 w 493"/>
                    <a:gd name="T73" fmla="*/ 83 h 158"/>
                    <a:gd name="T74" fmla="*/ 88 w 493"/>
                    <a:gd name="T75" fmla="*/ 76 h 158"/>
                    <a:gd name="T76" fmla="*/ 65 w 493"/>
                    <a:gd name="T77" fmla="*/ 66 h 158"/>
                    <a:gd name="T78" fmla="*/ 45 w 493"/>
                    <a:gd name="T79" fmla="*/ 53 h 158"/>
                    <a:gd name="T80" fmla="*/ 27 w 493"/>
                    <a:gd name="T81" fmla="*/ 43 h 158"/>
                    <a:gd name="T82" fmla="*/ 9 w 493"/>
                    <a:gd name="T83" fmla="*/ 24 h 158"/>
                    <a:gd name="T84" fmla="*/ 0 w 493"/>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8">
                      <a:moveTo>
                        <a:pt x="0" y="0"/>
                      </a:moveTo>
                      <a:lnTo>
                        <a:pt x="0" y="56"/>
                      </a:lnTo>
                      <a:lnTo>
                        <a:pt x="9" y="80"/>
                      </a:lnTo>
                      <a:lnTo>
                        <a:pt x="24" y="97"/>
                      </a:lnTo>
                      <a:lnTo>
                        <a:pt x="48" y="115"/>
                      </a:lnTo>
                      <a:lnTo>
                        <a:pt x="80" y="128"/>
                      </a:lnTo>
                      <a:lnTo>
                        <a:pt x="114" y="140"/>
                      </a:lnTo>
                      <a:lnTo>
                        <a:pt x="151" y="149"/>
                      </a:lnTo>
                      <a:lnTo>
                        <a:pt x="185" y="154"/>
                      </a:lnTo>
                      <a:lnTo>
                        <a:pt x="222" y="156"/>
                      </a:lnTo>
                      <a:lnTo>
                        <a:pt x="255" y="157"/>
                      </a:lnTo>
                      <a:lnTo>
                        <a:pt x="288" y="156"/>
                      </a:lnTo>
                      <a:lnTo>
                        <a:pt x="317" y="151"/>
                      </a:lnTo>
                      <a:lnTo>
                        <a:pt x="346" y="147"/>
                      </a:lnTo>
                      <a:lnTo>
                        <a:pt x="374" y="143"/>
                      </a:lnTo>
                      <a:lnTo>
                        <a:pt x="398" y="136"/>
                      </a:lnTo>
                      <a:lnTo>
                        <a:pt x="422" y="126"/>
                      </a:lnTo>
                      <a:lnTo>
                        <a:pt x="445" y="114"/>
                      </a:lnTo>
                      <a:lnTo>
                        <a:pt x="463" y="101"/>
                      </a:lnTo>
                      <a:lnTo>
                        <a:pt x="483" y="79"/>
                      </a:lnTo>
                      <a:lnTo>
                        <a:pt x="492" y="56"/>
                      </a:lnTo>
                      <a:lnTo>
                        <a:pt x="492" y="0"/>
                      </a:lnTo>
                      <a:lnTo>
                        <a:pt x="487" y="13"/>
                      </a:lnTo>
                      <a:lnTo>
                        <a:pt x="476" y="29"/>
                      </a:lnTo>
                      <a:lnTo>
                        <a:pt x="460" y="46"/>
                      </a:lnTo>
                      <a:lnTo>
                        <a:pt x="439" y="60"/>
                      </a:lnTo>
                      <a:lnTo>
                        <a:pt x="412" y="73"/>
                      </a:lnTo>
                      <a:lnTo>
                        <a:pt x="392" y="80"/>
                      </a:lnTo>
                      <a:lnTo>
                        <a:pt x="366" y="87"/>
                      </a:lnTo>
                      <a:lnTo>
                        <a:pt x="338" y="93"/>
                      </a:lnTo>
                      <a:lnTo>
                        <a:pt x="300" y="98"/>
                      </a:lnTo>
                      <a:lnTo>
                        <a:pt x="275" y="100"/>
                      </a:lnTo>
                      <a:lnTo>
                        <a:pt x="245" y="100"/>
                      </a:lnTo>
                      <a:lnTo>
                        <a:pt x="212" y="98"/>
                      </a:lnTo>
                      <a:lnTo>
                        <a:pt x="180" y="97"/>
                      </a:lnTo>
                      <a:lnTo>
                        <a:pt x="147" y="91"/>
                      </a:lnTo>
                      <a:lnTo>
                        <a:pt x="114" y="83"/>
                      </a:lnTo>
                      <a:lnTo>
                        <a:pt x="88" y="76"/>
                      </a:lnTo>
                      <a:lnTo>
                        <a:pt x="65" y="66"/>
                      </a:lnTo>
                      <a:lnTo>
                        <a:pt x="45" y="53"/>
                      </a:lnTo>
                      <a:lnTo>
                        <a:pt x="27" y="43"/>
                      </a:lnTo>
                      <a:lnTo>
                        <a:pt x="9"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6" name="Group 162"/>
              <p:cNvGrpSpPr>
                <a:grpSpLocks/>
              </p:cNvGrpSpPr>
              <p:nvPr/>
            </p:nvGrpSpPr>
            <p:grpSpPr bwMode="auto">
              <a:xfrm>
                <a:off x="5055" y="2299"/>
                <a:ext cx="493" cy="268"/>
                <a:chOff x="5055" y="2299"/>
                <a:chExt cx="493" cy="268"/>
              </a:xfrm>
            </p:grpSpPr>
            <p:sp>
              <p:nvSpPr>
                <p:cNvPr id="20510" name="Oval 163"/>
                <p:cNvSpPr>
                  <a:spLocks noChangeArrowheads="1"/>
                </p:cNvSpPr>
                <p:nvPr/>
              </p:nvSpPr>
              <p:spPr bwMode="auto">
                <a:xfrm>
                  <a:off x="5059" y="2299"/>
                  <a:ext cx="483" cy="204"/>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11" name="Freeform 164"/>
                <p:cNvSpPr>
                  <a:spLocks/>
                </p:cNvSpPr>
                <p:nvPr/>
              </p:nvSpPr>
              <p:spPr bwMode="auto">
                <a:xfrm>
                  <a:off x="5055" y="2409"/>
                  <a:ext cx="493" cy="158"/>
                </a:xfrm>
                <a:custGeom>
                  <a:avLst/>
                  <a:gdLst>
                    <a:gd name="T0" fmla="*/ 0 w 493"/>
                    <a:gd name="T1" fmla="*/ 0 h 158"/>
                    <a:gd name="T2" fmla="*/ 0 w 493"/>
                    <a:gd name="T3" fmla="*/ 56 h 158"/>
                    <a:gd name="T4" fmla="*/ 9 w 493"/>
                    <a:gd name="T5" fmla="*/ 80 h 158"/>
                    <a:gd name="T6" fmla="*/ 24 w 493"/>
                    <a:gd name="T7" fmla="*/ 97 h 158"/>
                    <a:gd name="T8" fmla="*/ 48 w 493"/>
                    <a:gd name="T9" fmla="*/ 115 h 158"/>
                    <a:gd name="T10" fmla="*/ 79 w 493"/>
                    <a:gd name="T11" fmla="*/ 128 h 158"/>
                    <a:gd name="T12" fmla="*/ 114 w 493"/>
                    <a:gd name="T13" fmla="*/ 140 h 158"/>
                    <a:gd name="T14" fmla="*/ 150 w 493"/>
                    <a:gd name="T15" fmla="*/ 149 h 158"/>
                    <a:gd name="T16" fmla="*/ 185 w 493"/>
                    <a:gd name="T17" fmla="*/ 154 h 158"/>
                    <a:gd name="T18" fmla="*/ 223 w 493"/>
                    <a:gd name="T19" fmla="*/ 156 h 158"/>
                    <a:gd name="T20" fmla="*/ 256 w 493"/>
                    <a:gd name="T21" fmla="*/ 157 h 158"/>
                    <a:gd name="T22" fmla="*/ 289 w 493"/>
                    <a:gd name="T23" fmla="*/ 156 h 158"/>
                    <a:gd name="T24" fmla="*/ 318 w 493"/>
                    <a:gd name="T25" fmla="*/ 151 h 158"/>
                    <a:gd name="T26" fmla="*/ 346 w 493"/>
                    <a:gd name="T27" fmla="*/ 147 h 158"/>
                    <a:gd name="T28" fmla="*/ 375 w 493"/>
                    <a:gd name="T29" fmla="*/ 143 h 158"/>
                    <a:gd name="T30" fmla="*/ 398 w 493"/>
                    <a:gd name="T31" fmla="*/ 136 h 158"/>
                    <a:gd name="T32" fmla="*/ 422 w 493"/>
                    <a:gd name="T33" fmla="*/ 126 h 158"/>
                    <a:gd name="T34" fmla="*/ 446 w 493"/>
                    <a:gd name="T35" fmla="*/ 114 h 158"/>
                    <a:gd name="T36" fmla="*/ 464 w 493"/>
                    <a:gd name="T37" fmla="*/ 101 h 158"/>
                    <a:gd name="T38" fmla="*/ 483 w 493"/>
                    <a:gd name="T39" fmla="*/ 79 h 158"/>
                    <a:gd name="T40" fmla="*/ 492 w 493"/>
                    <a:gd name="T41" fmla="*/ 56 h 158"/>
                    <a:gd name="T42" fmla="*/ 492 w 493"/>
                    <a:gd name="T43" fmla="*/ 0 h 158"/>
                    <a:gd name="T44" fmla="*/ 488 w 493"/>
                    <a:gd name="T45" fmla="*/ 13 h 158"/>
                    <a:gd name="T46" fmla="*/ 476 w 493"/>
                    <a:gd name="T47" fmla="*/ 29 h 158"/>
                    <a:gd name="T48" fmla="*/ 461 w 493"/>
                    <a:gd name="T49" fmla="*/ 46 h 158"/>
                    <a:gd name="T50" fmla="*/ 440 w 493"/>
                    <a:gd name="T51" fmla="*/ 60 h 158"/>
                    <a:gd name="T52" fmla="*/ 413 w 493"/>
                    <a:gd name="T53" fmla="*/ 73 h 158"/>
                    <a:gd name="T54" fmla="*/ 393 w 493"/>
                    <a:gd name="T55" fmla="*/ 80 h 158"/>
                    <a:gd name="T56" fmla="*/ 366 w 493"/>
                    <a:gd name="T57" fmla="*/ 87 h 158"/>
                    <a:gd name="T58" fmla="*/ 338 w 493"/>
                    <a:gd name="T59" fmla="*/ 93 h 158"/>
                    <a:gd name="T60" fmla="*/ 301 w 493"/>
                    <a:gd name="T61" fmla="*/ 98 h 158"/>
                    <a:gd name="T62" fmla="*/ 276 w 493"/>
                    <a:gd name="T63" fmla="*/ 100 h 158"/>
                    <a:gd name="T64" fmla="*/ 246 w 493"/>
                    <a:gd name="T65" fmla="*/ 100 h 158"/>
                    <a:gd name="T66" fmla="*/ 213 w 493"/>
                    <a:gd name="T67" fmla="*/ 98 h 158"/>
                    <a:gd name="T68" fmla="*/ 180 w 493"/>
                    <a:gd name="T69" fmla="*/ 97 h 158"/>
                    <a:gd name="T70" fmla="*/ 148 w 493"/>
                    <a:gd name="T71" fmla="*/ 91 h 158"/>
                    <a:gd name="T72" fmla="*/ 114 w 493"/>
                    <a:gd name="T73" fmla="*/ 83 h 158"/>
                    <a:gd name="T74" fmla="*/ 88 w 493"/>
                    <a:gd name="T75" fmla="*/ 76 h 158"/>
                    <a:gd name="T76" fmla="*/ 65 w 493"/>
                    <a:gd name="T77" fmla="*/ 66 h 158"/>
                    <a:gd name="T78" fmla="*/ 45 w 493"/>
                    <a:gd name="T79" fmla="*/ 53 h 158"/>
                    <a:gd name="T80" fmla="*/ 27 w 493"/>
                    <a:gd name="T81" fmla="*/ 43 h 158"/>
                    <a:gd name="T82" fmla="*/ 9 w 493"/>
                    <a:gd name="T83" fmla="*/ 24 h 158"/>
                    <a:gd name="T84" fmla="*/ 0 w 493"/>
                    <a:gd name="T85" fmla="*/ 0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3" h="158">
                      <a:moveTo>
                        <a:pt x="0" y="0"/>
                      </a:moveTo>
                      <a:lnTo>
                        <a:pt x="0" y="56"/>
                      </a:lnTo>
                      <a:lnTo>
                        <a:pt x="9" y="80"/>
                      </a:lnTo>
                      <a:lnTo>
                        <a:pt x="24" y="97"/>
                      </a:lnTo>
                      <a:lnTo>
                        <a:pt x="48" y="115"/>
                      </a:lnTo>
                      <a:lnTo>
                        <a:pt x="79" y="128"/>
                      </a:lnTo>
                      <a:lnTo>
                        <a:pt x="114" y="140"/>
                      </a:lnTo>
                      <a:lnTo>
                        <a:pt x="150" y="149"/>
                      </a:lnTo>
                      <a:lnTo>
                        <a:pt x="185" y="154"/>
                      </a:lnTo>
                      <a:lnTo>
                        <a:pt x="223" y="156"/>
                      </a:lnTo>
                      <a:lnTo>
                        <a:pt x="256" y="157"/>
                      </a:lnTo>
                      <a:lnTo>
                        <a:pt x="289" y="156"/>
                      </a:lnTo>
                      <a:lnTo>
                        <a:pt x="318" y="151"/>
                      </a:lnTo>
                      <a:lnTo>
                        <a:pt x="346" y="147"/>
                      </a:lnTo>
                      <a:lnTo>
                        <a:pt x="375" y="143"/>
                      </a:lnTo>
                      <a:lnTo>
                        <a:pt x="398" y="136"/>
                      </a:lnTo>
                      <a:lnTo>
                        <a:pt x="422" y="126"/>
                      </a:lnTo>
                      <a:lnTo>
                        <a:pt x="446" y="114"/>
                      </a:lnTo>
                      <a:lnTo>
                        <a:pt x="464" y="101"/>
                      </a:lnTo>
                      <a:lnTo>
                        <a:pt x="483" y="79"/>
                      </a:lnTo>
                      <a:lnTo>
                        <a:pt x="492" y="56"/>
                      </a:lnTo>
                      <a:lnTo>
                        <a:pt x="492" y="0"/>
                      </a:lnTo>
                      <a:lnTo>
                        <a:pt x="488" y="13"/>
                      </a:lnTo>
                      <a:lnTo>
                        <a:pt x="476" y="29"/>
                      </a:lnTo>
                      <a:lnTo>
                        <a:pt x="461" y="46"/>
                      </a:lnTo>
                      <a:lnTo>
                        <a:pt x="440" y="60"/>
                      </a:lnTo>
                      <a:lnTo>
                        <a:pt x="413" y="73"/>
                      </a:lnTo>
                      <a:lnTo>
                        <a:pt x="393" y="80"/>
                      </a:lnTo>
                      <a:lnTo>
                        <a:pt x="366" y="87"/>
                      </a:lnTo>
                      <a:lnTo>
                        <a:pt x="338" y="93"/>
                      </a:lnTo>
                      <a:lnTo>
                        <a:pt x="301" y="98"/>
                      </a:lnTo>
                      <a:lnTo>
                        <a:pt x="276" y="100"/>
                      </a:lnTo>
                      <a:lnTo>
                        <a:pt x="246" y="100"/>
                      </a:lnTo>
                      <a:lnTo>
                        <a:pt x="213" y="98"/>
                      </a:lnTo>
                      <a:lnTo>
                        <a:pt x="180" y="97"/>
                      </a:lnTo>
                      <a:lnTo>
                        <a:pt x="148" y="91"/>
                      </a:lnTo>
                      <a:lnTo>
                        <a:pt x="114" y="83"/>
                      </a:lnTo>
                      <a:lnTo>
                        <a:pt x="88" y="76"/>
                      </a:lnTo>
                      <a:lnTo>
                        <a:pt x="65" y="66"/>
                      </a:lnTo>
                      <a:lnTo>
                        <a:pt x="45" y="53"/>
                      </a:lnTo>
                      <a:lnTo>
                        <a:pt x="27" y="43"/>
                      </a:lnTo>
                      <a:lnTo>
                        <a:pt x="9"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20507" name="Group 165"/>
              <p:cNvGrpSpPr>
                <a:grpSpLocks/>
              </p:cNvGrpSpPr>
              <p:nvPr/>
            </p:nvGrpSpPr>
            <p:grpSpPr bwMode="auto">
              <a:xfrm>
                <a:off x="5041" y="2241"/>
                <a:ext cx="492" cy="268"/>
                <a:chOff x="5041" y="2241"/>
                <a:chExt cx="492" cy="268"/>
              </a:xfrm>
            </p:grpSpPr>
            <p:sp>
              <p:nvSpPr>
                <p:cNvPr id="20508" name="Oval 166"/>
                <p:cNvSpPr>
                  <a:spLocks noChangeArrowheads="1"/>
                </p:cNvSpPr>
                <p:nvPr/>
              </p:nvSpPr>
              <p:spPr bwMode="auto">
                <a:xfrm>
                  <a:off x="5044" y="2241"/>
                  <a:ext cx="482" cy="205"/>
                </a:xfrm>
                <a:prstGeom prst="ellipse">
                  <a:avLst/>
                </a:prstGeom>
                <a:solidFill>
                  <a:srgbClr val="AD69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509" name="Freeform 167"/>
                <p:cNvSpPr>
                  <a:spLocks/>
                </p:cNvSpPr>
                <p:nvPr/>
              </p:nvSpPr>
              <p:spPr bwMode="auto">
                <a:xfrm>
                  <a:off x="5041" y="2352"/>
                  <a:ext cx="492" cy="157"/>
                </a:xfrm>
                <a:custGeom>
                  <a:avLst/>
                  <a:gdLst>
                    <a:gd name="T0" fmla="*/ 0 w 492"/>
                    <a:gd name="T1" fmla="*/ 0 h 157"/>
                    <a:gd name="T2" fmla="*/ 0 w 492"/>
                    <a:gd name="T3" fmla="*/ 56 h 157"/>
                    <a:gd name="T4" fmla="*/ 9 w 492"/>
                    <a:gd name="T5" fmla="*/ 79 h 157"/>
                    <a:gd name="T6" fmla="*/ 24 w 492"/>
                    <a:gd name="T7" fmla="*/ 96 h 157"/>
                    <a:gd name="T8" fmla="*/ 47 w 492"/>
                    <a:gd name="T9" fmla="*/ 114 h 157"/>
                    <a:gd name="T10" fmla="*/ 79 w 492"/>
                    <a:gd name="T11" fmla="*/ 127 h 157"/>
                    <a:gd name="T12" fmla="*/ 114 w 492"/>
                    <a:gd name="T13" fmla="*/ 139 h 157"/>
                    <a:gd name="T14" fmla="*/ 151 w 492"/>
                    <a:gd name="T15" fmla="*/ 148 h 157"/>
                    <a:gd name="T16" fmla="*/ 184 w 492"/>
                    <a:gd name="T17" fmla="*/ 153 h 157"/>
                    <a:gd name="T18" fmla="*/ 222 w 492"/>
                    <a:gd name="T19" fmla="*/ 155 h 157"/>
                    <a:gd name="T20" fmla="*/ 255 w 492"/>
                    <a:gd name="T21" fmla="*/ 156 h 157"/>
                    <a:gd name="T22" fmla="*/ 287 w 492"/>
                    <a:gd name="T23" fmla="*/ 155 h 157"/>
                    <a:gd name="T24" fmla="*/ 317 w 492"/>
                    <a:gd name="T25" fmla="*/ 152 h 157"/>
                    <a:gd name="T26" fmla="*/ 345 w 492"/>
                    <a:gd name="T27" fmla="*/ 146 h 157"/>
                    <a:gd name="T28" fmla="*/ 373 w 492"/>
                    <a:gd name="T29" fmla="*/ 142 h 157"/>
                    <a:gd name="T30" fmla="*/ 397 w 492"/>
                    <a:gd name="T31" fmla="*/ 135 h 157"/>
                    <a:gd name="T32" fmla="*/ 421 w 492"/>
                    <a:gd name="T33" fmla="*/ 125 h 157"/>
                    <a:gd name="T34" fmla="*/ 444 w 492"/>
                    <a:gd name="T35" fmla="*/ 113 h 157"/>
                    <a:gd name="T36" fmla="*/ 462 w 492"/>
                    <a:gd name="T37" fmla="*/ 100 h 157"/>
                    <a:gd name="T38" fmla="*/ 482 w 492"/>
                    <a:gd name="T39" fmla="*/ 78 h 157"/>
                    <a:gd name="T40" fmla="*/ 491 w 492"/>
                    <a:gd name="T41" fmla="*/ 56 h 157"/>
                    <a:gd name="T42" fmla="*/ 491 w 492"/>
                    <a:gd name="T43" fmla="*/ 0 h 157"/>
                    <a:gd name="T44" fmla="*/ 486 w 492"/>
                    <a:gd name="T45" fmla="*/ 13 h 157"/>
                    <a:gd name="T46" fmla="*/ 475 w 492"/>
                    <a:gd name="T47" fmla="*/ 29 h 157"/>
                    <a:gd name="T48" fmla="*/ 459 w 492"/>
                    <a:gd name="T49" fmla="*/ 46 h 157"/>
                    <a:gd name="T50" fmla="*/ 438 w 492"/>
                    <a:gd name="T51" fmla="*/ 60 h 157"/>
                    <a:gd name="T52" fmla="*/ 412 w 492"/>
                    <a:gd name="T53" fmla="*/ 72 h 157"/>
                    <a:gd name="T54" fmla="*/ 392 w 492"/>
                    <a:gd name="T55" fmla="*/ 79 h 157"/>
                    <a:gd name="T56" fmla="*/ 365 w 492"/>
                    <a:gd name="T57" fmla="*/ 86 h 157"/>
                    <a:gd name="T58" fmla="*/ 338 w 492"/>
                    <a:gd name="T59" fmla="*/ 92 h 157"/>
                    <a:gd name="T60" fmla="*/ 299 w 492"/>
                    <a:gd name="T61" fmla="*/ 98 h 157"/>
                    <a:gd name="T62" fmla="*/ 275 w 492"/>
                    <a:gd name="T63" fmla="*/ 100 h 157"/>
                    <a:gd name="T64" fmla="*/ 245 w 492"/>
                    <a:gd name="T65" fmla="*/ 99 h 157"/>
                    <a:gd name="T66" fmla="*/ 212 w 492"/>
                    <a:gd name="T67" fmla="*/ 98 h 157"/>
                    <a:gd name="T68" fmla="*/ 180 w 492"/>
                    <a:gd name="T69" fmla="*/ 96 h 157"/>
                    <a:gd name="T70" fmla="*/ 147 w 492"/>
                    <a:gd name="T71" fmla="*/ 91 h 157"/>
                    <a:gd name="T72" fmla="*/ 114 w 492"/>
                    <a:gd name="T73" fmla="*/ 82 h 157"/>
                    <a:gd name="T74" fmla="*/ 88 w 492"/>
                    <a:gd name="T75" fmla="*/ 75 h 157"/>
                    <a:gd name="T76" fmla="*/ 65 w 492"/>
                    <a:gd name="T77" fmla="*/ 65 h 157"/>
                    <a:gd name="T78" fmla="*/ 45 w 492"/>
                    <a:gd name="T79" fmla="*/ 54 h 157"/>
                    <a:gd name="T80" fmla="*/ 27 w 492"/>
                    <a:gd name="T81" fmla="*/ 43 h 157"/>
                    <a:gd name="T82" fmla="*/ 9 w 492"/>
                    <a:gd name="T83" fmla="*/ 24 h 157"/>
                    <a:gd name="T84" fmla="*/ 0 w 492"/>
                    <a:gd name="T85" fmla="*/ 0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2" h="157">
                      <a:moveTo>
                        <a:pt x="0" y="0"/>
                      </a:moveTo>
                      <a:lnTo>
                        <a:pt x="0" y="56"/>
                      </a:lnTo>
                      <a:lnTo>
                        <a:pt x="9" y="79"/>
                      </a:lnTo>
                      <a:lnTo>
                        <a:pt x="24" y="96"/>
                      </a:lnTo>
                      <a:lnTo>
                        <a:pt x="47" y="114"/>
                      </a:lnTo>
                      <a:lnTo>
                        <a:pt x="79" y="127"/>
                      </a:lnTo>
                      <a:lnTo>
                        <a:pt x="114" y="139"/>
                      </a:lnTo>
                      <a:lnTo>
                        <a:pt x="151" y="148"/>
                      </a:lnTo>
                      <a:lnTo>
                        <a:pt x="184" y="153"/>
                      </a:lnTo>
                      <a:lnTo>
                        <a:pt x="222" y="155"/>
                      </a:lnTo>
                      <a:lnTo>
                        <a:pt x="255" y="156"/>
                      </a:lnTo>
                      <a:lnTo>
                        <a:pt x="287" y="155"/>
                      </a:lnTo>
                      <a:lnTo>
                        <a:pt x="317" y="152"/>
                      </a:lnTo>
                      <a:lnTo>
                        <a:pt x="345" y="146"/>
                      </a:lnTo>
                      <a:lnTo>
                        <a:pt x="373" y="142"/>
                      </a:lnTo>
                      <a:lnTo>
                        <a:pt x="397" y="135"/>
                      </a:lnTo>
                      <a:lnTo>
                        <a:pt x="421" y="125"/>
                      </a:lnTo>
                      <a:lnTo>
                        <a:pt x="444" y="113"/>
                      </a:lnTo>
                      <a:lnTo>
                        <a:pt x="462" y="100"/>
                      </a:lnTo>
                      <a:lnTo>
                        <a:pt x="482" y="78"/>
                      </a:lnTo>
                      <a:lnTo>
                        <a:pt x="491" y="56"/>
                      </a:lnTo>
                      <a:lnTo>
                        <a:pt x="491" y="0"/>
                      </a:lnTo>
                      <a:lnTo>
                        <a:pt x="486" y="13"/>
                      </a:lnTo>
                      <a:lnTo>
                        <a:pt x="475" y="29"/>
                      </a:lnTo>
                      <a:lnTo>
                        <a:pt x="459" y="46"/>
                      </a:lnTo>
                      <a:lnTo>
                        <a:pt x="438" y="60"/>
                      </a:lnTo>
                      <a:lnTo>
                        <a:pt x="412" y="72"/>
                      </a:lnTo>
                      <a:lnTo>
                        <a:pt x="392" y="79"/>
                      </a:lnTo>
                      <a:lnTo>
                        <a:pt x="365" y="86"/>
                      </a:lnTo>
                      <a:lnTo>
                        <a:pt x="338" y="92"/>
                      </a:lnTo>
                      <a:lnTo>
                        <a:pt x="299" y="98"/>
                      </a:lnTo>
                      <a:lnTo>
                        <a:pt x="275" y="100"/>
                      </a:lnTo>
                      <a:lnTo>
                        <a:pt x="245" y="99"/>
                      </a:lnTo>
                      <a:lnTo>
                        <a:pt x="212" y="98"/>
                      </a:lnTo>
                      <a:lnTo>
                        <a:pt x="180" y="96"/>
                      </a:lnTo>
                      <a:lnTo>
                        <a:pt x="147" y="91"/>
                      </a:lnTo>
                      <a:lnTo>
                        <a:pt x="114" y="82"/>
                      </a:lnTo>
                      <a:lnTo>
                        <a:pt x="88" y="75"/>
                      </a:lnTo>
                      <a:lnTo>
                        <a:pt x="65" y="65"/>
                      </a:lnTo>
                      <a:lnTo>
                        <a:pt x="45" y="54"/>
                      </a:lnTo>
                      <a:lnTo>
                        <a:pt x="27" y="43"/>
                      </a:lnTo>
                      <a:lnTo>
                        <a:pt x="9" y="24"/>
                      </a:lnTo>
                      <a:lnTo>
                        <a:pt x="0" y="0"/>
                      </a:lnTo>
                    </a:path>
                  </a:pathLst>
                </a:custGeom>
                <a:solidFill>
                  <a:srgbClr val="E07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grpSp>
      <p:sp>
        <p:nvSpPr>
          <p:cNvPr id="20488" name="AutoShape 168"/>
          <p:cNvSpPr>
            <a:spLocks noChangeArrowheads="1"/>
          </p:cNvSpPr>
          <p:nvPr/>
        </p:nvSpPr>
        <p:spPr bwMode="auto">
          <a:xfrm rot="16200000" flipH="1">
            <a:off x="7863681" y="3196432"/>
            <a:ext cx="752475" cy="284162"/>
          </a:xfrm>
          <a:prstGeom prst="rightArrow">
            <a:avLst>
              <a:gd name="adj1" fmla="val 50000"/>
              <a:gd name="adj2" fmla="val 13241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489" name="AutoShape 169"/>
          <p:cNvSpPr>
            <a:spLocks noChangeArrowheads="1"/>
          </p:cNvSpPr>
          <p:nvPr/>
        </p:nvSpPr>
        <p:spPr bwMode="auto">
          <a:xfrm rot="16200000" flipH="1">
            <a:off x="6674644" y="2870994"/>
            <a:ext cx="755650" cy="284162"/>
          </a:xfrm>
          <a:prstGeom prst="rightArrow">
            <a:avLst>
              <a:gd name="adj1" fmla="val 50000"/>
              <a:gd name="adj2" fmla="val 13297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490" name="Rectangle 170"/>
          <p:cNvSpPr>
            <a:spLocks noChangeArrowheads="1"/>
          </p:cNvSpPr>
          <p:nvPr/>
        </p:nvSpPr>
        <p:spPr bwMode="auto">
          <a:xfrm>
            <a:off x="323850" y="5410200"/>
            <a:ext cx="84677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0491" name="Rectangle 171"/>
          <p:cNvSpPr>
            <a:spLocks noChangeArrowheads="1"/>
          </p:cNvSpPr>
          <p:nvPr/>
        </p:nvSpPr>
        <p:spPr bwMode="auto">
          <a:xfrm>
            <a:off x="477838" y="5614988"/>
            <a:ext cx="8393112"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90000"/>
              </a:lnSpc>
              <a:spcBef>
                <a:spcPct val="20000"/>
              </a:spcBef>
            </a:pPr>
            <a:r>
              <a:rPr lang="ru-RU" altLang="ru-RU" b="1" dirty="0">
                <a:cs typeface="Arial" panose="020B0604020202020204" pitchFamily="34" charset="0"/>
              </a:rPr>
              <a:t>Более подробно это рассмотрено в модулях </a:t>
            </a:r>
            <a:r>
              <a:rPr lang="ru-RU" altLang="ru-RU" b="1" i="1" u="sng" dirty="0">
                <a:cs typeface="Arial" panose="020B0604020202020204" pitchFamily="34" charset="0"/>
              </a:rPr>
              <a:t>"Управление издержками предприятия" и "Оптимизация структуры выпускаемой продукции</a:t>
            </a:r>
          </a:p>
        </p:txBody>
      </p:sp>
    </p:spTree>
    <p:extLst>
      <p:ext uri="{BB962C8B-B14F-4D97-AF65-F5344CB8AC3E}">
        <p14:creationId xmlns:p14="http://schemas.microsoft.com/office/powerpoint/2010/main" val="2234139598"/>
      </p:ext>
    </p:extLst>
  </p:cSld>
  <p:clrMapOvr>
    <a:masterClrMapping/>
  </p:clrMapOvr>
  <p:transition>
    <p:cover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99C3D8-51FA-4E15-AE18-B7D35B961193}" type="slidenum">
              <a:rPr lang="ru-RU" altLang="ru-RU" smtClean="0">
                <a:cs typeface="Arial" panose="020B0604020202020204" pitchFamily="34" charset="0"/>
              </a:rPr>
              <a:pPr/>
              <a:t>10</a:t>
            </a:fld>
            <a:endParaRPr lang="ru-RU" altLang="ru-RU" smtClean="0">
              <a:cs typeface="Arial" panose="020B0604020202020204" pitchFamily="34" charset="0"/>
            </a:endParaRPr>
          </a:p>
        </p:txBody>
      </p:sp>
      <p:sp>
        <p:nvSpPr>
          <p:cNvPr id="2253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Анализ затрат  </a:t>
            </a:r>
            <a:r>
              <a:rPr lang="ru-RU" altLang="ru-RU" sz="1400" smtClean="0">
                <a:latin typeface="Arial" panose="020B0604020202020204" pitchFamily="34" charset="0"/>
                <a:cs typeface="Arial" panose="020B0604020202020204" pitchFamily="34" charset="0"/>
              </a:rPr>
              <a:t>(пример)</a:t>
            </a:r>
          </a:p>
        </p:txBody>
      </p:sp>
      <p:grpSp>
        <p:nvGrpSpPr>
          <p:cNvPr id="22533" name="Group 3"/>
          <p:cNvGrpSpPr>
            <a:grpSpLocks/>
          </p:cNvGrpSpPr>
          <p:nvPr/>
        </p:nvGrpSpPr>
        <p:grpSpPr bwMode="auto">
          <a:xfrm>
            <a:off x="633413" y="1301750"/>
            <a:ext cx="7948612" cy="3270250"/>
            <a:chOff x="432" y="820"/>
            <a:chExt cx="5424" cy="2060"/>
          </a:xfrm>
        </p:grpSpPr>
        <p:sp>
          <p:nvSpPr>
            <p:cNvPr id="22538" name="Rectangle 4"/>
            <p:cNvSpPr>
              <a:spLocks noChangeArrowheads="1"/>
            </p:cNvSpPr>
            <p:nvPr/>
          </p:nvSpPr>
          <p:spPr bwMode="auto">
            <a:xfrm>
              <a:off x="436" y="969"/>
              <a:ext cx="5405" cy="190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539" name="Rectangle 5"/>
            <p:cNvSpPr>
              <a:spLocks noChangeArrowheads="1"/>
            </p:cNvSpPr>
            <p:nvPr/>
          </p:nvSpPr>
          <p:spPr bwMode="auto">
            <a:xfrm>
              <a:off x="432" y="965"/>
              <a:ext cx="5424" cy="1915"/>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540" name="Freeform 6"/>
            <p:cNvSpPr>
              <a:spLocks/>
            </p:cNvSpPr>
            <p:nvPr/>
          </p:nvSpPr>
          <p:spPr bwMode="auto">
            <a:xfrm>
              <a:off x="1268" y="1215"/>
              <a:ext cx="4086" cy="1009"/>
            </a:xfrm>
            <a:custGeom>
              <a:avLst/>
              <a:gdLst>
                <a:gd name="T0" fmla="*/ 0 w 4086"/>
                <a:gd name="T1" fmla="*/ 0 h 1009"/>
                <a:gd name="T2" fmla="*/ 4085 w 4086"/>
                <a:gd name="T3" fmla="*/ 0 h 1009"/>
                <a:gd name="T4" fmla="*/ 4085 w 4086"/>
                <a:gd name="T5" fmla="*/ 1008 h 1009"/>
                <a:gd name="T6" fmla="*/ 0 w 4086"/>
                <a:gd name="T7" fmla="*/ 1008 h 1009"/>
                <a:gd name="T8" fmla="*/ 0 w 4086"/>
                <a:gd name="T9" fmla="*/ 0 h 10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6" h="1009">
                  <a:moveTo>
                    <a:pt x="0" y="0"/>
                  </a:moveTo>
                  <a:lnTo>
                    <a:pt x="4085" y="0"/>
                  </a:lnTo>
                  <a:lnTo>
                    <a:pt x="4085" y="1008"/>
                  </a:lnTo>
                  <a:lnTo>
                    <a:pt x="0" y="1008"/>
                  </a:lnTo>
                  <a:lnTo>
                    <a:pt x="0" y="0"/>
                  </a:lnTo>
                </a:path>
              </a:pathLst>
            </a:custGeom>
            <a:solidFill>
              <a:srgbClr val="E0E0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1" name="Freeform 7"/>
            <p:cNvSpPr>
              <a:spLocks/>
            </p:cNvSpPr>
            <p:nvPr/>
          </p:nvSpPr>
          <p:spPr bwMode="auto">
            <a:xfrm>
              <a:off x="1268" y="1215"/>
              <a:ext cx="4092" cy="1015"/>
            </a:xfrm>
            <a:custGeom>
              <a:avLst/>
              <a:gdLst>
                <a:gd name="T0" fmla="*/ 0 w 4092"/>
                <a:gd name="T1" fmla="*/ 0 h 1015"/>
                <a:gd name="T2" fmla="*/ 4091 w 4092"/>
                <a:gd name="T3" fmla="*/ 0 h 1015"/>
                <a:gd name="T4" fmla="*/ 4091 w 4092"/>
                <a:gd name="T5" fmla="*/ 1014 h 1015"/>
                <a:gd name="T6" fmla="*/ 0 w 4092"/>
                <a:gd name="T7" fmla="*/ 1014 h 1015"/>
                <a:gd name="T8" fmla="*/ 0 w 4092"/>
                <a:gd name="T9" fmla="*/ 0 h 10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92" h="1015">
                  <a:moveTo>
                    <a:pt x="0" y="0"/>
                  </a:moveTo>
                  <a:lnTo>
                    <a:pt x="4091" y="0"/>
                  </a:lnTo>
                  <a:lnTo>
                    <a:pt x="4091" y="1014"/>
                  </a:lnTo>
                  <a:lnTo>
                    <a:pt x="0" y="1014"/>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2" name="Freeform 8"/>
            <p:cNvSpPr>
              <a:spLocks/>
            </p:cNvSpPr>
            <p:nvPr/>
          </p:nvSpPr>
          <p:spPr bwMode="auto">
            <a:xfrm>
              <a:off x="1289" y="1400"/>
              <a:ext cx="290" cy="830"/>
            </a:xfrm>
            <a:custGeom>
              <a:avLst/>
              <a:gdLst>
                <a:gd name="T0" fmla="*/ 0 w 290"/>
                <a:gd name="T1" fmla="*/ 0 h 830"/>
                <a:gd name="T2" fmla="*/ 289 w 290"/>
                <a:gd name="T3" fmla="*/ 0 h 830"/>
                <a:gd name="T4" fmla="*/ 289 w 290"/>
                <a:gd name="T5" fmla="*/ 829 h 830"/>
                <a:gd name="T6" fmla="*/ 0 w 290"/>
                <a:gd name="T7" fmla="*/ 829 h 830"/>
                <a:gd name="T8" fmla="*/ 0 w 290"/>
                <a:gd name="T9" fmla="*/ 0 h 8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830">
                  <a:moveTo>
                    <a:pt x="0" y="0"/>
                  </a:moveTo>
                  <a:lnTo>
                    <a:pt x="289" y="0"/>
                  </a:lnTo>
                  <a:lnTo>
                    <a:pt x="289" y="829"/>
                  </a:lnTo>
                  <a:lnTo>
                    <a:pt x="0" y="829"/>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3" name="Freeform 9"/>
            <p:cNvSpPr>
              <a:spLocks/>
            </p:cNvSpPr>
            <p:nvPr/>
          </p:nvSpPr>
          <p:spPr bwMode="auto">
            <a:xfrm>
              <a:off x="1632" y="1415"/>
              <a:ext cx="291" cy="815"/>
            </a:xfrm>
            <a:custGeom>
              <a:avLst/>
              <a:gdLst>
                <a:gd name="T0" fmla="*/ 0 w 291"/>
                <a:gd name="T1" fmla="*/ 0 h 815"/>
                <a:gd name="T2" fmla="*/ 290 w 291"/>
                <a:gd name="T3" fmla="*/ 0 h 815"/>
                <a:gd name="T4" fmla="*/ 290 w 291"/>
                <a:gd name="T5" fmla="*/ 814 h 815"/>
                <a:gd name="T6" fmla="*/ 0 w 291"/>
                <a:gd name="T7" fmla="*/ 814 h 815"/>
                <a:gd name="T8" fmla="*/ 0 w 291"/>
                <a:gd name="T9" fmla="*/ 0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815">
                  <a:moveTo>
                    <a:pt x="0" y="0"/>
                  </a:moveTo>
                  <a:lnTo>
                    <a:pt x="290" y="0"/>
                  </a:lnTo>
                  <a:lnTo>
                    <a:pt x="290" y="814"/>
                  </a:lnTo>
                  <a:lnTo>
                    <a:pt x="0" y="814"/>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4" name="Freeform 10"/>
            <p:cNvSpPr>
              <a:spLocks/>
            </p:cNvSpPr>
            <p:nvPr/>
          </p:nvSpPr>
          <p:spPr bwMode="auto">
            <a:xfrm>
              <a:off x="1975" y="1415"/>
              <a:ext cx="289" cy="815"/>
            </a:xfrm>
            <a:custGeom>
              <a:avLst/>
              <a:gdLst>
                <a:gd name="T0" fmla="*/ 0 w 289"/>
                <a:gd name="T1" fmla="*/ 0 h 815"/>
                <a:gd name="T2" fmla="*/ 288 w 289"/>
                <a:gd name="T3" fmla="*/ 0 h 815"/>
                <a:gd name="T4" fmla="*/ 288 w 289"/>
                <a:gd name="T5" fmla="*/ 814 h 815"/>
                <a:gd name="T6" fmla="*/ 0 w 289"/>
                <a:gd name="T7" fmla="*/ 814 h 815"/>
                <a:gd name="T8" fmla="*/ 0 w 289"/>
                <a:gd name="T9" fmla="*/ 0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815">
                  <a:moveTo>
                    <a:pt x="0" y="0"/>
                  </a:moveTo>
                  <a:lnTo>
                    <a:pt x="288" y="0"/>
                  </a:lnTo>
                  <a:lnTo>
                    <a:pt x="288" y="814"/>
                  </a:lnTo>
                  <a:lnTo>
                    <a:pt x="0" y="814"/>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5" name="Freeform 11"/>
            <p:cNvSpPr>
              <a:spLocks/>
            </p:cNvSpPr>
            <p:nvPr/>
          </p:nvSpPr>
          <p:spPr bwMode="auto">
            <a:xfrm>
              <a:off x="2318" y="1458"/>
              <a:ext cx="278" cy="772"/>
            </a:xfrm>
            <a:custGeom>
              <a:avLst/>
              <a:gdLst>
                <a:gd name="T0" fmla="*/ 0 w 278"/>
                <a:gd name="T1" fmla="*/ 0 h 772"/>
                <a:gd name="T2" fmla="*/ 277 w 278"/>
                <a:gd name="T3" fmla="*/ 0 h 772"/>
                <a:gd name="T4" fmla="*/ 277 w 278"/>
                <a:gd name="T5" fmla="*/ 771 h 772"/>
                <a:gd name="T6" fmla="*/ 0 w 278"/>
                <a:gd name="T7" fmla="*/ 771 h 772"/>
                <a:gd name="T8" fmla="*/ 0 w 278"/>
                <a:gd name="T9" fmla="*/ 0 h 7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772">
                  <a:moveTo>
                    <a:pt x="0" y="0"/>
                  </a:moveTo>
                  <a:lnTo>
                    <a:pt x="277" y="0"/>
                  </a:lnTo>
                  <a:lnTo>
                    <a:pt x="277" y="771"/>
                  </a:lnTo>
                  <a:lnTo>
                    <a:pt x="0" y="771"/>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6" name="Freeform 12"/>
            <p:cNvSpPr>
              <a:spLocks/>
            </p:cNvSpPr>
            <p:nvPr/>
          </p:nvSpPr>
          <p:spPr bwMode="auto">
            <a:xfrm>
              <a:off x="2650" y="1458"/>
              <a:ext cx="290" cy="772"/>
            </a:xfrm>
            <a:custGeom>
              <a:avLst/>
              <a:gdLst>
                <a:gd name="T0" fmla="*/ 0 w 290"/>
                <a:gd name="T1" fmla="*/ 0 h 772"/>
                <a:gd name="T2" fmla="*/ 289 w 290"/>
                <a:gd name="T3" fmla="*/ 0 h 772"/>
                <a:gd name="T4" fmla="*/ 289 w 290"/>
                <a:gd name="T5" fmla="*/ 771 h 772"/>
                <a:gd name="T6" fmla="*/ 0 w 290"/>
                <a:gd name="T7" fmla="*/ 771 h 772"/>
                <a:gd name="T8" fmla="*/ 0 w 290"/>
                <a:gd name="T9" fmla="*/ 0 h 7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772">
                  <a:moveTo>
                    <a:pt x="0" y="0"/>
                  </a:moveTo>
                  <a:lnTo>
                    <a:pt x="289" y="0"/>
                  </a:lnTo>
                  <a:lnTo>
                    <a:pt x="289" y="771"/>
                  </a:lnTo>
                  <a:lnTo>
                    <a:pt x="0" y="771"/>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7" name="Freeform 13"/>
            <p:cNvSpPr>
              <a:spLocks/>
            </p:cNvSpPr>
            <p:nvPr/>
          </p:nvSpPr>
          <p:spPr bwMode="auto">
            <a:xfrm>
              <a:off x="2992" y="1479"/>
              <a:ext cx="291" cy="751"/>
            </a:xfrm>
            <a:custGeom>
              <a:avLst/>
              <a:gdLst>
                <a:gd name="T0" fmla="*/ 0 w 291"/>
                <a:gd name="T1" fmla="*/ 0 h 751"/>
                <a:gd name="T2" fmla="*/ 290 w 291"/>
                <a:gd name="T3" fmla="*/ 0 h 751"/>
                <a:gd name="T4" fmla="*/ 290 w 291"/>
                <a:gd name="T5" fmla="*/ 750 h 751"/>
                <a:gd name="T6" fmla="*/ 0 w 291"/>
                <a:gd name="T7" fmla="*/ 750 h 751"/>
                <a:gd name="T8" fmla="*/ 0 w 291"/>
                <a:gd name="T9" fmla="*/ 0 h 7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751">
                  <a:moveTo>
                    <a:pt x="0" y="0"/>
                  </a:moveTo>
                  <a:lnTo>
                    <a:pt x="290" y="0"/>
                  </a:lnTo>
                  <a:lnTo>
                    <a:pt x="290" y="750"/>
                  </a:lnTo>
                  <a:lnTo>
                    <a:pt x="0" y="750"/>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8" name="Freeform 14"/>
            <p:cNvSpPr>
              <a:spLocks/>
            </p:cNvSpPr>
            <p:nvPr/>
          </p:nvSpPr>
          <p:spPr bwMode="auto">
            <a:xfrm>
              <a:off x="3335" y="1543"/>
              <a:ext cx="290" cy="687"/>
            </a:xfrm>
            <a:custGeom>
              <a:avLst/>
              <a:gdLst>
                <a:gd name="T0" fmla="*/ 0 w 290"/>
                <a:gd name="T1" fmla="*/ 0 h 687"/>
                <a:gd name="T2" fmla="*/ 289 w 290"/>
                <a:gd name="T3" fmla="*/ 0 h 687"/>
                <a:gd name="T4" fmla="*/ 289 w 290"/>
                <a:gd name="T5" fmla="*/ 686 h 687"/>
                <a:gd name="T6" fmla="*/ 0 w 290"/>
                <a:gd name="T7" fmla="*/ 686 h 687"/>
                <a:gd name="T8" fmla="*/ 0 w 290"/>
                <a:gd name="T9" fmla="*/ 0 h 6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687">
                  <a:moveTo>
                    <a:pt x="0" y="0"/>
                  </a:moveTo>
                  <a:lnTo>
                    <a:pt x="289" y="0"/>
                  </a:lnTo>
                  <a:lnTo>
                    <a:pt x="289" y="686"/>
                  </a:lnTo>
                  <a:lnTo>
                    <a:pt x="0" y="686"/>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49" name="Freeform 15"/>
            <p:cNvSpPr>
              <a:spLocks/>
            </p:cNvSpPr>
            <p:nvPr/>
          </p:nvSpPr>
          <p:spPr bwMode="auto">
            <a:xfrm>
              <a:off x="3679" y="1515"/>
              <a:ext cx="289" cy="715"/>
            </a:xfrm>
            <a:custGeom>
              <a:avLst/>
              <a:gdLst>
                <a:gd name="T0" fmla="*/ 0 w 289"/>
                <a:gd name="T1" fmla="*/ 0 h 715"/>
                <a:gd name="T2" fmla="*/ 288 w 289"/>
                <a:gd name="T3" fmla="*/ 0 h 715"/>
                <a:gd name="T4" fmla="*/ 288 w 289"/>
                <a:gd name="T5" fmla="*/ 714 h 715"/>
                <a:gd name="T6" fmla="*/ 0 w 289"/>
                <a:gd name="T7" fmla="*/ 714 h 715"/>
                <a:gd name="T8" fmla="*/ 0 w 289"/>
                <a:gd name="T9" fmla="*/ 0 h 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715">
                  <a:moveTo>
                    <a:pt x="0" y="0"/>
                  </a:moveTo>
                  <a:lnTo>
                    <a:pt x="288" y="0"/>
                  </a:lnTo>
                  <a:lnTo>
                    <a:pt x="288" y="714"/>
                  </a:lnTo>
                  <a:lnTo>
                    <a:pt x="0" y="714"/>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0" name="Freeform 16"/>
            <p:cNvSpPr>
              <a:spLocks/>
            </p:cNvSpPr>
            <p:nvPr/>
          </p:nvSpPr>
          <p:spPr bwMode="auto">
            <a:xfrm>
              <a:off x="4021" y="1615"/>
              <a:ext cx="290" cy="615"/>
            </a:xfrm>
            <a:custGeom>
              <a:avLst/>
              <a:gdLst>
                <a:gd name="T0" fmla="*/ 0 w 290"/>
                <a:gd name="T1" fmla="*/ 0 h 615"/>
                <a:gd name="T2" fmla="*/ 289 w 290"/>
                <a:gd name="T3" fmla="*/ 0 h 615"/>
                <a:gd name="T4" fmla="*/ 289 w 290"/>
                <a:gd name="T5" fmla="*/ 614 h 615"/>
                <a:gd name="T6" fmla="*/ 0 w 290"/>
                <a:gd name="T7" fmla="*/ 614 h 615"/>
                <a:gd name="T8" fmla="*/ 0 w 290"/>
                <a:gd name="T9" fmla="*/ 0 h 6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615">
                  <a:moveTo>
                    <a:pt x="0" y="0"/>
                  </a:moveTo>
                  <a:lnTo>
                    <a:pt x="289" y="0"/>
                  </a:lnTo>
                  <a:lnTo>
                    <a:pt x="289" y="614"/>
                  </a:lnTo>
                  <a:lnTo>
                    <a:pt x="0" y="614"/>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1" name="Freeform 17"/>
            <p:cNvSpPr>
              <a:spLocks/>
            </p:cNvSpPr>
            <p:nvPr/>
          </p:nvSpPr>
          <p:spPr bwMode="auto">
            <a:xfrm>
              <a:off x="4363" y="1579"/>
              <a:ext cx="280" cy="651"/>
            </a:xfrm>
            <a:custGeom>
              <a:avLst/>
              <a:gdLst>
                <a:gd name="T0" fmla="*/ 0 w 280"/>
                <a:gd name="T1" fmla="*/ 0 h 651"/>
                <a:gd name="T2" fmla="*/ 279 w 280"/>
                <a:gd name="T3" fmla="*/ 0 h 651"/>
                <a:gd name="T4" fmla="*/ 279 w 280"/>
                <a:gd name="T5" fmla="*/ 650 h 651"/>
                <a:gd name="T6" fmla="*/ 0 w 280"/>
                <a:gd name="T7" fmla="*/ 650 h 651"/>
                <a:gd name="T8" fmla="*/ 0 w 280"/>
                <a:gd name="T9" fmla="*/ 0 h 6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651">
                  <a:moveTo>
                    <a:pt x="0" y="0"/>
                  </a:moveTo>
                  <a:lnTo>
                    <a:pt x="279" y="0"/>
                  </a:lnTo>
                  <a:lnTo>
                    <a:pt x="279" y="650"/>
                  </a:lnTo>
                  <a:lnTo>
                    <a:pt x="0" y="650"/>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2" name="Freeform 18"/>
            <p:cNvSpPr>
              <a:spLocks/>
            </p:cNvSpPr>
            <p:nvPr/>
          </p:nvSpPr>
          <p:spPr bwMode="auto">
            <a:xfrm>
              <a:off x="4696" y="1587"/>
              <a:ext cx="291" cy="643"/>
            </a:xfrm>
            <a:custGeom>
              <a:avLst/>
              <a:gdLst>
                <a:gd name="T0" fmla="*/ 0 w 291"/>
                <a:gd name="T1" fmla="*/ 0 h 643"/>
                <a:gd name="T2" fmla="*/ 290 w 291"/>
                <a:gd name="T3" fmla="*/ 0 h 643"/>
                <a:gd name="T4" fmla="*/ 290 w 291"/>
                <a:gd name="T5" fmla="*/ 642 h 643"/>
                <a:gd name="T6" fmla="*/ 0 w 291"/>
                <a:gd name="T7" fmla="*/ 642 h 643"/>
                <a:gd name="T8" fmla="*/ 0 w 291"/>
                <a:gd name="T9" fmla="*/ 0 h 6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43">
                  <a:moveTo>
                    <a:pt x="0" y="0"/>
                  </a:moveTo>
                  <a:lnTo>
                    <a:pt x="290" y="0"/>
                  </a:lnTo>
                  <a:lnTo>
                    <a:pt x="290" y="642"/>
                  </a:lnTo>
                  <a:lnTo>
                    <a:pt x="0" y="642"/>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3" name="Freeform 19"/>
            <p:cNvSpPr>
              <a:spLocks/>
            </p:cNvSpPr>
            <p:nvPr/>
          </p:nvSpPr>
          <p:spPr bwMode="auto">
            <a:xfrm>
              <a:off x="5039" y="1572"/>
              <a:ext cx="290" cy="658"/>
            </a:xfrm>
            <a:custGeom>
              <a:avLst/>
              <a:gdLst>
                <a:gd name="T0" fmla="*/ 0 w 290"/>
                <a:gd name="T1" fmla="*/ 0 h 658"/>
                <a:gd name="T2" fmla="*/ 289 w 290"/>
                <a:gd name="T3" fmla="*/ 0 h 658"/>
                <a:gd name="T4" fmla="*/ 289 w 290"/>
                <a:gd name="T5" fmla="*/ 657 h 658"/>
                <a:gd name="T6" fmla="*/ 0 w 290"/>
                <a:gd name="T7" fmla="*/ 657 h 658"/>
                <a:gd name="T8" fmla="*/ 0 w 290"/>
                <a:gd name="T9" fmla="*/ 0 h 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658">
                  <a:moveTo>
                    <a:pt x="0" y="0"/>
                  </a:moveTo>
                  <a:lnTo>
                    <a:pt x="289" y="0"/>
                  </a:lnTo>
                  <a:lnTo>
                    <a:pt x="289" y="657"/>
                  </a:lnTo>
                  <a:lnTo>
                    <a:pt x="0" y="657"/>
                  </a:lnTo>
                  <a:lnTo>
                    <a:pt x="0" y="0"/>
                  </a:lnTo>
                </a:path>
              </a:pathLst>
            </a:custGeom>
            <a:solidFill>
              <a:srgbClr val="E0FF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4" name="Freeform 20"/>
            <p:cNvSpPr>
              <a:spLocks/>
            </p:cNvSpPr>
            <p:nvPr/>
          </p:nvSpPr>
          <p:spPr bwMode="auto">
            <a:xfrm>
              <a:off x="1289" y="1358"/>
              <a:ext cx="290" cy="43"/>
            </a:xfrm>
            <a:custGeom>
              <a:avLst/>
              <a:gdLst>
                <a:gd name="T0" fmla="*/ 0 w 290"/>
                <a:gd name="T1" fmla="*/ 0 h 43"/>
                <a:gd name="T2" fmla="*/ 289 w 290"/>
                <a:gd name="T3" fmla="*/ 0 h 43"/>
                <a:gd name="T4" fmla="*/ 289 w 290"/>
                <a:gd name="T5" fmla="*/ 42 h 43"/>
                <a:gd name="T6" fmla="*/ 0 w 290"/>
                <a:gd name="T7" fmla="*/ 42 h 43"/>
                <a:gd name="T8" fmla="*/ 0 w 290"/>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43">
                  <a:moveTo>
                    <a:pt x="0" y="0"/>
                  </a:moveTo>
                  <a:lnTo>
                    <a:pt x="289" y="0"/>
                  </a:lnTo>
                  <a:lnTo>
                    <a:pt x="289" y="42"/>
                  </a:lnTo>
                  <a:lnTo>
                    <a:pt x="0" y="42"/>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5" name="Freeform 21"/>
            <p:cNvSpPr>
              <a:spLocks/>
            </p:cNvSpPr>
            <p:nvPr/>
          </p:nvSpPr>
          <p:spPr bwMode="auto">
            <a:xfrm>
              <a:off x="1632" y="1379"/>
              <a:ext cx="291" cy="37"/>
            </a:xfrm>
            <a:custGeom>
              <a:avLst/>
              <a:gdLst>
                <a:gd name="T0" fmla="*/ 0 w 291"/>
                <a:gd name="T1" fmla="*/ 0 h 37"/>
                <a:gd name="T2" fmla="*/ 290 w 291"/>
                <a:gd name="T3" fmla="*/ 0 h 37"/>
                <a:gd name="T4" fmla="*/ 290 w 291"/>
                <a:gd name="T5" fmla="*/ 36 h 37"/>
                <a:gd name="T6" fmla="*/ 0 w 291"/>
                <a:gd name="T7" fmla="*/ 36 h 37"/>
                <a:gd name="T8" fmla="*/ 0 w 291"/>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37">
                  <a:moveTo>
                    <a:pt x="0" y="0"/>
                  </a:moveTo>
                  <a:lnTo>
                    <a:pt x="290" y="0"/>
                  </a:lnTo>
                  <a:lnTo>
                    <a:pt x="290" y="36"/>
                  </a:lnTo>
                  <a:lnTo>
                    <a:pt x="0" y="36"/>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6" name="Freeform 22"/>
            <p:cNvSpPr>
              <a:spLocks/>
            </p:cNvSpPr>
            <p:nvPr/>
          </p:nvSpPr>
          <p:spPr bwMode="auto">
            <a:xfrm>
              <a:off x="1975" y="1372"/>
              <a:ext cx="289" cy="44"/>
            </a:xfrm>
            <a:custGeom>
              <a:avLst/>
              <a:gdLst>
                <a:gd name="T0" fmla="*/ 0 w 289"/>
                <a:gd name="T1" fmla="*/ 0 h 44"/>
                <a:gd name="T2" fmla="*/ 288 w 289"/>
                <a:gd name="T3" fmla="*/ 0 h 44"/>
                <a:gd name="T4" fmla="*/ 288 w 289"/>
                <a:gd name="T5" fmla="*/ 43 h 44"/>
                <a:gd name="T6" fmla="*/ 0 w 289"/>
                <a:gd name="T7" fmla="*/ 43 h 44"/>
                <a:gd name="T8" fmla="*/ 0 w 289"/>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44">
                  <a:moveTo>
                    <a:pt x="0" y="0"/>
                  </a:moveTo>
                  <a:lnTo>
                    <a:pt x="288" y="0"/>
                  </a:lnTo>
                  <a:lnTo>
                    <a:pt x="288" y="43"/>
                  </a:lnTo>
                  <a:lnTo>
                    <a:pt x="0" y="43"/>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7" name="Freeform 23"/>
            <p:cNvSpPr>
              <a:spLocks/>
            </p:cNvSpPr>
            <p:nvPr/>
          </p:nvSpPr>
          <p:spPr bwMode="auto">
            <a:xfrm>
              <a:off x="2318" y="1422"/>
              <a:ext cx="278" cy="37"/>
            </a:xfrm>
            <a:custGeom>
              <a:avLst/>
              <a:gdLst>
                <a:gd name="T0" fmla="*/ 0 w 278"/>
                <a:gd name="T1" fmla="*/ 0 h 37"/>
                <a:gd name="T2" fmla="*/ 277 w 278"/>
                <a:gd name="T3" fmla="*/ 0 h 37"/>
                <a:gd name="T4" fmla="*/ 277 w 278"/>
                <a:gd name="T5" fmla="*/ 36 h 37"/>
                <a:gd name="T6" fmla="*/ 0 w 278"/>
                <a:gd name="T7" fmla="*/ 36 h 37"/>
                <a:gd name="T8" fmla="*/ 0 w 278"/>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37">
                  <a:moveTo>
                    <a:pt x="0" y="0"/>
                  </a:moveTo>
                  <a:lnTo>
                    <a:pt x="277" y="0"/>
                  </a:lnTo>
                  <a:lnTo>
                    <a:pt x="277" y="36"/>
                  </a:lnTo>
                  <a:lnTo>
                    <a:pt x="0" y="36"/>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8" name="Freeform 24"/>
            <p:cNvSpPr>
              <a:spLocks/>
            </p:cNvSpPr>
            <p:nvPr/>
          </p:nvSpPr>
          <p:spPr bwMode="auto">
            <a:xfrm>
              <a:off x="2650" y="1436"/>
              <a:ext cx="290" cy="23"/>
            </a:xfrm>
            <a:custGeom>
              <a:avLst/>
              <a:gdLst>
                <a:gd name="T0" fmla="*/ 0 w 290"/>
                <a:gd name="T1" fmla="*/ 0 h 23"/>
                <a:gd name="T2" fmla="*/ 289 w 290"/>
                <a:gd name="T3" fmla="*/ 0 h 23"/>
                <a:gd name="T4" fmla="*/ 289 w 290"/>
                <a:gd name="T5" fmla="*/ 22 h 23"/>
                <a:gd name="T6" fmla="*/ 0 w 290"/>
                <a:gd name="T7" fmla="*/ 22 h 23"/>
                <a:gd name="T8" fmla="*/ 0 w 290"/>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23">
                  <a:moveTo>
                    <a:pt x="0" y="0"/>
                  </a:moveTo>
                  <a:lnTo>
                    <a:pt x="289" y="0"/>
                  </a:lnTo>
                  <a:lnTo>
                    <a:pt x="289" y="22"/>
                  </a:lnTo>
                  <a:lnTo>
                    <a:pt x="0" y="22"/>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59" name="Freeform 25"/>
            <p:cNvSpPr>
              <a:spLocks/>
            </p:cNvSpPr>
            <p:nvPr/>
          </p:nvSpPr>
          <p:spPr bwMode="auto">
            <a:xfrm>
              <a:off x="2992" y="1430"/>
              <a:ext cx="291" cy="50"/>
            </a:xfrm>
            <a:custGeom>
              <a:avLst/>
              <a:gdLst>
                <a:gd name="T0" fmla="*/ 0 w 291"/>
                <a:gd name="T1" fmla="*/ 0 h 50"/>
                <a:gd name="T2" fmla="*/ 290 w 291"/>
                <a:gd name="T3" fmla="*/ 0 h 50"/>
                <a:gd name="T4" fmla="*/ 290 w 291"/>
                <a:gd name="T5" fmla="*/ 49 h 50"/>
                <a:gd name="T6" fmla="*/ 0 w 291"/>
                <a:gd name="T7" fmla="*/ 49 h 50"/>
                <a:gd name="T8" fmla="*/ 0 w 291"/>
                <a:gd name="T9" fmla="*/ 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50">
                  <a:moveTo>
                    <a:pt x="0" y="0"/>
                  </a:moveTo>
                  <a:lnTo>
                    <a:pt x="290" y="0"/>
                  </a:lnTo>
                  <a:lnTo>
                    <a:pt x="290" y="49"/>
                  </a:lnTo>
                  <a:lnTo>
                    <a:pt x="0" y="49"/>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0" name="Freeform 26"/>
            <p:cNvSpPr>
              <a:spLocks/>
            </p:cNvSpPr>
            <p:nvPr/>
          </p:nvSpPr>
          <p:spPr bwMode="auto">
            <a:xfrm>
              <a:off x="3335" y="1472"/>
              <a:ext cx="290" cy="72"/>
            </a:xfrm>
            <a:custGeom>
              <a:avLst/>
              <a:gdLst>
                <a:gd name="T0" fmla="*/ 0 w 290"/>
                <a:gd name="T1" fmla="*/ 0 h 72"/>
                <a:gd name="T2" fmla="*/ 289 w 290"/>
                <a:gd name="T3" fmla="*/ 0 h 72"/>
                <a:gd name="T4" fmla="*/ 289 w 290"/>
                <a:gd name="T5" fmla="*/ 71 h 72"/>
                <a:gd name="T6" fmla="*/ 0 w 290"/>
                <a:gd name="T7" fmla="*/ 71 h 72"/>
                <a:gd name="T8" fmla="*/ 0 w 290"/>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72">
                  <a:moveTo>
                    <a:pt x="0" y="0"/>
                  </a:moveTo>
                  <a:lnTo>
                    <a:pt x="289" y="0"/>
                  </a:lnTo>
                  <a:lnTo>
                    <a:pt x="289" y="71"/>
                  </a:lnTo>
                  <a:lnTo>
                    <a:pt x="0" y="71"/>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1" name="Freeform 27"/>
            <p:cNvSpPr>
              <a:spLocks/>
            </p:cNvSpPr>
            <p:nvPr/>
          </p:nvSpPr>
          <p:spPr bwMode="auto">
            <a:xfrm>
              <a:off x="3679" y="1422"/>
              <a:ext cx="289" cy="94"/>
            </a:xfrm>
            <a:custGeom>
              <a:avLst/>
              <a:gdLst>
                <a:gd name="T0" fmla="*/ 0 w 289"/>
                <a:gd name="T1" fmla="*/ 0 h 94"/>
                <a:gd name="T2" fmla="*/ 288 w 289"/>
                <a:gd name="T3" fmla="*/ 0 h 94"/>
                <a:gd name="T4" fmla="*/ 288 w 289"/>
                <a:gd name="T5" fmla="*/ 93 h 94"/>
                <a:gd name="T6" fmla="*/ 0 w 289"/>
                <a:gd name="T7" fmla="*/ 93 h 94"/>
                <a:gd name="T8" fmla="*/ 0 w 289"/>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94">
                  <a:moveTo>
                    <a:pt x="0" y="0"/>
                  </a:moveTo>
                  <a:lnTo>
                    <a:pt x="288" y="0"/>
                  </a:lnTo>
                  <a:lnTo>
                    <a:pt x="288" y="93"/>
                  </a:lnTo>
                  <a:lnTo>
                    <a:pt x="0" y="93"/>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2" name="Freeform 28"/>
            <p:cNvSpPr>
              <a:spLocks/>
            </p:cNvSpPr>
            <p:nvPr/>
          </p:nvSpPr>
          <p:spPr bwMode="auto">
            <a:xfrm>
              <a:off x="4021" y="1466"/>
              <a:ext cx="290" cy="150"/>
            </a:xfrm>
            <a:custGeom>
              <a:avLst/>
              <a:gdLst>
                <a:gd name="T0" fmla="*/ 0 w 290"/>
                <a:gd name="T1" fmla="*/ 0 h 150"/>
                <a:gd name="T2" fmla="*/ 289 w 290"/>
                <a:gd name="T3" fmla="*/ 0 h 150"/>
                <a:gd name="T4" fmla="*/ 289 w 290"/>
                <a:gd name="T5" fmla="*/ 149 h 150"/>
                <a:gd name="T6" fmla="*/ 0 w 290"/>
                <a:gd name="T7" fmla="*/ 149 h 150"/>
                <a:gd name="T8" fmla="*/ 0 w 290"/>
                <a:gd name="T9" fmla="*/ 0 h 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50">
                  <a:moveTo>
                    <a:pt x="0" y="0"/>
                  </a:moveTo>
                  <a:lnTo>
                    <a:pt x="289" y="0"/>
                  </a:lnTo>
                  <a:lnTo>
                    <a:pt x="289" y="149"/>
                  </a:lnTo>
                  <a:lnTo>
                    <a:pt x="0" y="149"/>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3" name="Freeform 29"/>
            <p:cNvSpPr>
              <a:spLocks/>
            </p:cNvSpPr>
            <p:nvPr/>
          </p:nvSpPr>
          <p:spPr bwMode="auto">
            <a:xfrm>
              <a:off x="4363" y="1451"/>
              <a:ext cx="280" cy="129"/>
            </a:xfrm>
            <a:custGeom>
              <a:avLst/>
              <a:gdLst>
                <a:gd name="T0" fmla="*/ 0 w 280"/>
                <a:gd name="T1" fmla="*/ 0 h 129"/>
                <a:gd name="T2" fmla="*/ 279 w 280"/>
                <a:gd name="T3" fmla="*/ 0 h 129"/>
                <a:gd name="T4" fmla="*/ 279 w 280"/>
                <a:gd name="T5" fmla="*/ 128 h 129"/>
                <a:gd name="T6" fmla="*/ 0 w 280"/>
                <a:gd name="T7" fmla="*/ 128 h 129"/>
                <a:gd name="T8" fmla="*/ 0 w 280"/>
                <a:gd name="T9" fmla="*/ 0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129">
                  <a:moveTo>
                    <a:pt x="0" y="0"/>
                  </a:moveTo>
                  <a:lnTo>
                    <a:pt x="279" y="0"/>
                  </a:lnTo>
                  <a:lnTo>
                    <a:pt x="279" y="128"/>
                  </a:lnTo>
                  <a:lnTo>
                    <a:pt x="0" y="128"/>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4" name="Freeform 30"/>
            <p:cNvSpPr>
              <a:spLocks/>
            </p:cNvSpPr>
            <p:nvPr/>
          </p:nvSpPr>
          <p:spPr bwMode="auto">
            <a:xfrm>
              <a:off x="4696" y="1436"/>
              <a:ext cx="291" cy="152"/>
            </a:xfrm>
            <a:custGeom>
              <a:avLst/>
              <a:gdLst>
                <a:gd name="T0" fmla="*/ 0 w 291"/>
                <a:gd name="T1" fmla="*/ 0 h 152"/>
                <a:gd name="T2" fmla="*/ 290 w 291"/>
                <a:gd name="T3" fmla="*/ 0 h 152"/>
                <a:gd name="T4" fmla="*/ 290 w 291"/>
                <a:gd name="T5" fmla="*/ 151 h 152"/>
                <a:gd name="T6" fmla="*/ 0 w 291"/>
                <a:gd name="T7" fmla="*/ 151 h 152"/>
                <a:gd name="T8" fmla="*/ 0 w 291"/>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52">
                  <a:moveTo>
                    <a:pt x="0" y="0"/>
                  </a:moveTo>
                  <a:lnTo>
                    <a:pt x="290" y="0"/>
                  </a:lnTo>
                  <a:lnTo>
                    <a:pt x="290" y="151"/>
                  </a:lnTo>
                  <a:lnTo>
                    <a:pt x="0" y="151"/>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5" name="Freeform 31"/>
            <p:cNvSpPr>
              <a:spLocks/>
            </p:cNvSpPr>
            <p:nvPr/>
          </p:nvSpPr>
          <p:spPr bwMode="auto">
            <a:xfrm>
              <a:off x="5039" y="1408"/>
              <a:ext cx="290" cy="165"/>
            </a:xfrm>
            <a:custGeom>
              <a:avLst/>
              <a:gdLst>
                <a:gd name="T0" fmla="*/ 0 w 290"/>
                <a:gd name="T1" fmla="*/ 0 h 165"/>
                <a:gd name="T2" fmla="*/ 289 w 290"/>
                <a:gd name="T3" fmla="*/ 0 h 165"/>
                <a:gd name="T4" fmla="*/ 289 w 290"/>
                <a:gd name="T5" fmla="*/ 164 h 165"/>
                <a:gd name="T6" fmla="*/ 0 w 290"/>
                <a:gd name="T7" fmla="*/ 164 h 165"/>
                <a:gd name="T8" fmla="*/ 0 w 290"/>
                <a:gd name="T9" fmla="*/ 0 h 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65">
                  <a:moveTo>
                    <a:pt x="0" y="0"/>
                  </a:moveTo>
                  <a:lnTo>
                    <a:pt x="289" y="0"/>
                  </a:lnTo>
                  <a:lnTo>
                    <a:pt x="289" y="164"/>
                  </a:lnTo>
                  <a:lnTo>
                    <a:pt x="0" y="164"/>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6" name="Freeform 32"/>
            <p:cNvSpPr>
              <a:spLocks/>
            </p:cNvSpPr>
            <p:nvPr/>
          </p:nvSpPr>
          <p:spPr bwMode="auto">
            <a:xfrm>
              <a:off x="2992" y="1422"/>
              <a:ext cx="291" cy="9"/>
            </a:xfrm>
            <a:custGeom>
              <a:avLst/>
              <a:gdLst>
                <a:gd name="T0" fmla="*/ 0 w 291"/>
                <a:gd name="T1" fmla="*/ 0 h 9"/>
                <a:gd name="T2" fmla="*/ 290 w 291"/>
                <a:gd name="T3" fmla="*/ 0 h 9"/>
                <a:gd name="T4" fmla="*/ 290 w 291"/>
                <a:gd name="T5" fmla="*/ 8 h 9"/>
                <a:gd name="T6" fmla="*/ 0 w 291"/>
                <a:gd name="T7" fmla="*/ 8 h 9"/>
                <a:gd name="T8" fmla="*/ 0 w 291"/>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9">
                  <a:moveTo>
                    <a:pt x="0" y="0"/>
                  </a:moveTo>
                  <a:lnTo>
                    <a:pt x="290" y="0"/>
                  </a:lnTo>
                  <a:lnTo>
                    <a:pt x="290" y="8"/>
                  </a:lnTo>
                  <a:lnTo>
                    <a:pt x="0" y="8"/>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7" name="Freeform 33"/>
            <p:cNvSpPr>
              <a:spLocks/>
            </p:cNvSpPr>
            <p:nvPr/>
          </p:nvSpPr>
          <p:spPr bwMode="auto">
            <a:xfrm>
              <a:off x="4021" y="1458"/>
              <a:ext cx="290" cy="9"/>
            </a:xfrm>
            <a:custGeom>
              <a:avLst/>
              <a:gdLst>
                <a:gd name="T0" fmla="*/ 0 w 290"/>
                <a:gd name="T1" fmla="*/ 0 h 9"/>
                <a:gd name="T2" fmla="*/ 289 w 290"/>
                <a:gd name="T3" fmla="*/ 0 h 9"/>
                <a:gd name="T4" fmla="*/ 289 w 290"/>
                <a:gd name="T5" fmla="*/ 8 h 9"/>
                <a:gd name="T6" fmla="*/ 0 w 290"/>
                <a:gd name="T7" fmla="*/ 8 h 9"/>
                <a:gd name="T8" fmla="*/ 0 w 29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9">
                  <a:moveTo>
                    <a:pt x="0" y="0"/>
                  </a:moveTo>
                  <a:lnTo>
                    <a:pt x="289" y="0"/>
                  </a:lnTo>
                  <a:lnTo>
                    <a:pt x="289" y="8"/>
                  </a:lnTo>
                  <a:lnTo>
                    <a:pt x="0" y="8"/>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8" name="Freeform 34"/>
            <p:cNvSpPr>
              <a:spLocks/>
            </p:cNvSpPr>
            <p:nvPr/>
          </p:nvSpPr>
          <p:spPr bwMode="auto">
            <a:xfrm>
              <a:off x="5039" y="1400"/>
              <a:ext cx="290" cy="9"/>
            </a:xfrm>
            <a:custGeom>
              <a:avLst/>
              <a:gdLst>
                <a:gd name="T0" fmla="*/ 0 w 290"/>
                <a:gd name="T1" fmla="*/ 0 h 9"/>
                <a:gd name="T2" fmla="*/ 289 w 290"/>
                <a:gd name="T3" fmla="*/ 0 h 9"/>
                <a:gd name="T4" fmla="*/ 289 w 290"/>
                <a:gd name="T5" fmla="*/ 8 h 9"/>
                <a:gd name="T6" fmla="*/ 0 w 290"/>
                <a:gd name="T7" fmla="*/ 8 h 9"/>
                <a:gd name="T8" fmla="*/ 0 w 29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9">
                  <a:moveTo>
                    <a:pt x="0" y="0"/>
                  </a:moveTo>
                  <a:lnTo>
                    <a:pt x="289" y="0"/>
                  </a:lnTo>
                  <a:lnTo>
                    <a:pt x="289" y="8"/>
                  </a:lnTo>
                  <a:lnTo>
                    <a:pt x="0" y="8"/>
                  </a:lnTo>
                  <a:lnTo>
                    <a:pt x="0" y="0"/>
                  </a:lnTo>
                </a:path>
              </a:pathLst>
            </a:custGeom>
            <a:solidFill>
              <a:srgbClr val="FFFF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69" name="Freeform 35"/>
            <p:cNvSpPr>
              <a:spLocks/>
            </p:cNvSpPr>
            <p:nvPr/>
          </p:nvSpPr>
          <p:spPr bwMode="auto">
            <a:xfrm>
              <a:off x="1289" y="1294"/>
              <a:ext cx="290" cy="65"/>
            </a:xfrm>
            <a:custGeom>
              <a:avLst/>
              <a:gdLst>
                <a:gd name="T0" fmla="*/ 0 w 290"/>
                <a:gd name="T1" fmla="*/ 0 h 65"/>
                <a:gd name="T2" fmla="*/ 289 w 290"/>
                <a:gd name="T3" fmla="*/ 0 h 65"/>
                <a:gd name="T4" fmla="*/ 289 w 290"/>
                <a:gd name="T5" fmla="*/ 64 h 65"/>
                <a:gd name="T6" fmla="*/ 0 w 290"/>
                <a:gd name="T7" fmla="*/ 64 h 65"/>
                <a:gd name="T8" fmla="*/ 0 w 290"/>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65">
                  <a:moveTo>
                    <a:pt x="0" y="0"/>
                  </a:moveTo>
                  <a:lnTo>
                    <a:pt x="289" y="0"/>
                  </a:lnTo>
                  <a:lnTo>
                    <a:pt x="289" y="64"/>
                  </a:lnTo>
                  <a:lnTo>
                    <a:pt x="0" y="64"/>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0" name="Freeform 36"/>
            <p:cNvSpPr>
              <a:spLocks/>
            </p:cNvSpPr>
            <p:nvPr/>
          </p:nvSpPr>
          <p:spPr bwMode="auto">
            <a:xfrm>
              <a:off x="1632" y="1294"/>
              <a:ext cx="291" cy="86"/>
            </a:xfrm>
            <a:custGeom>
              <a:avLst/>
              <a:gdLst>
                <a:gd name="T0" fmla="*/ 0 w 291"/>
                <a:gd name="T1" fmla="*/ 0 h 86"/>
                <a:gd name="T2" fmla="*/ 290 w 291"/>
                <a:gd name="T3" fmla="*/ 0 h 86"/>
                <a:gd name="T4" fmla="*/ 290 w 291"/>
                <a:gd name="T5" fmla="*/ 85 h 86"/>
                <a:gd name="T6" fmla="*/ 0 w 291"/>
                <a:gd name="T7" fmla="*/ 85 h 86"/>
                <a:gd name="T8" fmla="*/ 0 w 291"/>
                <a:gd name="T9" fmla="*/ 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86">
                  <a:moveTo>
                    <a:pt x="0" y="0"/>
                  </a:moveTo>
                  <a:lnTo>
                    <a:pt x="290" y="0"/>
                  </a:lnTo>
                  <a:lnTo>
                    <a:pt x="290" y="85"/>
                  </a:lnTo>
                  <a:lnTo>
                    <a:pt x="0" y="85"/>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1" name="Freeform 37"/>
            <p:cNvSpPr>
              <a:spLocks/>
            </p:cNvSpPr>
            <p:nvPr/>
          </p:nvSpPr>
          <p:spPr bwMode="auto">
            <a:xfrm>
              <a:off x="1975" y="1315"/>
              <a:ext cx="289" cy="58"/>
            </a:xfrm>
            <a:custGeom>
              <a:avLst/>
              <a:gdLst>
                <a:gd name="T0" fmla="*/ 0 w 289"/>
                <a:gd name="T1" fmla="*/ 0 h 58"/>
                <a:gd name="T2" fmla="*/ 288 w 289"/>
                <a:gd name="T3" fmla="*/ 0 h 58"/>
                <a:gd name="T4" fmla="*/ 288 w 289"/>
                <a:gd name="T5" fmla="*/ 57 h 58"/>
                <a:gd name="T6" fmla="*/ 0 w 289"/>
                <a:gd name="T7" fmla="*/ 57 h 58"/>
                <a:gd name="T8" fmla="*/ 0 w 289"/>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58">
                  <a:moveTo>
                    <a:pt x="0" y="0"/>
                  </a:moveTo>
                  <a:lnTo>
                    <a:pt x="288" y="0"/>
                  </a:lnTo>
                  <a:lnTo>
                    <a:pt x="288" y="57"/>
                  </a:lnTo>
                  <a:lnTo>
                    <a:pt x="0" y="5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2" name="Freeform 38"/>
            <p:cNvSpPr>
              <a:spLocks/>
            </p:cNvSpPr>
            <p:nvPr/>
          </p:nvSpPr>
          <p:spPr bwMode="auto">
            <a:xfrm>
              <a:off x="2318" y="1351"/>
              <a:ext cx="278" cy="72"/>
            </a:xfrm>
            <a:custGeom>
              <a:avLst/>
              <a:gdLst>
                <a:gd name="T0" fmla="*/ 0 w 278"/>
                <a:gd name="T1" fmla="*/ 0 h 72"/>
                <a:gd name="T2" fmla="*/ 277 w 278"/>
                <a:gd name="T3" fmla="*/ 0 h 72"/>
                <a:gd name="T4" fmla="*/ 277 w 278"/>
                <a:gd name="T5" fmla="*/ 71 h 72"/>
                <a:gd name="T6" fmla="*/ 0 w 278"/>
                <a:gd name="T7" fmla="*/ 71 h 72"/>
                <a:gd name="T8" fmla="*/ 0 w 278"/>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72">
                  <a:moveTo>
                    <a:pt x="0" y="0"/>
                  </a:moveTo>
                  <a:lnTo>
                    <a:pt x="277" y="0"/>
                  </a:lnTo>
                  <a:lnTo>
                    <a:pt x="277" y="71"/>
                  </a:lnTo>
                  <a:lnTo>
                    <a:pt x="0" y="71"/>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3" name="Freeform 39"/>
            <p:cNvSpPr>
              <a:spLocks/>
            </p:cNvSpPr>
            <p:nvPr/>
          </p:nvSpPr>
          <p:spPr bwMode="auto">
            <a:xfrm>
              <a:off x="2650" y="1379"/>
              <a:ext cx="290" cy="58"/>
            </a:xfrm>
            <a:custGeom>
              <a:avLst/>
              <a:gdLst>
                <a:gd name="T0" fmla="*/ 0 w 290"/>
                <a:gd name="T1" fmla="*/ 0 h 58"/>
                <a:gd name="T2" fmla="*/ 289 w 290"/>
                <a:gd name="T3" fmla="*/ 0 h 58"/>
                <a:gd name="T4" fmla="*/ 289 w 290"/>
                <a:gd name="T5" fmla="*/ 57 h 58"/>
                <a:gd name="T6" fmla="*/ 0 w 290"/>
                <a:gd name="T7" fmla="*/ 57 h 58"/>
                <a:gd name="T8" fmla="*/ 0 w 290"/>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58">
                  <a:moveTo>
                    <a:pt x="0" y="0"/>
                  </a:moveTo>
                  <a:lnTo>
                    <a:pt x="289" y="0"/>
                  </a:lnTo>
                  <a:lnTo>
                    <a:pt x="289" y="57"/>
                  </a:lnTo>
                  <a:lnTo>
                    <a:pt x="0" y="5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4" name="Freeform 40"/>
            <p:cNvSpPr>
              <a:spLocks/>
            </p:cNvSpPr>
            <p:nvPr/>
          </p:nvSpPr>
          <p:spPr bwMode="auto">
            <a:xfrm>
              <a:off x="2992" y="1366"/>
              <a:ext cx="291" cy="57"/>
            </a:xfrm>
            <a:custGeom>
              <a:avLst/>
              <a:gdLst>
                <a:gd name="T0" fmla="*/ 0 w 291"/>
                <a:gd name="T1" fmla="*/ 0 h 57"/>
                <a:gd name="T2" fmla="*/ 290 w 291"/>
                <a:gd name="T3" fmla="*/ 0 h 57"/>
                <a:gd name="T4" fmla="*/ 290 w 291"/>
                <a:gd name="T5" fmla="*/ 56 h 57"/>
                <a:gd name="T6" fmla="*/ 0 w 291"/>
                <a:gd name="T7" fmla="*/ 56 h 57"/>
                <a:gd name="T8" fmla="*/ 0 w 291"/>
                <a:gd name="T9" fmla="*/ 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57">
                  <a:moveTo>
                    <a:pt x="0" y="0"/>
                  </a:moveTo>
                  <a:lnTo>
                    <a:pt x="290" y="0"/>
                  </a:lnTo>
                  <a:lnTo>
                    <a:pt x="290" y="56"/>
                  </a:lnTo>
                  <a:lnTo>
                    <a:pt x="0" y="56"/>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5" name="Freeform 41"/>
            <p:cNvSpPr>
              <a:spLocks/>
            </p:cNvSpPr>
            <p:nvPr/>
          </p:nvSpPr>
          <p:spPr bwMode="auto">
            <a:xfrm>
              <a:off x="3335" y="1400"/>
              <a:ext cx="290" cy="73"/>
            </a:xfrm>
            <a:custGeom>
              <a:avLst/>
              <a:gdLst>
                <a:gd name="T0" fmla="*/ 0 w 290"/>
                <a:gd name="T1" fmla="*/ 0 h 73"/>
                <a:gd name="T2" fmla="*/ 289 w 290"/>
                <a:gd name="T3" fmla="*/ 0 h 73"/>
                <a:gd name="T4" fmla="*/ 289 w 290"/>
                <a:gd name="T5" fmla="*/ 72 h 73"/>
                <a:gd name="T6" fmla="*/ 0 w 290"/>
                <a:gd name="T7" fmla="*/ 72 h 73"/>
                <a:gd name="T8" fmla="*/ 0 w 290"/>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73">
                  <a:moveTo>
                    <a:pt x="0" y="0"/>
                  </a:moveTo>
                  <a:lnTo>
                    <a:pt x="289" y="0"/>
                  </a:lnTo>
                  <a:lnTo>
                    <a:pt x="289" y="72"/>
                  </a:lnTo>
                  <a:lnTo>
                    <a:pt x="0" y="72"/>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6" name="Freeform 42"/>
            <p:cNvSpPr>
              <a:spLocks/>
            </p:cNvSpPr>
            <p:nvPr/>
          </p:nvSpPr>
          <p:spPr bwMode="auto">
            <a:xfrm>
              <a:off x="3679" y="1372"/>
              <a:ext cx="289" cy="51"/>
            </a:xfrm>
            <a:custGeom>
              <a:avLst/>
              <a:gdLst>
                <a:gd name="T0" fmla="*/ 0 w 289"/>
                <a:gd name="T1" fmla="*/ 0 h 51"/>
                <a:gd name="T2" fmla="*/ 288 w 289"/>
                <a:gd name="T3" fmla="*/ 0 h 51"/>
                <a:gd name="T4" fmla="*/ 288 w 289"/>
                <a:gd name="T5" fmla="*/ 50 h 51"/>
                <a:gd name="T6" fmla="*/ 0 w 289"/>
                <a:gd name="T7" fmla="*/ 50 h 51"/>
                <a:gd name="T8" fmla="*/ 0 w 289"/>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51">
                  <a:moveTo>
                    <a:pt x="0" y="0"/>
                  </a:moveTo>
                  <a:lnTo>
                    <a:pt x="288" y="0"/>
                  </a:lnTo>
                  <a:lnTo>
                    <a:pt x="288" y="50"/>
                  </a:lnTo>
                  <a:lnTo>
                    <a:pt x="0" y="5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7" name="Freeform 43"/>
            <p:cNvSpPr>
              <a:spLocks/>
            </p:cNvSpPr>
            <p:nvPr/>
          </p:nvSpPr>
          <p:spPr bwMode="auto">
            <a:xfrm>
              <a:off x="4021" y="1387"/>
              <a:ext cx="290" cy="72"/>
            </a:xfrm>
            <a:custGeom>
              <a:avLst/>
              <a:gdLst>
                <a:gd name="T0" fmla="*/ 0 w 290"/>
                <a:gd name="T1" fmla="*/ 0 h 72"/>
                <a:gd name="T2" fmla="*/ 289 w 290"/>
                <a:gd name="T3" fmla="*/ 0 h 72"/>
                <a:gd name="T4" fmla="*/ 289 w 290"/>
                <a:gd name="T5" fmla="*/ 71 h 72"/>
                <a:gd name="T6" fmla="*/ 0 w 290"/>
                <a:gd name="T7" fmla="*/ 71 h 72"/>
                <a:gd name="T8" fmla="*/ 0 w 290"/>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72">
                  <a:moveTo>
                    <a:pt x="0" y="0"/>
                  </a:moveTo>
                  <a:lnTo>
                    <a:pt x="289" y="0"/>
                  </a:lnTo>
                  <a:lnTo>
                    <a:pt x="289" y="71"/>
                  </a:lnTo>
                  <a:lnTo>
                    <a:pt x="0" y="71"/>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8" name="Freeform 44"/>
            <p:cNvSpPr>
              <a:spLocks/>
            </p:cNvSpPr>
            <p:nvPr/>
          </p:nvSpPr>
          <p:spPr bwMode="auto">
            <a:xfrm>
              <a:off x="4363" y="1400"/>
              <a:ext cx="280" cy="52"/>
            </a:xfrm>
            <a:custGeom>
              <a:avLst/>
              <a:gdLst>
                <a:gd name="T0" fmla="*/ 0 w 280"/>
                <a:gd name="T1" fmla="*/ 0 h 52"/>
                <a:gd name="T2" fmla="*/ 279 w 280"/>
                <a:gd name="T3" fmla="*/ 0 h 52"/>
                <a:gd name="T4" fmla="*/ 279 w 280"/>
                <a:gd name="T5" fmla="*/ 51 h 52"/>
                <a:gd name="T6" fmla="*/ 0 w 280"/>
                <a:gd name="T7" fmla="*/ 51 h 52"/>
                <a:gd name="T8" fmla="*/ 0 w 280"/>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52">
                  <a:moveTo>
                    <a:pt x="0" y="0"/>
                  </a:moveTo>
                  <a:lnTo>
                    <a:pt x="279" y="0"/>
                  </a:lnTo>
                  <a:lnTo>
                    <a:pt x="279" y="51"/>
                  </a:lnTo>
                  <a:lnTo>
                    <a:pt x="0" y="51"/>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79" name="Freeform 45"/>
            <p:cNvSpPr>
              <a:spLocks/>
            </p:cNvSpPr>
            <p:nvPr/>
          </p:nvSpPr>
          <p:spPr bwMode="auto">
            <a:xfrm>
              <a:off x="4696" y="1366"/>
              <a:ext cx="291" cy="71"/>
            </a:xfrm>
            <a:custGeom>
              <a:avLst/>
              <a:gdLst>
                <a:gd name="T0" fmla="*/ 0 w 291"/>
                <a:gd name="T1" fmla="*/ 0 h 71"/>
                <a:gd name="T2" fmla="*/ 290 w 291"/>
                <a:gd name="T3" fmla="*/ 0 h 71"/>
                <a:gd name="T4" fmla="*/ 290 w 291"/>
                <a:gd name="T5" fmla="*/ 70 h 71"/>
                <a:gd name="T6" fmla="*/ 0 w 291"/>
                <a:gd name="T7" fmla="*/ 70 h 71"/>
                <a:gd name="T8" fmla="*/ 0 w 291"/>
                <a:gd name="T9" fmla="*/ 0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71">
                  <a:moveTo>
                    <a:pt x="0" y="0"/>
                  </a:moveTo>
                  <a:lnTo>
                    <a:pt x="290" y="0"/>
                  </a:lnTo>
                  <a:lnTo>
                    <a:pt x="290" y="70"/>
                  </a:lnTo>
                  <a:lnTo>
                    <a:pt x="0" y="7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0" name="Freeform 46"/>
            <p:cNvSpPr>
              <a:spLocks/>
            </p:cNvSpPr>
            <p:nvPr/>
          </p:nvSpPr>
          <p:spPr bwMode="auto">
            <a:xfrm>
              <a:off x="5039" y="1366"/>
              <a:ext cx="290" cy="35"/>
            </a:xfrm>
            <a:custGeom>
              <a:avLst/>
              <a:gdLst>
                <a:gd name="T0" fmla="*/ 0 w 290"/>
                <a:gd name="T1" fmla="*/ 0 h 35"/>
                <a:gd name="T2" fmla="*/ 289 w 290"/>
                <a:gd name="T3" fmla="*/ 0 h 35"/>
                <a:gd name="T4" fmla="*/ 289 w 290"/>
                <a:gd name="T5" fmla="*/ 34 h 35"/>
                <a:gd name="T6" fmla="*/ 0 w 290"/>
                <a:gd name="T7" fmla="*/ 34 h 35"/>
                <a:gd name="T8" fmla="*/ 0 w 290"/>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35">
                  <a:moveTo>
                    <a:pt x="0" y="0"/>
                  </a:moveTo>
                  <a:lnTo>
                    <a:pt x="289" y="0"/>
                  </a:lnTo>
                  <a:lnTo>
                    <a:pt x="289" y="34"/>
                  </a:lnTo>
                  <a:lnTo>
                    <a:pt x="0" y="34"/>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1" name="Freeform 47"/>
            <p:cNvSpPr>
              <a:spLocks/>
            </p:cNvSpPr>
            <p:nvPr/>
          </p:nvSpPr>
          <p:spPr bwMode="auto">
            <a:xfrm>
              <a:off x="1289" y="1222"/>
              <a:ext cx="290" cy="73"/>
            </a:xfrm>
            <a:custGeom>
              <a:avLst/>
              <a:gdLst>
                <a:gd name="T0" fmla="*/ 0 w 290"/>
                <a:gd name="T1" fmla="*/ 0 h 73"/>
                <a:gd name="T2" fmla="*/ 289 w 290"/>
                <a:gd name="T3" fmla="*/ 0 h 73"/>
                <a:gd name="T4" fmla="*/ 289 w 290"/>
                <a:gd name="T5" fmla="*/ 72 h 73"/>
                <a:gd name="T6" fmla="*/ 0 w 290"/>
                <a:gd name="T7" fmla="*/ 72 h 73"/>
                <a:gd name="T8" fmla="*/ 0 w 290"/>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73">
                  <a:moveTo>
                    <a:pt x="0" y="0"/>
                  </a:moveTo>
                  <a:lnTo>
                    <a:pt x="289" y="0"/>
                  </a:lnTo>
                  <a:lnTo>
                    <a:pt x="289" y="72"/>
                  </a:lnTo>
                  <a:lnTo>
                    <a:pt x="0" y="72"/>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2" name="Freeform 48"/>
            <p:cNvSpPr>
              <a:spLocks/>
            </p:cNvSpPr>
            <p:nvPr/>
          </p:nvSpPr>
          <p:spPr bwMode="auto">
            <a:xfrm>
              <a:off x="1632" y="1230"/>
              <a:ext cx="291" cy="65"/>
            </a:xfrm>
            <a:custGeom>
              <a:avLst/>
              <a:gdLst>
                <a:gd name="T0" fmla="*/ 0 w 291"/>
                <a:gd name="T1" fmla="*/ 0 h 65"/>
                <a:gd name="T2" fmla="*/ 290 w 291"/>
                <a:gd name="T3" fmla="*/ 0 h 65"/>
                <a:gd name="T4" fmla="*/ 290 w 291"/>
                <a:gd name="T5" fmla="*/ 64 h 65"/>
                <a:gd name="T6" fmla="*/ 0 w 291"/>
                <a:gd name="T7" fmla="*/ 64 h 65"/>
                <a:gd name="T8" fmla="*/ 0 w 291"/>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5">
                  <a:moveTo>
                    <a:pt x="0" y="0"/>
                  </a:moveTo>
                  <a:lnTo>
                    <a:pt x="290" y="0"/>
                  </a:lnTo>
                  <a:lnTo>
                    <a:pt x="290" y="64"/>
                  </a:lnTo>
                  <a:lnTo>
                    <a:pt x="0" y="64"/>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3" name="Freeform 49"/>
            <p:cNvSpPr>
              <a:spLocks/>
            </p:cNvSpPr>
            <p:nvPr/>
          </p:nvSpPr>
          <p:spPr bwMode="auto">
            <a:xfrm>
              <a:off x="1975" y="1230"/>
              <a:ext cx="289" cy="86"/>
            </a:xfrm>
            <a:custGeom>
              <a:avLst/>
              <a:gdLst>
                <a:gd name="T0" fmla="*/ 0 w 289"/>
                <a:gd name="T1" fmla="*/ 0 h 86"/>
                <a:gd name="T2" fmla="*/ 288 w 289"/>
                <a:gd name="T3" fmla="*/ 0 h 86"/>
                <a:gd name="T4" fmla="*/ 288 w 289"/>
                <a:gd name="T5" fmla="*/ 85 h 86"/>
                <a:gd name="T6" fmla="*/ 0 w 289"/>
                <a:gd name="T7" fmla="*/ 85 h 86"/>
                <a:gd name="T8" fmla="*/ 0 w 289"/>
                <a:gd name="T9" fmla="*/ 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86">
                  <a:moveTo>
                    <a:pt x="0" y="0"/>
                  </a:moveTo>
                  <a:lnTo>
                    <a:pt x="288" y="0"/>
                  </a:lnTo>
                  <a:lnTo>
                    <a:pt x="288" y="85"/>
                  </a:lnTo>
                  <a:lnTo>
                    <a:pt x="0" y="85"/>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4" name="Freeform 50"/>
            <p:cNvSpPr>
              <a:spLocks/>
            </p:cNvSpPr>
            <p:nvPr/>
          </p:nvSpPr>
          <p:spPr bwMode="auto">
            <a:xfrm>
              <a:off x="2318" y="1230"/>
              <a:ext cx="278" cy="122"/>
            </a:xfrm>
            <a:custGeom>
              <a:avLst/>
              <a:gdLst>
                <a:gd name="T0" fmla="*/ 0 w 278"/>
                <a:gd name="T1" fmla="*/ 0 h 122"/>
                <a:gd name="T2" fmla="*/ 277 w 278"/>
                <a:gd name="T3" fmla="*/ 0 h 122"/>
                <a:gd name="T4" fmla="*/ 277 w 278"/>
                <a:gd name="T5" fmla="*/ 121 h 122"/>
                <a:gd name="T6" fmla="*/ 0 w 278"/>
                <a:gd name="T7" fmla="*/ 121 h 122"/>
                <a:gd name="T8" fmla="*/ 0 w 278"/>
                <a:gd name="T9" fmla="*/ 0 h 1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122">
                  <a:moveTo>
                    <a:pt x="0" y="0"/>
                  </a:moveTo>
                  <a:lnTo>
                    <a:pt x="277" y="0"/>
                  </a:lnTo>
                  <a:lnTo>
                    <a:pt x="277" y="121"/>
                  </a:lnTo>
                  <a:lnTo>
                    <a:pt x="0" y="121"/>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5" name="Freeform 51"/>
            <p:cNvSpPr>
              <a:spLocks/>
            </p:cNvSpPr>
            <p:nvPr/>
          </p:nvSpPr>
          <p:spPr bwMode="auto">
            <a:xfrm>
              <a:off x="2650" y="1243"/>
              <a:ext cx="290" cy="137"/>
            </a:xfrm>
            <a:custGeom>
              <a:avLst/>
              <a:gdLst>
                <a:gd name="T0" fmla="*/ 0 w 290"/>
                <a:gd name="T1" fmla="*/ 0 h 137"/>
                <a:gd name="T2" fmla="*/ 289 w 290"/>
                <a:gd name="T3" fmla="*/ 0 h 137"/>
                <a:gd name="T4" fmla="*/ 289 w 290"/>
                <a:gd name="T5" fmla="*/ 136 h 137"/>
                <a:gd name="T6" fmla="*/ 0 w 290"/>
                <a:gd name="T7" fmla="*/ 136 h 137"/>
                <a:gd name="T8" fmla="*/ 0 w 290"/>
                <a:gd name="T9" fmla="*/ 0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37">
                  <a:moveTo>
                    <a:pt x="0" y="0"/>
                  </a:moveTo>
                  <a:lnTo>
                    <a:pt x="289" y="0"/>
                  </a:lnTo>
                  <a:lnTo>
                    <a:pt x="289" y="136"/>
                  </a:lnTo>
                  <a:lnTo>
                    <a:pt x="0" y="136"/>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6" name="Freeform 52"/>
            <p:cNvSpPr>
              <a:spLocks/>
            </p:cNvSpPr>
            <p:nvPr/>
          </p:nvSpPr>
          <p:spPr bwMode="auto">
            <a:xfrm>
              <a:off x="2992" y="1230"/>
              <a:ext cx="291" cy="137"/>
            </a:xfrm>
            <a:custGeom>
              <a:avLst/>
              <a:gdLst>
                <a:gd name="T0" fmla="*/ 0 w 291"/>
                <a:gd name="T1" fmla="*/ 0 h 137"/>
                <a:gd name="T2" fmla="*/ 290 w 291"/>
                <a:gd name="T3" fmla="*/ 0 h 137"/>
                <a:gd name="T4" fmla="*/ 290 w 291"/>
                <a:gd name="T5" fmla="*/ 136 h 137"/>
                <a:gd name="T6" fmla="*/ 0 w 291"/>
                <a:gd name="T7" fmla="*/ 136 h 137"/>
                <a:gd name="T8" fmla="*/ 0 w 291"/>
                <a:gd name="T9" fmla="*/ 0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37">
                  <a:moveTo>
                    <a:pt x="0" y="0"/>
                  </a:moveTo>
                  <a:lnTo>
                    <a:pt x="290" y="0"/>
                  </a:lnTo>
                  <a:lnTo>
                    <a:pt x="290" y="136"/>
                  </a:lnTo>
                  <a:lnTo>
                    <a:pt x="0" y="136"/>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7" name="Freeform 53"/>
            <p:cNvSpPr>
              <a:spLocks/>
            </p:cNvSpPr>
            <p:nvPr/>
          </p:nvSpPr>
          <p:spPr bwMode="auto">
            <a:xfrm>
              <a:off x="3335" y="1237"/>
              <a:ext cx="290" cy="164"/>
            </a:xfrm>
            <a:custGeom>
              <a:avLst/>
              <a:gdLst>
                <a:gd name="T0" fmla="*/ 0 w 290"/>
                <a:gd name="T1" fmla="*/ 0 h 164"/>
                <a:gd name="T2" fmla="*/ 289 w 290"/>
                <a:gd name="T3" fmla="*/ 0 h 164"/>
                <a:gd name="T4" fmla="*/ 289 w 290"/>
                <a:gd name="T5" fmla="*/ 163 h 164"/>
                <a:gd name="T6" fmla="*/ 0 w 290"/>
                <a:gd name="T7" fmla="*/ 163 h 164"/>
                <a:gd name="T8" fmla="*/ 0 w 290"/>
                <a:gd name="T9" fmla="*/ 0 h 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64">
                  <a:moveTo>
                    <a:pt x="0" y="0"/>
                  </a:moveTo>
                  <a:lnTo>
                    <a:pt x="289" y="0"/>
                  </a:lnTo>
                  <a:lnTo>
                    <a:pt x="289" y="163"/>
                  </a:lnTo>
                  <a:lnTo>
                    <a:pt x="0" y="163"/>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8" name="Freeform 54"/>
            <p:cNvSpPr>
              <a:spLocks/>
            </p:cNvSpPr>
            <p:nvPr/>
          </p:nvSpPr>
          <p:spPr bwMode="auto">
            <a:xfrm>
              <a:off x="3679" y="1237"/>
              <a:ext cx="289" cy="136"/>
            </a:xfrm>
            <a:custGeom>
              <a:avLst/>
              <a:gdLst>
                <a:gd name="T0" fmla="*/ 0 w 289"/>
                <a:gd name="T1" fmla="*/ 0 h 136"/>
                <a:gd name="T2" fmla="*/ 288 w 289"/>
                <a:gd name="T3" fmla="*/ 0 h 136"/>
                <a:gd name="T4" fmla="*/ 288 w 289"/>
                <a:gd name="T5" fmla="*/ 135 h 136"/>
                <a:gd name="T6" fmla="*/ 0 w 289"/>
                <a:gd name="T7" fmla="*/ 135 h 136"/>
                <a:gd name="T8" fmla="*/ 0 w 289"/>
                <a:gd name="T9" fmla="*/ 0 h 1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136">
                  <a:moveTo>
                    <a:pt x="0" y="0"/>
                  </a:moveTo>
                  <a:lnTo>
                    <a:pt x="288" y="0"/>
                  </a:lnTo>
                  <a:lnTo>
                    <a:pt x="288" y="135"/>
                  </a:lnTo>
                  <a:lnTo>
                    <a:pt x="0" y="135"/>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89" name="Freeform 55"/>
            <p:cNvSpPr>
              <a:spLocks/>
            </p:cNvSpPr>
            <p:nvPr/>
          </p:nvSpPr>
          <p:spPr bwMode="auto">
            <a:xfrm>
              <a:off x="4021" y="1222"/>
              <a:ext cx="290" cy="166"/>
            </a:xfrm>
            <a:custGeom>
              <a:avLst/>
              <a:gdLst>
                <a:gd name="T0" fmla="*/ 0 w 290"/>
                <a:gd name="T1" fmla="*/ 0 h 166"/>
                <a:gd name="T2" fmla="*/ 289 w 290"/>
                <a:gd name="T3" fmla="*/ 0 h 166"/>
                <a:gd name="T4" fmla="*/ 289 w 290"/>
                <a:gd name="T5" fmla="*/ 165 h 166"/>
                <a:gd name="T6" fmla="*/ 0 w 290"/>
                <a:gd name="T7" fmla="*/ 165 h 166"/>
                <a:gd name="T8" fmla="*/ 0 w 290"/>
                <a:gd name="T9" fmla="*/ 0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66">
                  <a:moveTo>
                    <a:pt x="0" y="0"/>
                  </a:moveTo>
                  <a:lnTo>
                    <a:pt x="289" y="0"/>
                  </a:lnTo>
                  <a:lnTo>
                    <a:pt x="289" y="165"/>
                  </a:lnTo>
                  <a:lnTo>
                    <a:pt x="0" y="165"/>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0" name="Freeform 56"/>
            <p:cNvSpPr>
              <a:spLocks/>
            </p:cNvSpPr>
            <p:nvPr/>
          </p:nvSpPr>
          <p:spPr bwMode="auto">
            <a:xfrm>
              <a:off x="4363" y="1230"/>
              <a:ext cx="280" cy="171"/>
            </a:xfrm>
            <a:custGeom>
              <a:avLst/>
              <a:gdLst>
                <a:gd name="T0" fmla="*/ 0 w 280"/>
                <a:gd name="T1" fmla="*/ 0 h 171"/>
                <a:gd name="T2" fmla="*/ 279 w 280"/>
                <a:gd name="T3" fmla="*/ 0 h 171"/>
                <a:gd name="T4" fmla="*/ 279 w 280"/>
                <a:gd name="T5" fmla="*/ 170 h 171"/>
                <a:gd name="T6" fmla="*/ 0 w 280"/>
                <a:gd name="T7" fmla="*/ 170 h 171"/>
                <a:gd name="T8" fmla="*/ 0 w 280"/>
                <a:gd name="T9" fmla="*/ 0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171">
                  <a:moveTo>
                    <a:pt x="0" y="0"/>
                  </a:moveTo>
                  <a:lnTo>
                    <a:pt x="279" y="0"/>
                  </a:lnTo>
                  <a:lnTo>
                    <a:pt x="279" y="170"/>
                  </a:lnTo>
                  <a:lnTo>
                    <a:pt x="0" y="170"/>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1" name="Freeform 57"/>
            <p:cNvSpPr>
              <a:spLocks/>
            </p:cNvSpPr>
            <p:nvPr/>
          </p:nvSpPr>
          <p:spPr bwMode="auto">
            <a:xfrm>
              <a:off x="4696" y="1222"/>
              <a:ext cx="291" cy="145"/>
            </a:xfrm>
            <a:custGeom>
              <a:avLst/>
              <a:gdLst>
                <a:gd name="T0" fmla="*/ 0 w 291"/>
                <a:gd name="T1" fmla="*/ 0 h 145"/>
                <a:gd name="T2" fmla="*/ 290 w 291"/>
                <a:gd name="T3" fmla="*/ 0 h 145"/>
                <a:gd name="T4" fmla="*/ 290 w 291"/>
                <a:gd name="T5" fmla="*/ 144 h 145"/>
                <a:gd name="T6" fmla="*/ 0 w 291"/>
                <a:gd name="T7" fmla="*/ 144 h 145"/>
                <a:gd name="T8" fmla="*/ 0 w 291"/>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45">
                  <a:moveTo>
                    <a:pt x="0" y="0"/>
                  </a:moveTo>
                  <a:lnTo>
                    <a:pt x="290" y="0"/>
                  </a:lnTo>
                  <a:lnTo>
                    <a:pt x="290" y="144"/>
                  </a:lnTo>
                  <a:lnTo>
                    <a:pt x="0" y="144"/>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2" name="Freeform 58"/>
            <p:cNvSpPr>
              <a:spLocks/>
            </p:cNvSpPr>
            <p:nvPr/>
          </p:nvSpPr>
          <p:spPr bwMode="auto">
            <a:xfrm>
              <a:off x="5039" y="1222"/>
              <a:ext cx="290" cy="145"/>
            </a:xfrm>
            <a:custGeom>
              <a:avLst/>
              <a:gdLst>
                <a:gd name="T0" fmla="*/ 0 w 290"/>
                <a:gd name="T1" fmla="*/ 0 h 145"/>
                <a:gd name="T2" fmla="*/ 289 w 290"/>
                <a:gd name="T3" fmla="*/ 0 h 145"/>
                <a:gd name="T4" fmla="*/ 289 w 290"/>
                <a:gd name="T5" fmla="*/ 144 h 145"/>
                <a:gd name="T6" fmla="*/ 0 w 290"/>
                <a:gd name="T7" fmla="*/ 144 h 145"/>
                <a:gd name="T8" fmla="*/ 0 w 290"/>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45">
                  <a:moveTo>
                    <a:pt x="0" y="0"/>
                  </a:moveTo>
                  <a:lnTo>
                    <a:pt x="289" y="0"/>
                  </a:lnTo>
                  <a:lnTo>
                    <a:pt x="289" y="144"/>
                  </a:lnTo>
                  <a:lnTo>
                    <a:pt x="0" y="144"/>
                  </a:lnTo>
                  <a:lnTo>
                    <a:pt x="0" y="0"/>
                  </a:lnTo>
                </a:path>
              </a:pathLst>
            </a:custGeom>
            <a:solidFill>
              <a:srgbClr val="FF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3" name="Freeform 59"/>
            <p:cNvSpPr>
              <a:spLocks/>
            </p:cNvSpPr>
            <p:nvPr/>
          </p:nvSpPr>
          <p:spPr bwMode="auto">
            <a:xfrm>
              <a:off x="1289" y="1215"/>
              <a:ext cx="290" cy="8"/>
            </a:xfrm>
            <a:custGeom>
              <a:avLst/>
              <a:gdLst>
                <a:gd name="T0" fmla="*/ 0 w 290"/>
                <a:gd name="T1" fmla="*/ 0 h 8"/>
                <a:gd name="T2" fmla="*/ 289 w 290"/>
                <a:gd name="T3" fmla="*/ 0 h 8"/>
                <a:gd name="T4" fmla="*/ 289 w 290"/>
                <a:gd name="T5" fmla="*/ 7 h 8"/>
                <a:gd name="T6" fmla="*/ 0 w 290"/>
                <a:gd name="T7" fmla="*/ 7 h 8"/>
                <a:gd name="T8" fmla="*/ 0 w 290"/>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8">
                  <a:moveTo>
                    <a:pt x="0" y="0"/>
                  </a:moveTo>
                  <a:lnTo>
                    <a:pt x="289" y="0"/>
                  </a:lnTo>
                  <a:lnTo>
                    <a:pt x="289" y="7"/>
                  </a:lnTo>
                  <a:lnTo>
                    <a:pt x="0" y="7"/>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4" name="Freeform 60"/>
            <p:cNvSpPr>
              <a:spLocks/>
            </p:cNvSpPr>
            <p:nvPr/>
          </p:nvSpPr>
          <p:spPr bwMode="auto">
            <a:xfrm>
              <a:off x="1632" y="1215"/>
              <a:ext cx="291" cy="16"/>
            </a:xfrm>
            <a:custGeom>
              <a:avLst/>
              <a:gdLst>
                <a:gd name="T0" fmla="*/ 0 w 291"/>
                <a:gd name="T1" fmla="*/ 0 h 16"/>
                <a:gd name="T2" fmla="*/ 290 w 291"/>
                <a:gd name="T3" fmla="*/ 0 h 16"/>
                <a:gd name="T4" fmla="*/ 290 w 291"/>
                <a:gd name="T5" fmla="*/ 15 h 16"/>
                <a:gd name="T6" fmla="*/ 0 w 291"/>
                <a:gd name="T7" fmla="*/ 15 h 16"/>
                <a:gd name="T8" fmla="*/ 0 w 291"/>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6">
                  <a:moveTo>
                    <a:pt x="0" y="0"/>
                  </a:moveTo>
                  <a:lnTo>
                    <a:pt x="290" y="0"/>
                  </a:lnTo>
                  <a:lnTo>
                    <a:pt x="290" y="15"/>
                  </a:lnTo>
                  <a:lnTo>
                    <a:pt x="0" y="15"/>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5" name="Freeform 61"/>
            <p:cNvSpPr>
              <a:spLocks/>
            </p:cNvSpPr>
            <p:nvPr/>
          </p:nvSpPr>
          <p:spPr bwMode="auto">
            <a:xfrm>
              <a:off x="1975" y="1215"/>
              <a:ext cx="289" cy="16"/>
            </a:xfrm>
            <a:custGeom>
              <a:avLst/>
              <a:gdLst>
                <a:gd name="T0" fmla="*/ 0 w 289"/>
                <a:gd name="T1" fmla="*/ 0 h 16"/>
                <a:gd name="T2" fmla="*/ 288 w 289"/>
                <a:gd name="T3" fmla="*/ 0 h 16"/>
                <a:gd name="T4" fmla="*/ 288 w 289"/>
                <a:gd name="T5" fmla="*/ 15 h 16"/>
                <a:gd name="T6" fmla="*/ 0 w 289"/>
                <a:gd name="T7" fmla="*/ 15 h 16"/>
                <a:gd name="T8" fmla="*/ 0 w 289"/>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16">
                  <a:moveTo>
                    <a:pt x="0" y="0"/>
                  </a:moveTo>
                  <a:lnTo>
                    <a:pt x="288" y="0"/>
                  </a:lnTo>
                  <a:lnTo>
                    <a:pt x="288" y="15"/>
                  </a:lnTo>
                  <a:lnTo>
                    <a:pt x="0" y="15"/>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6" name="Freeform 62"/>
            <p:cNvSpPr>
              <a:spLocks/>
            </p:cNvSpPr>
            <p:nvPr/>
          </p:nvSpPr>
          <p:spPr bwMode="auto">
            <a:xfrm>
              <a:off x="2318" y="1215"/>
              <a:ext cx="278" cy="16"/>
            </a:xfrm>
            <a:custGeom>
              <a:avLst/>
              <a:gdLst>
                <a:gd name="T0" fmla="*/ 0 w 278"/>
                <a:gd name="T1" fmla="*/ 0 h 16"/>
                <a:gd name="T2" fmla="*/ 277 w 278"/>
                <a:gd name="T3" fmla="*/ 0 h 16"/>
                <a:gd name="T4" fmla="*/ 277 w 278"/>
                <a:gd name="T5" fmla="*/ 15 h 16"/>
                <a:gd name="T6" fmla="*/ 0 w 278"/>
                <a:gd name="T7" fmla="*/ 15 h 16"/>
                <a:gd name="T8" fmla="*/ 0 w 278"/>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16">
                  <a:moveTo>
                    <a:pt x="0" y="0"/>
                  </a:moveTo>
                  <a:lnTo>
                    <a:pt x="277" y="0"/>
                  </a:lnTo>
                  <a:lnTo>
                    <a:pt x="277" y="15"/>
                  </a:lnTo>
                  <a:lnTo>
                    <a:pt x="0" y="15"/>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7" name="Freeform 63"/>
            <p:cNvSpPr>
              <a:spLocks/>
            </p:cNvSpPr>
            <p:nvPr/>
          </p:nvSpPr>
          <p:spPr bwMode="auto">
            <a:xfrm>
              <a:off x="2650" y="1215"/>
              <a:ext cx="290" cy="29"/>
            </a:xfrm>
            <a:custGeom>
              <a:avLst/>
              <a:gdLst>
                <a:gd name="T0" fmla="*/ 0 w 290"/>
                <a:gd name="T1" fmla="*/ 0 h 29"/>
                <a:gd name="T2" fmla="*/ 289 w 290"/>
                <a:gd name="T3" fmla="*/ 0 h 29"/>
                <a:gd name="T4" fmla="*/ 289 w 290"/>
                <a:gd name="T5" fmla="*/ 28 h 29"/>
                <a:gd name="T6" fmla="*/ 0 w 290"/>
                <a:gd name="T7" fmla="*/ 28 h 29"/>
                <a:gd name="T8" fmla="*/ 0 w 290"/>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29">
                  <a:moveTo>
                    <a:pt x="0" y="0"/>
                  </a:moveTo>
                  <a:lnTo>
                    <a:pt x="289" y="0"/>
                  </a:lnTo>
                  <a:lnTo>
                    <a:pt x="289" y="28"/>
                  </a:lnTo>
                  <a:lnTo>
                    <a:pt x="0" y="28"/>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8" name="Freeform 64"/>
            <p:cNvSpPr>
              <a:spLocks/>
            </p:cNvSpPr>
            <p:nvPr/>
          </p:nvSpPr>
          <p:spPr bwMode="auto">
            <a:xfrm>
              <a:off x="2992" y="1215"/>
              <a:ext cx="291" cy="16"/>
            </a:xfrm>
            <a:custGeom>
              <a:avLst/>
              <a:gdLst>
                <a:gd name="T0" fmla="*/ 0 w 291"/>
                <a:gd name="T1" fmla="*/ 0 h 16"/>
                <a:gd name="T2" fmla="*/ 290 w 291"/>
                <a:gd name="T3" fmla="*/ 0 h 16"/>
                <a:gd name="T4" fmla="*/ 290 w 291"/>
                <a:gd name="T5" fmla="*/ 15 h 16"/>
                <a:gd name="T6" fmla="*/ 0 w 291"/>
                <a:gd name="T7" fmla="*/ 15 h 16"/>
                <a:gd name="T8" fmla="*/ 0 w 291"/>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6">
                  <a:moveTo>
                    <a:pt x="0" y="0"/>
                  </a:moveTo>
                  <a:lnTo>
                    <a:pt x="290" y="0"/>
                  </a:lnTo>
                  <a:lnTo>
                    <a:pt x="290" y="15"/>
                  </a:lnTo>
                  <a:lnTo>
                    <a:pt x="0" y="15"/>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599" name="Freeform 65"/>
            <p:cNvSpPr>
              <a:spLocks/>
            </p:cNvSpPr>
            <p:nvPr/>
          </p:nvSpPr>
          <p:spPr bwMode="auto">
            <a:xfrm>
              <a:off x="3335" y="1215"/>
              <a:ext cx="290" cy="23"/>
            </a:xfrm>
            <a:custGeom>
              <a:avLst/>
              <a:gdLst>
                <a:gd name="T0" fmla="*/ 0 w 290"/>
                <a:gd name="T1" fmla="*/ 0 h 23"/>
                <a:gd name="T2" fmla="*/ 289 w 290"/>
                <a:gd name="T3" fmla="*/ 0 h 23"/>
                <a:gd name="T4" fmla="*/ 289 w 290"/>
                <a:gd name="T5" fmla="*/ 22 h 23"/>
                <a:gd name="T6" fmla="*/ 0 w 290"/>
                <a:gd name="T7" fmla="*/ 22 h 23"/>
                <a:gd name="T8" fmla="*/ 0 w 290"/>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23">
                  <a:moveTo>
                    <a:pt x="0" y="0"/>
                  </a:moveTo>
                  <a:lnTo>
                    <a:pt x="289" y="0"/>
                  </a:lnTo>
                  <a:lnTo>
                    <a:pt x="289" y="22"/>
                  </a:lnTo>
                  <a:lnTo>
                    <a:pt x="0" y="22"/>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0" name="Freeform 66"/>
            <p:cNvSpPr>
              <a:spLocks/>
            </p:cNvSpPr>
            <p:nvPr/>
          </p:nvSpPr>
          <p:spPr bwMode="auto">
            <a:xfrm>
              <a:off x="3679" y="1215"/>
              <a:ext cx="289" cy="23"/>
            </a:xfrm>
            <a:custGeom>
              <a:avLst/>
              <a:gdLst>
                <a:gd name="T0" fmla="*/ 0 w 289"/>
                <a:gd name="T1" fmla="*/ 0 h 23"/>
                <a:gd name="T2" fmla="*/ 288 w 289"/>
                <a:gd name="T3" fmla="*/ 0 h 23"/>
                <a:gd name="T4" fmla="*/ 288 w 289"/>
                <a:gd name="T5" fmla="*/ 22 h 23"/>
                <a:gd name="T6" fmla="*/ 0 w 289"/>
                <a:gd name="T7" fmla="*/ 22 h 23"/>
                <a:gd name="T8" fmla="*/ 0 w 289"/>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23">
                  <a:moveTo>
                    <a:pt x="0" y="0"/>
                  </a:moveTo>
                  <a:lnTo>
                    <a:pt x="288" y="0"/>
                  </a:lnTo>
                  <a:lnTo>
                    <a:pt x="288" y="22"/>
                  </a:lnTo>
                  <a:lnTo>
                    <a:pt x="0" y="22"/>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1" name="Freeform 67"/>
            <p:cNvSpPr>
              <a:spLocks/>
            </p:cNvSpPr>
            <p:nvPr/>
          </p:nvSpPr>
          <p:spPr bwMode="auto">
            <a:xfrm>
              <a:off x="4021" y="1215"/>
              <a:ext cx="290" cy="8"/>
            </a:xfrm>
            <a:custGeom>
              <a:avLst/>
              <a:gdLst>
                <a:gd name="T0" fmla="*/ 0 w 290"/>
                <a:gd name="T1" fmla="*/ 0 h 8"/>
                <a:gd name="T2" fmla="*/ 289 w 290"/>
                <a:gd name="T3" fmla="*/ 0 h 8"/>
                <a:gd name="T4" fmla="*/ 289 w 290"/>
                <a:gd name="T5" fmla="*/ 7 h 8"/>
                <a:gd name="T6" fmla="*/ 0 w 290"/>
                <a:gd name="T7" fmla="*/ 7 h 8"/>
                <a:gd name="T8" fmla="*/ 0 w 290"/>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8">
                  <a:moveTo>
                    <a:pt x="0" y="0"/>
                  </a:moveTo>
                  <a:lnTo>
                    <a:pt x="289" y="0"/>
                  </a:lnTo>
                  <a:lnTo>
                    <a:pt x="289" y="7"/>
                  </a:lnTo>
                  <a:lnTo>
                    <a:pt x="0" y="7"/>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2" name="Freeform 68"/>
            <p:cNvSpPr>
              <a:spLocks/>
            </p:cNvSpPr>
            <p:nvPr/>
          </p:nvSpPr>
          <p:spPr bwMode="auto">
            <a:xfrm>
              <a:off x="4363" y="1215"/>
              <a:ext cx="280" cy="16"/>
            </a:xfrm>
            <a:custGeom>
              <a:avLst/>
              <a:gdLst>
                <a:gd name="T0" fmla="*/ 0 w 280"/>
                <a:gd name="T1" fmla="*/ 0 h 16"/>
                <a:gd name="T2" fmla="*/ 279 w 280"/>
                <a:gd name="T3" fmla="*/ 0 h 16"/>
                <a:gd name="T4" fmla="*/ 279 w 280"/>
                <a:gd name="T5" fmla="*/ 15 h 16"/>
                <a:gd name="T6" fmla="*/ 0 w 280"/>
                <a:gd name="T7" fmla="*/ 15 h 16"/>
                <a:gd name="T8" fmla="*/ 0 w 280"/>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16">
                  <a:moveTo>
                    <a:pt x="0" y="0"/>
                  </a:moveTo>
                  <a:lnTo>
                    <a:pt x="279" y="0"/>
                  </a:lnTo>
                  <a:lnTo>
                    <a:pt x="279" y="15"/>
                  </a:lnTo>
                  <a:lnTo>
                    <a:pt x="0" y="15"/>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3" name="Freeform 69"/>
            <p:cNvSpPr>
              <a:spLocks/>
            </p:cNvSpPr>
            <p:nvPr/>
          </p:nvSpPr>
          <p:spPr bwMode="auto">
            <a:xfrm>
              <a:off x="4696" y="1215"/>
              <a:ext cx="291" cy="8"/>
            </a:xfrm>
            <a:custGeom>
              <a:avLst/>
              <a:gdLst>
                <a:gd name="T0" fmla="*/ 0 w 291"/>
                <a:gd name="T1" fmla="*/ 0 h 8"/>
                <a:gd name="T2" fmla="*/ 290 w 291"/>
                <a:gd name="T3" fmla="*/ 0 h 8"/>
                <a:gd name="T4" fmla="*/ 290 w 291"/>
                <a:gd name="T5" fmla="*/ 7 h 8"/>
                <a:gd name="T6" fmla="*/ 0 w 291"/>
                <a:gd name="T7" fmla="*/ 7 h 8"/>
                <a:gd name="T8" fmla="*/ 0 w 291"/>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8">
                  <a:moveTo>
                    <a:pt x="0" y="0"/>
                  </a:moveTo>
                  <a:lnTo>
                    <a:pt x="290" y="0"/>
                  </a:lnTo>
                  <a:lnTo>
                    <a:pt x="290" y="7"/>
                  </a:lnTo>
                  <a:lnTo>
                    <a:pt x="0" y="7"/>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4" name="Freeform 70"/>
            <p:cNvSpPr>
              <a:spLocks/>
            </p:cNvSpPr>
            <p:nvPr/>
          </p:nvSpPr>
          <p:spPr bwMode="auto">
            <a:xfrm>
              <a:off x="5039" y="1215"/>
              <a:ext cx="290" cy="8"/>
            </a:xfrm>
            <a:custGeom>
              <a:avLst/>
              <a:gdLst>
                <a:gd name="T0" fmla="*/ 0 w 290"/>
                <a:gd name="T1" fmla="*/ 0 h 8"/>
                <a:gd name="T2" fmla="*/ 289 w 290"/>
                <a:gd name="T3" fmla="*/ 0 h 8"/>
                <a:gd name="T4" fmla="*/ 289 w 290"/>
                <a:gd name="T5" fmla="*/ 7 h 8"/>
                <a:gd name="T6" fmla="*/ 0 w 290"/>
                <a:gd name="T7" fmla="*/ 7 h 8"/>
                <a:gd name="T8" fmla="*/ 0 w 290"/>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8">
                  <a:moveTo>
                    <a:pt x="0" y="0"/>
                  </a:moveTo>
                  <a:lnTo>
                    <a:pt x="289" y="0"/>
                  </a:lnTo>
                  <a:lnTo>
                    <a:pt x="289" y="7"/>
                  </a:lnTo>
                  <a:lnTo>
                    <a:pt x="0" y="7"/>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5" name="Line 71"/>
            <p:cNvSpPr>
              <a:spLocks noChangeShapeType="1"/>
            </p:cNvSpPr>
            <p:nvPr/>
          </p:nvSpPr>
          <p:spPr bwMode="auto">
            <a:xfrm>
              <a:off x="1268" y="1215"/>
              <a:ext cx="0" cy="101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6" name="Line 72"/>
            <p:cNvSpPr>
              <a:spLocks noChangeShapeType="1"/>
            </p:cNvSpPr>
            <p:nvPr/>
          </p:nvSpPr>
          <p:spPr bwMode="auto">
            <a:xfrm>
              <a:off x="1235" y="2229"/>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7" name="Line 73"/>
            <p:cNvSpPr>
              <a:spLocks noChangeShapeType="1"/>
            </p:cNvSpPr>
            <p:nvPr/>
          </p:nvSpPr>
          <p:spPr bwMode="auto">
            <a:xfrm>
              <a:off x="1235" y="2129"/>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8" name="Line 74"/>
            <p:cNvSpPr>
              <a:spLocks noChangeShapeType="1"/>
            </p:cNvSpPr>
            <p:nvPr/>
          </p:nvSpPr>
          <p:spPr bwMode="auto">
            <a:xfrm>
              <a:off x="1235" y="2028"/>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09" name="Line 75"/>
            <p:cNvSpPr>
              <a:spLocks noChangeShapeType="1"/>
            </p:cNvSpPr>
            <p:nvPr/>
          </p:nvSpPr>
          <p:spPr bwMode="auto">
            <a:xfrm>
              <a:off x="1235" y="1921"/>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0" name="Line 76"/>
            <p:cNvSpPr>
              <a:spLocks noChangeShapeType="1"/>
            </p:cNvSpPr>
            <p:nvPr/>
          </p:nvSpPr>
          <p:spPr bwMode="auto">
            <a:xfrm>
              <a:off x="1235" y="1821"/>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1" name="Line 77"/>
            <p:cNvSpPr>
              <a:spLocks noChangeShapeType="1"/>
            </p:cNvSpPr>
            <p:nvPr/>
          </p:nvSpPr>
          <p:spPr bwMode="auto">
            <a:xfrm>
              <a:off x="1235" y="1722"/>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2" name="Line 78"/>
            <p:cNvSpPr>
              <a:spLocks noChangeShapeType="1"/>
            </p:cNvSpPr>
            <p:nvPr/>
          </p:nvSpPr>
          <p:spPr bwMode="auto">
            <a:xfrm>
              <a:off x="1235" y="1622"/>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3" name="Line 79"/>
            <p:cNvSpPr>
              <a:spLocks noChangeShapeType="1"/>
            </p:cNvSpPr>
            <p:nvPr/>
          </p:nvSpPr>
          <p:spPr bwMode="auto">
            <a:xfrm>
              <a:off x="1235" y="1522"/>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4" name="Line 80"/>
            <p:cNvSpPr>
              <a:spLocks noChangeShapeType="1"/>
            </p:cNvSpPr>
            <p:nvPr/>
          </p:nvSpPr>
          <p:spPr bwMode="auto">
            <a:xfrm>
              <a:off x="1235" y="1415"/>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5" name="Line 81"/>
            <p:cNvSpPr>
              <a:spLocks noChangeShapeType="1"/>
            </p:cNvSpPr>
            <p:nvPr/>
          </p:nvSpPr>
          <p:spPr bwMode="auto">
            <a:xfrm>
              <a:off x="1235" y="1315"/>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6" name="Line 82"/>
            <p:cNvSpPr>
              <a:spLocks noChangeShapeType="1"/>
            </p:cNvSpPr>
            <p:nvPr/>
          </p:nvSpPr>
          <p:spPr bwMode="auto">
            <a:xfrm>
              <a:off x="1235" y="1215"/>
              <a:ext cx="6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7" name="Line 83"/>
            <p:cNvSpPr>
              <a:spLocks noChangeShapeType="1"/>
            </p:cNvSpPr>
            <p:nvPr/>
          </p:nvSpPr>
          <p:spPr bwMode="auto">
            <a:xfrm>
              <a:off x="1268" y="2229"/>
              <a:ext cx="409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8" name="Line 84"/>
            <p:cNvSpPr>
              <a:spLocks noChangeShapeType="1"/>
            </p:cNvSpPr>
            <p:nvPr/>
          </p:nvSpPr>
          <p:spPr bwMode="auto">
            <a:xfrm flipV="1">
              <a:off x="1268"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19" name="Line 85"/>
            <p:cNvSpPr>
              <a:spLocks noChangeShapeType="1"/>
            </p:cNvSpPr>
            <p:nvPr/>
          </p:nvSpPr>
          <p:spPr bwMode="auto">
            <a:xfrm flipV="1">
              <a:off x="1610"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0" name="Line 86"/>
            <p:cNvSpPr>
              <a:spLocks noChangeShapeType="1"/>
            </p:cNvSpPr>
            <p:nvPr/>
          </p:nvSpPr>
          <p:spPr bwMode="auto">
            <a:xfrm flipV="1">
              <a:off x="1953"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1" name="Line 87"/>
            <p:cNvSpPr>
              <a:spLocks noChangeShapeType="1"/>
            </p:cNvSpPr>
            <p:nvPr/>
          </p:nvSpPr>
          <p:spPr bwMode="auto">
            <a:xfrm flipV="1">
              <a:off x="2295"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2" name="Line 88"/>
            <p:cNvSpPr>
              <a:spLocks noChangeShapeType="1"/>
            </p:cNvSpPr>
            <p:nvPr/>
          </p:nvSpPr>
          <p:spPr bwMode="auto">
            <a:xfrm flipV="1">
              <a:off x="2628"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3" name="Line 89"/>
            <p:cNvSpPr>
              <a:spLocks noChangeShapeType="1"/>
            </p:cNvSpPr>
            <p:nvPr/>
          </p:nvSpPr>
          <p:spPr bwMode="auto">
            <a:xfrm flipV="1">
              <a:off x="2971"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4" name="Line 90"/>
            <p:cNvSpPr>
              <a:spLocks noChangeShapeType="1"/>
            </p:cNvSpPr>
            <p:nvPr/>
          </p:nvSpPr>
          <p:spPr bwMode="auto">
            <a:xfrm flipV="1">
              <a:off x="3313"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5" name="Line 91"/>
            <p:cNvSpPr>
              <a:spLocks noChangeShapeType="1"/>
            </p:cNvSpPr>
            <p:nvPr/>
          </p:nvSpPr>
          <p:spPr bwMode="auto">
            <a:xfrm flipV="1">
              <a:off x="3656"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6" name="Line 92"/>
            <p:cNvSpPr>
              <a:spLocks noChangeShapeType="1"/>
            </p:cNvSpPr>
            <p:nvPr/>
          </p:nvSpPr>
          <p:spPr bwMode="auto">
            <a:xfrm flipV="1">
              <a:off x="3999"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7" name="Line 93"/>
            <p:cNvSpPr>
              <a:spLocks noChangeShapeType="1"/>
            </p:cNvSpPr>
            <p:nvPr/>
          </p:nvSpPr>
          <p:spPr bwMode="auto">
            <a:xfrm flipV="1">
              <a:off x="4342"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8" name="Line 94"/>
            <p:cNvSpPr>
              <a:spLocks noChangeShapeType="1"/>
            </p:cNvSpPr>
            <p:nvPr/>
          </p:nvSpPr>
          <p:spPr bwMode="auto">
            <a:xfrm flipV="1">
              <a:off x="4675"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29" name="Line 95"/>
            <p:cNvSpPr>
              <a:spLocks noChangeShapeType="1"/>
            </p:cNvSpPr>
            <p:nvPr/>
          </p:nvSpPr>
          <p:spPr bwMode="auto">
            <a:xfrm flipV="1">
              <a:off x="5016"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30" name="Line 96"/>
            <p:cNvSpPr>
              <a:spLocks noChangeShapeType="1"/>
            </p:cNvSpPr>
            <p:nvPr/>
          </p:nvSpPr>
          <p:spPr bwMode="auto">
            <a:xfrm flipV="1">
              <a:off x="5359" y="2208"/>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2631" name="Rectangle 97"/>
            <p:cNvSpPr>
              <a:spLocks noChangeArrowheads="1"/>
            </p:cNvSpPr>
            <p:nvPr/>
          </p:nvSpPr>
          <p:spPr bwMode="auto">
            <a:xfrm>
              <a:off x="1948" y="1031"/>
              <a:ext cx="234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solidFill>
                    <a:srgbClr val="000000"/>
                  </a:solidFill>
                  <a:cs typeface="Arial" panose="020B0604020202020204" pitchFamily="34" charset="0"/>
                </a:rPr>
                <a:t>Динамика структуры себестоимости</a:t>
              </a:r>
            </a:p>
          </p:txBody>
        </p:sp>
        <p:sp>
          <p:nvSpPr>
            <p:cNvPr id="22632" name="Rectangle 98"/>
            <p:cNvSpPr>
              <a:spLocks noChangeArrowheads="1"/>
            </p:cNvSpPr>
            <p:nvPr/>
          </p:nvSpPr>
          <p:spPr bwMode="auto">
            <a:xfrm>
              <a:off x="964" y="2146"/>
              <a:ext cx="27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0%</a:t>
              </a:r>
            </a:p>
          </p:txBody>
        </p:sp>
        <p:sp>
          <p:nvSpPr>
            <p:cNvPr id="22633" name="Rectangle 99"/>
            <p:cNvSpPr>
              <a:spLocks noChangeArrowheads="1"/>
            </p:cNvSpPr>
            <p:nvPr/>
          </p:nvSpPr>
          <p:spPr bwMode="auto">
            <a:xfrm>
              <a:off x="910" y="2046"/>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10%</a:t>
              </a:r>
            </a:p>
          </p:txBody>
        </p:sp>
        <p:sp>
          <p:nvSpPr>
            <p:cNvPr id="22634" name="Rectangle 100"/>
            <p:cNvSpPr>
              <a:spLocks noChangeArrowheads="1"/>
            </p:cNvSpPr>
            <p:nvPr/>
          </p:nvSpPr>
          <p:spPr bwMode="auto">
            <a:xfrm>
              <a:off x="899" y="1945"/>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20%</a:t>
              </a:r>
            </a:p>
          </p:txBody>
        </p:sp>
        <p:sp>
          <p:nvSpPr>
            <p:cNvPr id="22635" name="Rectangle 101"/>
            <p:cNvSpPr>
              <a:spLocks noChangeArrowheads="1"/>
            </p:cNvSpPr>
            <p:nvPr/>
          </p:nvSpPr>
          <p:spPr bwMode="auto">
            <a:xfrm>
              <a:off x="899" y="1839"/>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30%</a:t>
              </a:r>
            </a:p>
          </p:txBody>
        </p:sp>
        <p:sp>
          <p:nvSpPr>
            <p:cNvPr id="22636" name="Rectangle 102"/>
            <p:cNvSpPr>
              <a:spLocks noChangeArrowheads="1"/>
            </p:cNvSpPr>
            <p:nvPr/>
          </p:nvSpPr>
          <p:spPr bwMode="auto">
            <a:xfrm>
              <a:off x="899" y="1739"/>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40%</a:t>
              </a:r>
            </a:p>
          </p:txBody>
        </p:sp>
        <p:sp>
          <p:nvSpPr>
            <p:cNvPr id="22637" name="Rectangle 103"/>
            <p:cNvSpPr>
              <a:spLocks noChangeArrowheads="1"/>
            </p:cNvSpPr>
            <p:nvPr/>
          </p:nvSpPr>
          <p:spPr bwMode="auto">
            <a:xfrm>
              <a:off x="899" y="1639"/>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50%</a:t>
              </a:r>
            </a:p>
          </p:txBody>
        </p:sp>
        <p:sp>
          <p:nvSpPr>
            <p:cNvPr id="22638" name="Rectangle 104"/>
            <p:cNvSpPr>
              <a:spLocks noChangeArrowheads="1"/>
            </p:cNvSpPr>
            <p:nvPr/>
          </p:nvSpPr>
          <p:spPr bwMode="auto">
            <a:xfrm>
              <a:off x="899" y="1539"/>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60%</a:t>
              </a:r>
            </a:p>
          </p:txBody>
        </p:sp>
        <p:sp>
          <p:nvSpPr>
            <p:cNvPr id="22639" name="Rectangle 105"/>
            <p:cNvSpPr>
              <a:spLocks noChangeArrowheads="1"/>
            </p:cNvSpPr>
            <p:nvPr/>
          </p:nvSpPr>
          <p:spPr bwMode="auto">
            <a:xfrm>
              <a:off x="899" y="1439"/>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70%</a:t>
              </a:r>
            </a:p>
          </p:txBody>
        </p:sp>
        <p:sp>
          <p:nvSpPr>
            <p:cNvPr id="22640" name="Rectangle 106"/>
            <p:cNvSpPr>
              <a:spLocks noChangeArrowheads="1"/>
            </p:cNvSpPr>
            <p:nvPr/>
          </p:nvSpPr>
          <p:spPr bwMode="auto">
            <a:xfrm>
              <a:off x="899" y="1332"/>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80%</a:t>
              </a:r>
            </a:p>
          </p:txBody>
        </p:sp>
        <p:sp>
          <p:nvSpPr>
            <p:cNvPr id="22641" name="Rectangle 107"/>
            <p:cNvSpPr>
              <a:spLocks noChangeArrowheads="1"/>
            </p:cNvSpPr>
            <p:nvPr/>
          </p:nvSpPr>
          <p:spPr bwMode="auto">
            <a:xfrm>
              <a:off x="899" y="1232"/>
              <a:ext cx="3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90%</a:t>
              </a:r>
            </a:p>
          </p:txBody>
        </p:sp>
        <p:sp>
          <p:nvSpPr>
            <p:cNvPr id="22642" name="Rectangle 108"/>
            <p:cNvSpPr>
              <a:spLocks noChangeArrowheads="1"/>
            </p:cNvSpPr>
            <p:nvPr/>
          </p:nvSpPr>
          <p:spPr bwMode="auto">
            <a:xfrm>
              <a:off x="845" y="1132"/>
              <a:ext cx="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100%</a:t>
              </a:r>
            </a:p>
          </p:txBody>
        </p:sp>
        <p:sp>
          <p:nvSpPr>
            <p:cNvPr id="22643" name="Rectangle 109"/>
            <p:cNvSpPr>
              <a:spLocks noChangeArrowheads="1"/>
            </p:cNvSpPr>
            <p:nvPr/>
          </p:nvSpPr>
          <p:spPr bwMode="auto">
            <a:xfrm rot="16200000">
              <a:off x="1170" y="2266"/>
              <a:ext cx="291"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 кв.</a:t>
              </a:r>
            </a:p>
          </p:txBody>
        </p:sp>
        <p:sp>
          <p:nvSpPr>
            <p:cNvPr id="22644" name="Rectangle 110"/>
            <p:cNvSpPr>
              <a:spLocks noChangeArrowheads="1"/>
            </p:cNvSpPr>
            <p:nvPr/>
          </p:nvSpPr>
          <p:spPr bwMode="auto">
            <a:xfrm rot="16200000">
              <a:off x="1490" y="2272"/>
              <a:ext cx="318"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 кв.</a:t>
              </a:r>
            </a:p>
          </p:txBody>
        </p:sp>
        <p:sp>
          <p:nvSpPr>
            <p:cNvPr id="22645" name="Rectangle 111"/>
            <p:cNvSpPr>
              <a:spLocks noChangeArrowheads="1"/>
            </p:cNvSpPr>
            <p:nvPr/>
          </p:nvSpPr>
          <p:spPr bwMode="auto">
            <a:xfrm rot="16200000">
              <a:off x="1809" y="2277"/>
              <a:ext cx="34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III кв.</a:t>
              </a:r>
            </a:p>
          </p:txBody>
        </p:sp>
        <p:sp>
          <p:nvSpPr>
            <p:cNvPr id="22646" name="Rectangle 112"/>
            <p:cNvSpPr>
              <a:spLocks noChangeArrowheads="1"/>
            </p:cNvSpPr>
            <p:nvPr/>
          </p:nvSpPr>
          <p:spPr bwMode="auto">
            <a:xfrm rot="16200000">
              <a:off x="2144" y="2288"/>
              <a:ext cx="35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IV кв.</a:t>
              </a:r>
            </a:p>
          </p:txBody>
        </p:sp>
        <p:sp>
          <p:nvSpPr>
            <p:cNvPr id="22647" name="Rectangle 113"/>
            <p:cNvSpPr>
              <a:spLocks noChangeArrowheads="1"/>
            </p:cNvSpPr>
            <p:nvPr/>
          </p:nvSpPr>
          <p:spPr bwMode="auto">
            <a:xfrm rot="16200000">
              <a:off x="2530" y="2266"/>
              <a:ext cx="291"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 кв.</a:t>
              </a:r>
            </a:p>
          </p:txBody>
        </p:sp>
        <p:sp>
          <p:nvSpPr>
            <p:cNvPr id="22648" name="Rectangle 114"/>
            <p:cNvSpPr>
              <a:spLocks noChangeArrowheads="1"/>
            </p:cNvSpPr>
            <p:nvPr/>
          </p:nvSpPr>
          <p:spPr bwMode="auto">
            <a:xfrm rot="16200000">
              <a:off x="2851" y="2272"/>
              <a:ext cx="318"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 кв.</a:t>
              </a:r>
            </a:p>
          </p:txBody>
        </p:sp>
        <p:sp>
          <p:nvSpPr>
            <p:cNvPr id="22649" name="Rectangle 115"/>
            <p:cNvSpPr>
              <a:spLocks noChangeArrowheads="1"/>
            </p:cNvSpPr>
            <p:nvPr/>
          </p:nvSpPr>
          <p:spPr bwMode="auto">
            <a:xfrm rot="16200000">
              <a:off x="3169" y="2277"/>
              <a:ext cx="34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III кв.</a:t>
              </a:r>
            </a:p>
          </p:txBody>
        </p:sp>
        <p:sp>
          <p:nvSpPr>
            <p:cNvPr id="22650" name="Rectangle 116"/>
            <p:cNvSpPr>
              <a:spLocks noChangeArrowheads="1"/>
            </p:cNvSpPr>
            <p:nvPr/>
          </p:nvSpPr>
          <p:spPr bwMode="auto">
            <a:xfrm rot="16200000">
              <a:off x="3514" y="2288"/>
              <a:ext cx="35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IV кв.</a:t>
              </a:r>
            </a:p>
          </p:txBody>
        </p:sp>
        <p:sp>
          <p:nvSpPr>
            <p:cNvPr id="22651" name="Rectangle 117"/>
            <p:cNvSpPr>
              <a:spLocks noChangeArrowheads="1"/>
            </p:cNvSpPr>
            <p:nvPr/>
          </p:nvSpPr>
          <p:spPr bwMode="auto">
            <a:xfrm rot="16200000">
              <a:off x="3900" y="2266"/>
              <a:ext cx="291"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 кв.</a:t>
              </a:r>
            </a:p>
          </p:txBody>
        </p:sp>
        <p:sp>
          <p:nvSpPr>
            <p:cNvPr id="22652" name="Rectangle 118"/>
            <p:cNvSpPr>
              <a:spLocks noChangeArrowheads="1"/>
            </p:cNvSpPr>
            <p:nvPr/>
          </p:nvSpPr>
          <p:spPr bwMode="auto">
            <a:xfrm rot="16200000">
              <a:off x="4211" y="2272"/>
              <a:ext cx="318"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 кв.</a:t>
              </a:r>
            </a:p>
          </p:txBody>
        </p:sp>
        <p:sp>
          <p:nvSpPr>
            <p:cNvPr id="22653" name="Rectangle 119"/>
            <p:cNvSpPr>
              <a:spLocks noChangeArrowheads="1"/>
            </p:cNvSpPr>
            <p:nvPr/>
          </p:nvSpPr>
          <p:spPr bwMode="auto">
            <a:xfrm rot="16200000">
              <a:off x="4530" y="2277"/>
              <a:ext cx="34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III кв.</a:t>
              </a:r>
            </a:p>
          </p:txBody>
        </p:sp>
        <p:sp>
          <p:nvSpPr>
            <p:cNvPr id="22654" name="Rectangle 120"/>
            <p:cNvSpPr>
              <a:spLocks noChangeArrowheads="1"/>
            </p:cNvSpPr>
            <p:nvPr/>
          </p:nvSpPr>
          <p:spPr bwMode="auto">
            <a:xfrm rot="16200000">
              <a:off x="4874" y="2288"/>
              <a:ext cx="355"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IV кв.</a:t>
              </a:r>
            </a:p>
          </p:txBody>
        </p:sp>
        <p:sp>
          <p:nvSpPr>
            <p:cNvPr id="22655" name="Rectangle 121"/>
            <p:cNvSpPr>
              <a:spLocks noChangeArrowheads="1"/>
            </p:cNvSpPr>
            <p:nvPr/>
          </p:nvSpPr>
          <p:spPr bwMode="auto">
            <a:xfrm>
              <a:off x="939" y="2575"/>
              <a:ext cx="4378" cy="237"/>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56" name="Rectangle 122"/>
            <p:cNvSpPr>
              <a:spLocks noChangeArrowheads="1"/>
            </p:cNvSpPr>
            <p:nvPr/>
          </p:nvSpPr>
          <p:spPr bwMode="auto">
            <a:xfrm>
              <a:off x="978" y="2608"/>
              <a:ext cx="68" cy="43"/>
            </a:xfrm>
            <a:prstGeom prst="rect">
              <a:avLst/>
            </a:prstGeom>
            <a:solidFill>
              <a:srgbClr val="E0FFE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57" name="Rectangle 123"/>
            <p:cNvSpPr>
              <a:spLocks noChangeArrowheads="1"/>
            </p:cNvSpPr>
            <p:nvPr/>
          </p:nvSpPr>
          <p:spPr bwMode="auto">
            <a:xfrm>
              <a:off x="1027" y="2553"/>
              <a:ext cx="127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Материальные затраты</a:t>
              </a:r>
            </a:p>
          </p:txBody>
        </p:sp>
        <p:sp>
          <p:nvSpPr>
            <p:cNvPr id="22658" name="Rectangle 124"/>
            <p:cNvSpPr>
              <a:spLocks noChangeArrowheads="1"/>
            </p:cNvSpPr>
            <p:nvPr/>
          </p:nvSpPr>
          <p:spPr bwMode="auto">
            <a:xfrm>
              <a:off x="2434" y="2608"/>
              <a:ext cx="69" cy="43"/>
            </a:xfrm>
            <a:prstGeom prst="rect">
              <a:avLst/>
            </a:prstGeom>
            <a:solidFill>
              <a:srgbClr val="80206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59" name="Rectangle 125"/>
            <p:cNvSpPr>
              <a:spLocks noChangeArrowheads="1"/>
            </p:cNvSpPr>
            <p:nvPr/>
          </p:nvSpPr>
          <p:spPr bwMode="auto">
            <a:xfrm>
              <a:off x="2484" y="2553"/>
              <a:ext cx="52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Энергия</a:t>
              </a:r>
            </a:p>
          </p:txBody>
        </p:sp>
        <p:sp>
          <p:nvSpPr>
            <p:cNvPr id="22660" name="Rectangle 126"/>
            <p:cNvSpPr>
              <a:spLocks noChangeArrowheads="1"/>
            </p:cNvSpPr>
            <p:nvPr/>
          </p:nvSpPr>
          <p:spPr bwMode="auto">
            <a:xfrm>
              <a:off x="3891" y="2608"/>
              <a:ext cx="69" cy="43"/>
            </a:xfrm>
            <a:prstGeom prst="rect">
              <a:avLst/>
            </a:prstGeom>
            <a:solidFill>
              <a:srgbClr val="FFFF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61" name="Rectangle 127"/>
            <p:cNvSpPr>
              <a:spLocks noChangeArrowheads="1"/>
            </p:cNvSpPr>
            <p:nvPr/>
          </p:nvSpPr>
          <p:spPr bwMode="auto">
            <a:xfrm>
              <a:off x="3941" y="2553"/>
              <a:ext cx="77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Амортизация</a:t>
              </a:r>
            </a:p>
          </p:txBody>
        </p:sp>
        <p:sp>
          <p:nvSpPr>
            <p:cNvPr id="22662" name="Rectangle 128"/>
            <p:cNvSpPr>
              <a:spLocks noChangeArrowheads="1"/>
            </p:cNvSpPr>
            <p:nvPr/>
          </p:nvSpPr>
          <p:spPr bwMode="auto">
            <a:xfrm>
              <a:off x="978" y="2721"/>
              <a:ext cx="68" cy="45"/>
            </a:xfrm>
            <a:prstGeom prst="rect">
              <a:avLst/>
            </a:prstGeom>
            <a:solidFill>
              <a:srgbClr val="00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63" name="Rectangle 129"/>
            <p:cNvSpPr>
              <a:spLocks noChangeArrowheads="1"/>
            </p:cNvSpPr>
            <p:nvPr/>
          </p:nvSpPr>
          <p:spPr bwMode="auto">
            <a:xfrm>
              <a:off x="1027" y="2666"/>
              <a:ext cx="583"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Зарплата</a:t>
              </a:r>
            </a:p>
          </p:txBody>
        </p:sp>
        <p:sp>
          <p:nvSpPr>
            <p:cNvPr id="22664" name="Rectangle 130"/>
            <p:cNvSpPr>
              <a:spLocks noChangeArrowheads="1"/>
            </p:cNvSpPr>
            <p:nvPr/>
          </p:nvSpPr>
          <p:spPr bwMode="auto">
            <a:xfrm>
              <a:off x="2434" y="2721"/>
              <a:ext cx="69" cy="45"/>
            </a:xfrm>
            <a:prstGeom prst="rect">
              <a:avLst/>
            </a:prstGeom>
            <a:solidFill>
              <a:srgbClr val="FF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65" name="Rectangle 131"/>
            <p:cNvSpPr>
              <a:spLocks noChangeArrowheads="1"/>
            </p:cNvSpPr>
            <p:nvPr/>
          </p:nvSpPr>
          <p:spPr bwMode="auto">
            <a:xfrm>
              <a:off x="2484" y="2666"/>
              <a:ext cx="111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Накладные расходы</a:t>
              </a:r>
            </a:p>
          </p:txBody>
        </p:sp>
        <p:sp>
          <p:nvSpPr>
            <p:cNvPr id="22666" name="Rectangle 132"/>
            <p:cNvSpPr>
              <a:spLocks noChangeArrowheads="1"/>
            </p:cNvSpPr>
            <p:nvPr/>
          </p:nvSpPr>
          <p:spPr bwMode="auto">
            <a:xfrm>
              <a:off x="3891" y="2721"/>
              <a:ext cx="69" cy="45"/>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67" name="Rectangle 133"/>
            <p:cNvSpPr>
              <a:spLocks noChangeArrowheads="1"/>
            </p:cNvSpPr>
            <p:nvPr/>
          </p:nvSpPr>
          <p:spPr bwMode="auto">
            <a:xfrm>
              <a:off x="3941" y="2666"/>
              <a:ext cx="92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Прочие расходы</a:t>
              </a:r>
            </a:p>
          </p:txBody>
        </p:sp>
        <p:sp>
          <p:nvSpPr>
            <p:cNvPr id="22668" name="Rectangle 134"/>
            <p:cNvSpPr>
              <a:spLocks noChangeArrowheads="1"/>
            </p:cNvSpPr>
            <p:nvPr/>
          </p:nvSpPr>
          <p:spPr bwMode="auto">
            <a:xfrm>
              <a:off x="1552" y="2411"/>
              <a:ext cx="46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dirty="0">
                  <a:solidFill>
                    <a:srgbClr val="000000"/>
                  </a:solidFill>
                  <a:cs typeface="Arial" panose="020B0604020202020204" pitchFamily="34" charset="0"/>
                </a:rPr>
                <a:t>  </a:t>
              </a:r>
              <a:r>
                <a:rPr lang="ru-RU" altLang="ru-RU" sz="1400" dirty="0" smtClean="0">
                  <a:solidFill>
                    <a:srgbClr val="000000"/>
                  </a:solidFill>
                  <a:cs typeface="Arial" panose="020B0604020202020204" pitchFamily="34" charset="0"/>
                </a:rPr>
                <a:t>2012</a:t>
              </a:r>
              <a:endParaRPr lang="ru-RU" altLang="ru-RU" sz="1400" dirty="0">
                <a:solidFill>
                  <a:srgbClr val="000000"/>
                </a:solidFill>
                <a:cs typeface="Arial" panose="020B0604020202020204" pitchFamily="34" charset="0"/>
              </a:endParaRPr>
            </a:p>
          </p:txBody>
        </p:sp>
        <p:sp>
          <p:nvSpPr>
            <p:cNvPr id="22669" name="Rectangle 135"/>
            <p:cNvSpPr>
              <a:spLocks noChangeArrowheads="1"/>
            </p:cNvSpPr>
            <p:nvPr/>
          </p:nvSpPr>
          <p:spPr bwMode="auto">
            <a:xfrm>
              <a:off x="3084" y="2424"/>
              <a:ext cx="37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70" name="Rectangle 136"/>
            <p:cNvSpPr>
              <a:spLocks noChangeArrowheads="1"/>
            </p:cNvSpPr>
            <p:nvPr/>
          </p:nvSpPr>
          <p:spPr bwMode="auto">
            <a:xfrm>
              <a:off x="4424" y="2424"/>
              <a:ext cx="37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2671" name="Rectangle 137"/>
            <p:cNvSpPr>
              <a:spLocks noChangeArrowheads="1"/>
            </p:cNvSpPr>
            <p:nvPr/>
          </p:nvSpPr>
          <p:spPr bwMode="auto">
            <a:xfrm>
              <a:off x="436" y="820"/>
              <a:ext cx="5405" cy="2049"/>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22534" name="Rectangle 138"/>
          <p:cNvSpPr>
            <a:spLocks noChangeArrowheads="1"/>
          </p:cNvSpPr>
          <p:nvPr/>
        </p:nvSpPr>
        <p:spPr bwMode="auto">
          <a:xfrm>
            <a:off x="900113" y="1325563"/>
            <a:ext cx="164256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АО "Вулкан"</a:t>
            </a:r>
          </a:p>
        </p:txBody>
      </p:sp>
      <p:sp>
        <p:nvSpPr>
          <p:cNvPr id="22535" name="Rectangle 139"/>
          <p:cNvSpPr>
            <a:spLocks noChangeArrowheads="1"/>
          </p:cNvSpPr>
          <p:nvPr/>
        </p:nvSpPr>
        <p:spPr bwMode="auto">
          <a:xfrm>
            <a:off x="547688" y="4678363"/>
            <a:ext cx="8183562"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1600" dirty="0">
                <a:cs typeface="Arial" panose="020B0604020202020204" pitchFamily="34" charset="0"/>
              </a:rPr>
              <a:t>На основании представленных данных можно сделать вывод, что в управлении издержками целесообразно концентрировать внимание прежде всего на материальных затратах, так как снижение их даже на один процент может сэкономить значительные средства. Следующим шагом должен быть анализ возможностей сокращения по материалам, энергии и накладным расходам, являющимся наиболее весомыми статьями себестоимости</a:t>
            </a:r>
          </a:p>
        </p:txBody>
      </p:sp>
      <p:sp>
        <p:nvSpPr>
          <p:cNvPr id="22536" name="Rectangle 140"/>
          <p:cNvSpPr>
            <a:spLocks noChangeArrowheads="1"/>
          </p:cNvSpPr>
          <p:nvPr/>
        </p:nvSpPr>
        <p:spPr bwMode="auto">
          <a:xfrm>
            <a:off x="6105525" y="3832225"/>
            <a:ext cx="936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dirty="0">
                <a:cs typeface="Arial" panose="020B0604020202020204" pitchFamily="34" charset="0"/>
              </a:rPr>
              <a:t>     </a:t>
            </a:r>
            <a:r>
              <a:rPr lang="ru-RU" altLang="ru-RU" sz="1400" dirty="0" smtClean="0">
                <a:cs typeface="Arial" panose="020B0604020202020204" pitchFamily="34" charset="0"/>
              </a:rPr>
              <a:t>2014</a:t>
            </a:r>
            <a:endParaRPr lang="ru-RU" altLang="ru-RU" sz="1400" dirty="0">
              <a:cs typeface="Arial" panose="020B0604020202020204" pitchFamily="34" charset="0"/>
            </a:endParaRPr>
          </a:p>
        </p:txBody>
      </p:sp>
      <p:sp>
        <p:nvSpPr>
          <p:cNvPr id="22537" name="Rectangle 141"/>
          <p:cNvSpPr>
            <a:spLocks noChangeArrowheads="1"/>
          </p:cNvSpPr>
          <p:nvPr/>
        </p:nvSpPr>
        <p:spPr bwMode="auto">
          <a:xfrm>
            <a:off x="4346575" y="3832225"/>
            <a:ext cx="58028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dirty="0" smtClean="0">
                <a:cs typeface="Arial" panose="020B0604020202020204" pitchFamily="34" charset="0"/>
              </a:rPr>
              <a:t>2013</a:t>
            </a:r>
            <a:endParaRPr lang="ru-RU" altLang="ru-RU" sz="1400" dirty="0">
              <a:cs typeface="Arial" panose="020B0604020202020204" pitchFamily="34" charset="0"/>
            </a:endParaRPr>
          </a:p>
        </p:txBody>
      </p:sp>
    </p:spTree>
    <p:extLst>
      <p:ext uri="{BB962C8B-B14F-4D97-AF65-F5344CB8AC3E}">
        <p14:creationId xmlns:p14="http://schemas.microsoft.com/office/powerpoint/2010/main" val="390830294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B58627-E7AA-4362-8A59-DCBD9AA434BF}" type="slidenum">
              <a:rPr lang="ru-RU" altLang="ru-RU" smtClean="0">
                <a:cs typeface="Arial" panose="020B0604020202020204" pitchFamily="34" charset="0"/>
              </a:rPr>
              <a:pPr/>
              <a:t>11</a:t>
            </a:fld>
            <a:endParaRPr lang="ru-RU" altLang="ru-RU" smtClean="0">
              <a:cs typeface="Arial" panose="020B0604020202020204" pitchFamily="34" charset="0"/>
            </a:endParaRPr>
          </a:p>
        </p:txBody>
      </p:sp>
      <p:sp>
        <p:nvSpPr>
          <p:cNvPr id="24580"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Анализ структуры активов</a:t>
            </a:r>
          </a:p>
        </p:txBody>
      </p:sp>
      <p:sp>
        <p:nvSpPr>
          <p:cNvPr id="24581" name="Rectangle 3"/>
          <p:cNvSpPr>
            <a:spLocks noGrp="1" noChangeArrowheads="1"/>
          </p:cNvSpPr>
          <p:nvPr>
            <p:ph type="body" idx="1"/>
          </p:nvPr>
        </p:nvSpPr>
        <p:spPr>
          <a:xfrm>
            <a:off x="393700" y="1052736"/>
            <a:ext cx="5584825" cy="4495800"/>
          </a:xfrm>
          <a:noFill/>
        </p:spPr>
        <p:txBody>
          <a:bodyPr/>
          <a:lstStyle/>
          <a:p>
            <a:pPr marL="0" indent="381000" algn="just">
              <a:lnSpc>
                <a:spcPct val="90000"/>
              </a:lnSpc>
              <a:buFontTx/>
              <a:buNone/>
            </a:pPr>
            <a:r>
              <a:rPr lang="ru-RU" altLang="ru-RU" dirty="0" smtClean="0">
                <a:latin typeface="Arial" panose="020B0604020202020204" pitchFamily="34" charset="0"/>
                <a:cs typeface="Arial" panose="020B0604020202020204" pitchFamily="34" charset="0"/>
              </a:rPr>
              <a:t>Необходимо определить соотношение и изменение статей:</a:t>
            </a:r>
          </a:p>
          <a:p>
            <a:pPr marL="0" indent="381000" algn="just">
              <a:lnSpc>
                <a:spcPct val="90000"/>
              </a:lnSpc>
            </a:pPr>
            <a:r>
              <a:rPr lang="ru-RU" altLang="ru-RU" dirty="0" smtClean="0">
                <a:latin typeface="Arial" panose="020B0604020202020204" pitchFamily="34" charset="0"/>
                <a:cs typeface="Arial" panose="020B0604020202020204" pitchFamily="34" charset="0"/>
              </a:rPr>
              <a:t> Денежных средств</a:t>
            </a:r>
          </a:p>
          <a:p>
            <a:pPr marL="0" indent="381000" algn="just">
              <a:lnSpc>
                <a:spcPct val="90000"/>
              </a:lnSpc>
            </a:pPr>
            <a:r>
              <a:rPr lang="ru-RU" altLang="ru-RU" dirty="0" smtClean="0">
                <a:latin typeface="Arial" panose="020B0604020202020204" pitchFamily="34" charset="0"/>
                <a:cs typeface="Arial" panose="020B0604020202020204" pitchFamily="34" charset="0"/>
              </a:rPr>
              <a:t> Дебиторской задолженности</a:t>
            </a:r>
          </a:p>
          <a:p>
            <a:pPr marL="857250" lvl="1" indent="-285750">
              <a:lnSpc>
                <a:spcPct val="90000"/>
              </a:lnSpc>
            </a:pPr>
            <a:r>
              <a:rPr lang="ru-RU" altLang="ru-RU" dirty="0" smtClean="0">
                <a:latin typeface="Arial" panose="020B0604020202020204" pitchFamily="34" charset="0"/>
                <a:cs typeface="Arial" panose="020B0604020202020204" pitchFamily="34" charset="0"/>
              </a:rPr>
              <a:t>за товары и услуги</a:t>
            </a:r>
          </a:p>
          <a:p>
            <a:pPr marL="857250" lvl="1" indent="-285750">
              <a:lnSpc>
                <a:spcPct val="90000"/>
              </a:lnSpc>
            </a:pPr>
            <a:r>
              <a:rPr lang="ru-RU" altLang="ru-RU" dirty="0" smtClean="0">
                <a:latin typeface="Arial" panose="020B0604020202020204" pitchFamily="34" charset="0"/>
                <a:cs typeface="Arial" panose="020B0604020202020204" pitchFamily="34" charset="0"/>
              </a:rPr>
              <a:t>по авансам выданным</a:t>
            </a:r>
          </a:p>
          <a:p>
            <a:pPr marL="857250" lvl="1" indent="-285750">
              <a:lnSpc>
                <a:spcPct val="90000"/>
              </a:lnSpc>
            </a:pPr>
            <a:r>
              <a:rPr lang="ru-RU" altLang="ru-RU" dirty="0" smtClean="0">
                <a:latin typeface="Arial" panose="020B0604020202020204" pitchFamily="34" charset="0"/>
                <a:cs typeface="Arial" panose="020B0604020202020204" pitchFamily="34" charset="0"/>
              </a:rPr>
              <a:t>по прочим дебиторам</a:t>
            </a:r>
          </a:p>
          <a:p>
            <a:pPr marL="0" indent="381000">
              <a:lnSpc>
                <a:spcPct val="90000"/>
              </a:lnSpc>
            </a:pPr>
            <a:r>
              <a:rPr lang="ru-RU" altLang="ru-RU" dirty="0" smtClean="0">
                <a:latin typeface="Arial" panose="020B0604020202020204" pitchFamily="34" charset="0"/>
                <a:cs typeface="Arial" panose="020B0604020202020204" pitchFamily="34" charset="0"/>
              </a:rPr>
              <a:t> Запасов</a:t>
            </a:r>
          </a:p>
          <a:p>
            <a:pPr marL="857250" lvl="1" indent="-285750">
              <a:lnSpc>
                <a:spcPct val="90000"/>
              </a:lnSpc>
            </a:pPr>
            <a:r>
              <a:rPr lang="ru-RU" altLang="ru-RU" dirty="0" smtClean="0">
                <a:latin typeface="Arial" panose="020B0604020202020204" pitchFamily="34" charset="0"/>
                <a:cs typeface="Arial" panose="020B0604020202020204" pitchFamily="34" charset="0"/>
              </a:rPr>
              <a:t>сырья и материалов</a:t>
            </a:r>
          </a:p>
          <a:p>
            <a:pPr marL="857250" lvl="1" indent="-285750">
              <a:lnSpc>
                <a:spcPct val="90000"/>
              </a:lnSpc>
            </a:pPr>
            <a:r>
              <a:rPr lang="ru-RU" altLang="ru-RU" dirty="0" smtClean="0">
                <a:latin typeface="Arial" panose="020B0604020202020204" pitchFamily="34" charset="0"/>
                <a:cs typeface="Arial" panose="020B0604020202020204" pitchFamily="34" charset="0"/>
              </a:rPr>
              <a:t>незавершенного производства</a:t>
            </a:r>
          </a:p>
          <a:p>
            <a:pPr marL="857250" lvl="1" indent="-285750">
              <a:lnSpc>
                <a:spcPct val="90000"/>
              </a:lnSpc>
            </a:pPr>
            <a:r>
              <a:rPr lang="ru-RU" altLang="ru-RU" dirty="0" smtClean="0">
                <a:latin typeface="Arial" panose="020B0604020202020204" pitchFamily="34" charset="0"/>
                <a:cs typeface="Arial" panose="020B0604020202020204" pitchFamily="34" charset="0"/>
              </a:rPr>
              <a:t>готовой продукции</a:t>
            </a:r>
          </a:p>
          <a:p>
            <a:pPr marL="0" indent="381000">
              <a:lnSpc>
                <a:spcPct val="90000"/>
              </a:lnSpc>
            </a:pPr>
            <a:r>
              <a:rPr lang="ru-RU" altLang="ru-RU" dirty="0" smtClean="0">
                <a:latin typeface="Arial" panose="020B0604020202020204" pitchFamily="34" charset="0"/>
                <a:cs typeface="Arial" panose="020B0604020202020204" pitchFamily="34" charset="0"/>
              </a:rPr>
              <a:t> </a:t>
            </a:r>
            <a:r>
              <a:rPr lang="ru-RU" altLang="ru-RU" dirty="0" err="1" smtClean="0">
                <a:latin typeface="Arial" panose="020B0604020202020204" pitchFamily="34" charset="0"/>
                <a:cs typeface="Arial" panose="020B0604020202020204" pitchFamily="34" charset="0"/>
              </a:rPr>
              <a:t>Внеоборотных</a:t>
            </a:r>
            <a:r>
              <a:rPr lang="ru-RU" altLang="ru-RU" dirty="0" smtClean="0">
                <a:latin typeface="Arial" panose="020B0604020202020204" pitchFamily="34" charset="0"/>
                <a:cs typeface="Arial" panose="020B0604020202020204" pitchFamily="34" charset="0"/>
              </a:rPr>
              <a:t> (постоянных) активов</a:t>
            </a:r>
          </a:p>
          <a:p>
            <a:pPr marL="857250" lvl="1" indent="-285750">
              <a:lnSpc>
                <a:spcPct val="90000"/>
              </a:lnSpc>
            </a:pPr>
            <a:r>
              <a:rPr lang="ru-RU" altLang="ru-RU" dirty="0" smtClean="0">
                <a:latin typeface="Arial" panose="020B0604020202020204" pitchFamily="34" charset="0"/>
                <a:cs typeface="Arial" panose="020B0604020202020204" pitchFamily="34" charset="0"/>
              </a:rPr>
              <a:t>основных средств</a:t>
            </a:r>
          </a:p>
          <a:p>
            <a:pPr marL="857250" lvl="1" indent="-285750">
              <a:lnSpc>
                <a:spcPct val="90000"/>
              </a:lnSpc>
            </a:pPr>
            <a:r>
              <a:rPr lang="ru-RU" altLang="ru-RU" dirty="0" smtClean="0">
                <a:latin typeface="Arial" panose="020B0604020202020204" pitchFamily="34" charset="0"/>
                <a:cs typeface="Arial" panose="020B0604020202020204" pitchFamily="34" charset="0"/>
              </a:rPr>
              <a:t>нематериальных активов</a:t>
            </a:r>
          </a:p>
          <a:p>
            <a:pPr marL="857250" lvl="1" indent="-285750">
              <a:lnSpc>
                <a:spcPct val="90000"/>
              </a:lnSpc>
            </a:pPr>
            <a:r>
              <a:rPr lang="ru-RU" altLang="ru-RU" dirty="0" smtClean="0">
                <a:latin typeface="Arial" panose="020B0604020202020204" pitchFamily="34" charset="0"/>
                <a:cs typeface="Arial" panose="020B0604020202020204" pitchFamily="34" charset="0"/>
              </a:rPr>
              <a:t>прочих </a:t>
            </a:r>
            <a:r>
              <a:rPr lang="ru-RU" altLang="ru-RU" dirty="0" err="1" smtClean="0">
                <a:latin typeface="Arial" panose="020B0604020202020204" pitchFamily="34" charset="0"/>
                <a:cs typeface="Arial" panose="020B0604020202020204" pitchFamily="34" charset="0"/>
              </a:rPr>
              <a:t>внеоборотных</a:t>
            </a:r>
            <a:r>
              <a:rPr lang="ru-RU" altLang="ru-RU" dirty="0" smtClean="0">
                <a:latin typeface="Arial" panose="020B0604020202020204" pitchFamily="34" charset="0"/>
                <a:cs typeface="Arial" panose="020B0604020202020204" pitchFamily="34" charset="0"/>
              </a:rPr>
              <a:t> активов</a:t>
            </a:r>
          </a:p>
        </p:txBody>
      </p:sp>
      <p:grpSp>
        <p:nvGrpSpPr>
          <p:cNvPr id="24582" name="Group 4"/>
          <p:cNvGrpSpPr>
            <a:grpSpLocks/>
          </p:cNvGrpSpPr>
          <p:nvPr/>
        </p:nvGrpSpPr>
        <p:grpSpPr bwMode="auto">
          <a:xfrm>
            <a:off x="6711950" y="2300288"/>
            <a:ext cx="2044700" cy="3789362"/>
            <a:chOff x="4580" y="1449"/>
            <a:chExt cx="1396" cy="2387"/>
          </a:xfrm>
        </p:grpSpPr>
        <p:sp>
          <p:nvSpPr>
            <p:cNvPr id="24599" name="Rectangle 5"/>
            <p:cNvSpPr>
              <a:spLocks noChangeArrowheads="1"/>
            </p:cNvSpPr>
            <p:nvPr/>
          </p:nvSpPr>
          <p:spPr bwMode="auto">
            <a:xfrm>
              <a:off x="4580" y="1449"/>
              <a:ext cx="1396" cy="579"/>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600" name="Rectangle 6"/>
            <p:cNvSpPr>
              <a:spLocks noChangeArrowheads="1"/>
            </p:cNvSpPr>
            <p:nvPr/>
          </p:nvSpPr>
          <p:spPr bwMode="auto">
            <a:xfrm>
              <a:off x="4580" y="2740"/>
              <a:ext cx="1396" cy="109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601" name="Rectangle 7"/>
            <p:cNvSpPr>
              <a:spLocks noChangeArrowheads="1"/>
            </p:cNvSpPr>
            <p:nvPr/>
          </p:nvSpPr>
          <p:spPr bwMode="auto">
            <a:xfrm>
              <a:off x="4580" y="2036"/>
              <a:ext cx="1396" cy="696"/>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24583" name="Rectangle 8"/>
          <p:cNvSpPr>
            <a:spLocks noChangeArrowheads="1"/>
          </p:cNvSpPr>
          <p:nvPr/>
        </p:nvSpPr>
        <p:spPr bwMode="auto">
          <a:xfrm>
            <a:off x="6711950" y="1758950"/>
            <a:ext cx="2044700" cy="528638"/>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584" name="Rectangle 9"/>
          <p:cNvSpPr>
            <a:spLocks noChangeArrowheads="1"/>
          </p:cNvSpPr>
          <p:nvPr/>
        </p:nvSpPr>
        <p:spPr bwMode="auto">
          <a:xfrm>
            <a:off x="7053725" y="1751013"/>
            <a:ext cx="1237327"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Денежные</a:t>
            </a:r>
          </a:p>
          <a:p>
            <a:pPr algn="ctr"/>
            <a:r>
              <a:rPr lang="ru-RU" altLang="ru-RU" sz="1600" b="1">
                <a:cs typeface="Arial" panose="020B0604020202020204" pitchFamily="34" charset="0"/>
              </a:rPr>
              <a:t> средства</a:t>
            </a:r>
          </a:p>
        </p:txBody>
      </p:sp>
      <p:sp>
        <p:nvSpPr>
          <p:cNvPr id="24585" name="Rectangle 10"/>
          <p:cNvSpPr>
            <a:spLocks noChangeArrowheads="1"/>
          </p:cNvSpPr>
          <p:nvPr/>
        </p:nvSpPr>
        <p:spPr bwMode="auto">
          <a:xfrm>
            <a:off x="7305675" y="3579813"/>
            <a:ext cx="950582"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b="1">
                <a:cs typeface="Arial" panose="020B0604020202020204" pitchFamily="34" charset="0"/>
              </a:rPr>
              <a:t>Запасы</a:t>
            </a:r>
          </a:p>
        </p:txBody>
      </p:sp>
      <p:sp>
        <p:nvSpPr>
          <p:cNvPr id="24586" name="Rectangle 11"/>
          <p:cNvSpPr>
            <a:spLocks noChangeArrowheads="1"/>
          </p:cNvSpPr>
          <p:nvPr/>
        </p:nvSpPr>
        <p:spPr bwMode="auto">
          <a:xfrm>
            <a:off x="6945178" y="4799013"/>
            <a:ext cx="1702070"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Внеоборотные</a:t>
            </a:r>
          </a:p>
          <a:p>
            <a:pPr algn="ctr"/>
            <a:r>
              <a:rPr lang="ru-RU" altLang="ru-RU" sz="1600" b="1">
                <a:cs typeface="Arial" panose="020B0604020202020204" pitchFamily="34" charset="0"/>
              </a:rPr>
              <a:t>(</a:t>
            </a:r>
            <a:r>
              <a:rPr lang="ru-RU" altLang="ru-RU" sz="1400" b="1">
                <a:cs typeface="Arial" panose="020B0604020202020204" pitchFamily="34" charset="0"/>
              </a:rPr>
              <a:t>постоянные</a:t>
            </a:r>
            <a:r>
              <a:rPr lang="ru-RU" altLang="ru-RU" sz="1600" b="1">
                <a:cs typeface="Arial" panose="020B0604020202020204" pitchFamily="34" charset="0"/>
              </a:rPr>
              <a:t>)</a:t>
            </a:r>
          </a:p>
          <a:p>
            <a:pPr algn="ctr"/>
            <a:r>
              <a:rPr lang="ru-RU" altLang="ru-RU" sz="1600" b="1">
                <a:cs typeface="Arial" panose="020B0604020202020204" pitchFamily="34" charset="0"/>
              </a:rPr>
              <a:t>активы</a:t>
            </a:r>
          </a:p>
        </p:txBody>
      </p:sp>
      <p:sp>
        <p:nvSpPr>
          <p:cNvPr id="24587" name="Rectangle 12"/>
          <p:cNvSpPr>
            <a:spLocks noChangeArrowheads="1"/>
          </p:cNvSpPr>
          <p:nvPr/>
        </p:nvSpPr>
        <p:spPr bwMode="auto">
          <a:xfrm>
            <a:off x="6865634" y="2513013"/>
            <a:ext cx="1743683"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Дебиторская</a:t>
            </a:r>
          </a:p>
          <a:p>
            <a:pPr algn="ctr"/>
            <a:r>
              <a:rPr lang="ru-RU" altLang="ru-RU" sz="1600" b="1">
                <a:cs typeface="Arial" panose="020B0604020202020204" pitchFamily="34" charset="0"/>
              </a:rPr>
              <a:t>задолженность</a:t>
            </a:r>
          </a:p>
        </p:txBody>
      </p:sp>
      <p:grpSp>
        <p:nvGrpSpPr>
          <p:cNvPr id="24588" name="Group 13"/>
          <p:cNvGrpSpPr>
            <a:grpSpLocks/>
          </p:cNvGrpSpPr>
          <p:nvPr/>
        </p:nvGrpSpPr>
        <p:grpSpPr bwMode="auto">
          <a:xfrm>
            <a:off x="5943600" y="1752600"/>
            <a:ext cx="381000" cy="2590800"/>
            <a:chOff x="4056" y="1104"/>
            <a:chExt cx="260" cy="1632"/>
          </a:xfrm>
        </p:grpSpPr>
        <p:sp>
          <p:nvSpPr>
            <p:cNvPr id="24597" name="Rectangle 14"/>
            <p:cNvSpPr>
              <a:spLocks noChangeArrowheads="1"/>
            </p:cNvSpPr>
            <p:nvPr/>
          </p:nvSpPr>
          <p:spPr bwMode="auto">
            <a:xfrm>
              <a:off x="4056" y="1104"/>
              <a:ext cx="260" cy="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598" name="Rectangle 15"/>
            <p:cNvSpPr>
              <a:spLocks noChangeArrowheads="1"/>
            </p:cNvSpPr>
            <p:nvPr/>
          </p:nvSpPr>
          <p:spPr bwMode="auto">
            <a:xfrm rot="16200000">
              <a:off x="3426" y="1785"/>
              <a:ext cx="150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Текущие активы</a:t>
              </a:r>
            </a:p>
          </p:txBody>
        </p:sp>
      </p:grpSp>
      <p:grpSp>
        <p:nvGrpSpPr>
          <p:cNvPr id="24589" name="Group 16"/>
          <p:cNvGrpSpPr>
            <a:grpSpLocks/>
          </p:cNvGrpSpPr>
          <p:nvPr/>
        </p:nvGrpSpPr>
        <p:grpSpPr bwMode="auto">
          <a:xfrm>
            <a:off x="6400800" y="1754188"/>
            <a:ext cx="304800" cy="2590800"/>
            <a:chOff x="4368" y="1105"/>
            <a:chExt cx="208" cy="1632"/>
          </a:xfrm>
        </p:grpSpPr>
        <p:sp>
          <p:nvSpPr>
            <p:cNvPr id="24595" name="Arc 17"/>
            <p:cNvSpPr>
              <a:spLocks/>
            </p:cNvSpPr>
            <p:nvPr/>
          </p:nvSpPr>
          <p:spPr bwMode="auto">
            <a:xfrm rot="-5400000">
              <a:off x="4040" y="1433"/>
              <a:ext cx="864" cy="208"/>
            </a:xfrm>
            <a:custGeom>
              <a:avLst/>
              <a:gdLst>
                <a:gd name="T0" fmla="*/ 0 w 21600"/>
                <a:gd name="T1" fmla="*/ 0 h 21600"/>
                <a:gd name="T2" fmla="*/ 35 w 21600"/>
                <a:gd name="T3" fmla="*/ 2 h 21600"/>
                <a:gd name="T4" fmla="*/ 0 w 21600"/>
                <a:gd name="T5" fmla="*/ 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254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4596" name="Arc 18"/>
            <p:cNvSpPr>
              <a:spLocks/>
            </p:cNvSpPr>
            <p:nvPr/>
          </p:nvSpPr>
          <p:spPr bwMode="auto">
            <a:xfrm rot="-5400000">
              <a:off x="4040" y="2201"/>
              <a:ext cx="864" cy="208"/>
            </a:xfrm>
            <a:custGeom>
              <a:avLst/>
              <a:gdLst>
                <a:gd name="T0" fmla="*/ 0 w 21600"/>
                <a:gd name="T1" fmla="*/ 2 h 21600"/>
                <a:gd name="T2" fmla="*/ 35 w 21600"/>
                <a:gd name="T3" fmla="*/ 0 h 21600"/>
                <a:gd name="T4" fmla="*/ 35 w 21600"/>
                <a:gd name="T5" fmla="*/ 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599"/>
                  </a:moveTo>
                  <a:cubicBezTo>
                    <a:pt x="0" y="9680"/>
                    <a:pt x="9655" y="13"/>
                    <a:pt x="21575" y="0"/>
                  </a:cubicBezTo>
                </a:path>
                <a:path w="21600" h="21600" stroke="0" extrusionOk="0">
                  <a:moveTo>
                    <a:pt x="0" y="21599"/>
                  </a:moveTo>
                  <a:cubicBezTo>
                    <a:pt x="0" y="9680"/>
                    <a:pt x="9655" y="13"/>
                    <a:pt x="21575" y="0"/>
                  </a:cubicBezTo>
                  <a:lnTo>
                    <a:pt x="21600" y="21600"/>
                  </a:lnTo>
                  <a:lnTo>
                    <a:pt x="0" y="21599"/>
                  </a:lnTo>
                  <a:close/>
                </a:path>
              </a:pathLst>
            </a:custGeom>
            <a:noFill/>
            <a:ln w="254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24590" name="Rectangle 19"/>
          <p:cNvSpPr>
            <a:spLocks noChangeArrowheads="1"/>
          </p:cNvSpPr>
          <p:nvPr/>
        </p:nvSpPr>
        <p:spPr bwMode="auto">
          <a:xfrm>
            <a:off x="7250113" y="158750"/>
            <a:ext cx="481012" cy="9017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591" name="Rectangle 20"/>
          <p:cNvSpPr>
            <a:spLocks noChangeArrowheads="1"/>
          </p:cNvSpPr>
          <p:nvPr/>
        </p:nvSpPr>
        <p:spPr bwMode="auto">
          <a:xfrm>
            <a:off x="7813675" y="158750"/>
            <a:ext cx="481013" cy="9017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4592" name="Line 21"/>
          <p:cNvSpPr>
            <a:spLocks noChangeShapeType="1"/>
          </p:cNvSpPr>
          <p:nvPr/>
        </p:nvSpPr>
        <p:spPr bwMode="auto">
          <a:xfrm>
            <a:off x="7245350"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4593" name="Line 22"/>
          <p:cNvSpPr>
            <a:spLocks noChangeShapeType="1"/>
          </p:cNvSpPr>
          <p:nvPr/>
        </p:nvSpPr>
        <p:spPr bwMode="auto">
          <a:xfrm>
            <a:off x="7807325" y="5334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4594" name="Line 23"/>
          <p:cNvSpPr>
            <a:spLocks noChangeShapeType="1"/>
          </p:cNvSpPr>
          <p:nvPr/>
        </p:nvSpPr>
        <p:spPr bwMode="auto">
          <a:xfrm>
            <a:off x="7807325"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3455197477"/>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4A7902-4608-43D8-BA1F-D84980931714}" type="slidenum">
              <a:rPr lang="ru-RU" altLang="ru-RU" smtClean="0">
                <a:cs typeface="Arial" panose="020B0604020202020204" pitchFamily="34" charset="0"/>
              </a:rPr>
              <a:pPr/>
              <a:t>12</a:t>
            </a:fld>
            <a:endParaRPr lang="ru-RU" altLang="ru-RU" smtClean="0">
              <a:cs typeface="Arial" panose="020B0604020202020204" pitchFamily="34" charset="0"/>
            </a:endParaRPr>
          </a:p>
        </p:txBody>
      </p:sp>
      <p:sp>
        <p:nvSpPr>
          <p:cNvPr id="26628"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Анализ структуры пассивов</a:t>
            </a:r>
          </a:p>
        </p:txBody>
      </p:sp>
      <p:sp>
        <p:nvSpPr>
          <p:cNvPr id="26629" name="Rectangle 3"/>
          <p:cNvSpPr>
            <a:spLocks noGrp="1" noChangeArrowheads="1"/>
          </p:cNvSpPr>
          <p:nvPr>
            <p:ph type="body" idx="1"/>
          </p:nvPr>
        </p:nvSpPr>
        <p:spPr>
          <a:xfrm>
            <a:off x="323850" y="1447800"/>
            <a:ext cx="4600575" cy="4648200"/>
          </a:xfrm>
          <a:noFill/>
        </p:spPr>
        <p:txBody>
          <a:bodyPr/>
          <a:lstStyle/>
          <a:p>
            <a:pPr marL="285750" indent="-285750" algn="just">
              <a:buFontTx/>
              <a:buNone/>
            </a:pPr>
            <a:r>
              <a:rPr lang="ru-RU" altLang="ru-RU" dirty="0" smtClean="0">
                <a:latin typeface="Arial" panose="020B0604020202020204" pitchFamily="34" charset="0"/>
                <a:cs typeface="Arial" panose="020B0604020202020204" pitchFamily="34" charset="0"/>
              </a:rPr>
              <a:t>В структуре пассивов рассчитывают:</a:t>
            </a:r>
          </a:p>
          <a:p>
            <a:pPr marL="285750" indent="-285750" algn="just">
              <a:buFontTx/>
              <a:buNone/>
            </a:pPr>
            <a:endParaRPr lang="ru-RU" altLang="ru-RU" dirty="0" smtClean="0">
              <a:latin typeface="Arial" panose="020B0604020202020204" pitchFamily="34" charset="0"/>
              <a:cs typeface="Arial" panose="020B0604020202020204" pitchFamily="34" charset="0"/>
            </a:endParaRPr>
          </a:p>
          <a:p>
            <a:pPr marL="285750" indent="-285750" algn="just"/>
            <a:r>
              <a:rPr lang="ru-RU" altLang="ru-RU" dirty="0" smtClean="0">
                <a:latin typeface="Arial" panose="020B0604020202020204" pitchFamily="34" charset="0"/>
                <a:cs typeface="Arial" panose="020B0604020202020204" pitchFamily="34" charset="0"/>
              </a:rPr>
              <a:t> Краткосрочные обязательства</a:t>
            </a:r>
          </a:p>
          <a:p>
            <a:pPr marL="762000" lvl="1" indent="-285750"/>
            <a:r>
              <a:rPr lang="ru-RU" altLang="ru-RU" dirty="0" smtClean="0">
                <a:latin typeface="Arial" panose="020B0604020202020204" pitchFamily="34" charset="0"/>
                <a:cs typeface="Arial" panose="020B0604020202020204" pitchFamily="34" charset="0"/>
              </a:rPr>
              <a:t>краткосрочные кредиты</a:t>
            </a:r>
          </a:p>
          <a:p>
            <a:pPr marL="762000" lvl="1" indent="-285750"/>
            <a:r>
              <a:rPr lang="ru-RU" altLang="ru-RU" dirty="0" smtClean="0">
                <a:latin typeface="Arial" panose="020B0604020202020204" pitchFamily="34" charset="0"/>
                <a:cs typeface="Arial" panose="020B0604020202020204" pitchFamily="34" charset="0"/>
              </a:rPr>
              <a:t>кредиторскую задолженность</a:t>
            </a:r>
          </a:p>
          <a:p>
            <a:pPr marL="285750" indent="-285750"/>
            <a:r>
              <a:rPr lang="ru-RU" altLang="ru-RU" dirty="0" smtClean="0">
                <a:latin typeface="Arial" panose="020B0604020202020204" pitchFamily="34" charset="0"/>
                <a:cs typeface="Arial" panose="020B0604020202020204" pitchFamily="34" charset="0"/>
              </a:rPr>
              <a:t>Долгосрочные кредиты</a:t>
            </a:r>
          </a:p>
          <a:p>
            <a:pPr marL="285750" indent="-285750"/>
            <a:r>
              <a:rPr lang="ru-RU" altLang="ru-RU" dirty="0" smtClean="0">
                <a:latin typeface="Arial" panose="020B0604020202020204" pitchFamily="34" charset="0"/>
                <a:cs typeface="Arial" panose="020B0604020202020204" pitchFamily="34" charset="0"/>
              </a:rPr>
              <a:t>Собственный капитал</a:t>
            </a:r>
          </a:p>
          <a:p>
            <a:pPr marL="762000" lvl="1" indent="-285750"/>
            <a:r>
              <a:rPr lang="ru-RU" altLang="ru-RU" dirty="0" smtClean="0">
                <a:latin typeface="Arial" panose="020B0604020202020204" pitchFamily="34" charset="0"/>
                <a:cs typeface="Arial" panose="020B0604020202020204" pitchFamily="34" charset="0"/>
              </a:rPr>
              <a:t>уставный капитал</a:t>
            </a:r>
          </a:p>
          <a:p>
            <a:pPr marL="762000" lvl="1" indent="-285750"/>
            <a:r>
              <a:rPr lang="ru-RU" altLang="ru-RU" dirty="0" smtClean="0">
                <a:latin typeface="Arial" panose="020B0604020202020204" pitchFamily="34" charset="0"/>
                <a:cs typeface="Arial" panose="020B0604020202020204" pitchFamily="34" charset="0"/>
              </a:rPr>
              <a:t>добавочный капитал</a:t>
            </a:r>
          </a:p>
          <a:p>
            <a:pPr marL="762000" lvl="1" indent="-285750"/>
            <a:r>
              <a:rPr lang="ru-RU" altLang="ru-RU" dirty="0" smtClean="0">
                <a:latin typeface="Arial" panose="020B0604020202020204" pitchFamily="34" charset="0"/>
                <a:cs typeface="Arial" panose="020B0604020202020204" pitchFamily="34" charset="0"/>
              </a:rPr>
              <a:t>реинвестированную прибыль</a:t>
            </a:r>
          </a:p>
        </p:txBody>
      </p:sp>
      <p:grpSp>
        <p:nvGrpSpPr>
          <p:cNvPr id="26630" name="Group 4"/>
          <p:cNvGrpSpPr>
            <a:grpSpLocks/>
          </p:cNvGrpSpPr>
          <p:nvPr/>
        </p:nvGrpSpPr>
        <p:grpSpPr bwMode="auto">
          <a:xfrm>
            <a:off x="5873750" y="1911350"/>
            <a:ext cx="2273300" cy="4330700"/>
            <a:chOff x="4008" y="1204"/>
            <a:chExt cx="1552" cy="2728"/>
          </a:xfrm>
        </p:grpSpPr>
        <p:sp>
          <p:nvSpPr>
            <p:cNvPr id="26649" name="Rectangle 5"/>
            <p:cNvSpPr>
              <a:spLocks noChangeArrowheads="1"/>
            </p:cNvSpPr>
            <p:nvPr/>
          </p:nvSpPr>
          <p:spPr bwMode="auto">
            <a:xfrm>
              <a:off x="4008" y="2932"/>
              <a:ext cx="1552" cy="10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50" name="Rectangle 6"/>
            <p:cNvSpPr>
              <a:spLocks noChangeArrowheads="1"/>
            </p:cNvSpPr>
            <p:nvPr/>
          </p:nvSpPr>
          <p:spPr bwMode="auto">
            <a:xfrm>
              <a:off x="4008" y="2644"/>
              <a:ext cx="1552" cy="280"/>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51" name="Rectangle 7"/>
            <p:cNvSpPr>
              <a:spLocks noChangeArrowheads="1"/>
            </p:cNvSpPr>
            <p:nvPr/>
          </p:nvSpPr>
          <p:spPr bwMode="auto">
            <a:xfrm>
              <a:off x="4008" y="1636"/>
              <a:ext cx="1552" cy="1000"/>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52" name="Rectangle 8"/>
            <p:cNvSpPr>
              <a:spLocks noChangeArrowheads="1"/>
            </p:cNvSpPr>
            <p:nvPr/>
          </p:nvSpPr>
          <p:spPr bwMode="auto">
            <a:xfrm>
              <a:off x="4008" y="1204"/>
              <a:ext cx="1552" cy="424"/>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nvGrpSpPr>
          <p:cNvPr id="26631" name="Group 9"/>
          <p:cNvGrpSpPr>
            <a:grpSpLocks/>
          </p:cNvGrpSpPr>
          <p:nvPr/>
        </p:nvGrpSpPr>
        <p:grpSpPr bwMode="auto">
          <a:xfrm>
            <a:off x="8410575" y="1903413"/>
            <a:ext cx="652463" cy="2743200"/>
            <a:chOff x="5740" y="1199"/>
            <a:chExt cx="445" cy="1728"/>
          </a:xfrm>
        </p:grpSpPr>
        <p:sp>
          <p:nvSpPr>
            <p:cNvPr id="26647" name="Rectangle 10"/>
            <p:cNvSpPr>
              <a:spLocks noChangeArrowheads="1"/>
            </p:cNvSpPr>
            <p:nvPr/>
          </p:nvSpPr>
          <p:spPr bwMode="auto">
            <a:xfrm>
              <a:off x="5740" y="1199"/>
              <a:ext cx="445"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48" name="Rectangle 11"/>
            <p:cNvSpPr>
              <a:spLocks noChangeArrowheads="1"/>
            </p:cNvSpPr>
            <p:nvPr/>
          </p:nvSpPr>
          <p:spPr bwMode="auto">
            <a:xfrm rot="16200000">
              <a:off x="5296" y="1987"/>
              <a:ext cx="1317"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Заемные средства</a:t>
              </a:r>
            </a:p>
          </p:txBody>
        </p:sp>
      </p:grpSp>
      <p:sp>
        <p:nvSpPr>
          <p:cNvPr id="26632" name="Rectangle 12"/>
          <p:cNvSpPr>
            <a:spLocks noChangeArrowheads="1"/>
          </p:cNvSpPr>
          <p:nvPr/>
        </p:nvSpPr>
        <p:spPr bwMode="auto">
          <a:xfrm>
            <a:off x="6082665" y="1979613"/>
            <a:ext cx="1634809"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Краткосрочные</a:t>
            </a:r>
          </a:p>
          <a:p>
            <a:pPr algn="ctr"/>
            <a:r>
              <a:rPr lang="ru-RU" altLang="ru-RU" sz="1600">
                <a:cs typeface="Arial" panose="020B0604020202020204" pitchFamily="34" charset="0"/>
              </a:rPr>
              <a:t>кредиты</a:t>
            </a:r>
          </a:p>
        </p:txBody>
      </p:sp>
      <p:sp>
        <p:nvSpPr>
          <p:cNvPr id="26633" name="Rectangle 13"/>
          <p:cNvSpPr>
            <a:spLocks noChangeArrowheads="1"/>
          </p:cNvSpPr>
          <p:nvPr/>
        </p:nvSpPr>
        <p:spPr bwMode="auto">
          <a:xfrm>
            <a:off x="6111730" y="2970213"/>
            <a:ext cx="1638591"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Кредиторская</a:t>
            </a:r>
          </a:p>
          <a:p>
            <a:pPr algn="ctr"/>
            <a:r>
              <a:rPr lang="ru-RU" altLang="ru-RU" sz="1600">
                <a:cs typeface="Arial" panose="020B0604020202020204" pitchFamily="34" charset="0"/>
              </a:rPr>
              <a:t>задолженность</a:t>
            </a:r>
          </a:p>
        </p:txBody>
      </p:sp>
      <p:sp>
        <p:nvSpPr>
          <p:cNvPr id="26634" name="Rectangle 14"/>
          <p:cNvSpPr>
            <a:spLocks noChangeArrowheads="1"/>
          </p:cNvSpPr>
          <p:nvPr/>
        </p:nvSpPr>
        <p:spPr bwMode="auto">
          <a:xfrm>
            <a:off x="6051975" y="4113213"/>
            <a:ext cx="1546963"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Долгосрочные</a:t>
            </a:r>
          </a:p>
          <a:p>
            <a:pPr algn="ctr"/>
            <a:r>
              <a:rPr lang="ru-RU" altLang="ru-RU" sz="1600">
                <a:cs typeface="Arial" panose="020B0604020202020204" pitchFamily="34" charset="0"/>
              </a:rPr>
              <a:t>кредиты</a:t>
            </a:r>
          </a:p>
        </p:txBody>
      </p:sp>
      <p:sp>
        <p:nvSpPr>
          <p:cNvPr id="26635" name="Rectangle 15"/>
          <p:cNvSpPr>
            <a:spLocks noChangeArrowheads="1"/>
          </p:cNvSpPr>
          <p:nvPr/>
        </p:nvSpPr>
        <p:spPr bwMode="auto">
          <a:xfrm>
            <a:off x="6166606" y="5180013"/>
            <a:ext cx="1465339"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Собственные</a:t>
            </a:r>
          </a:p>
          <a:p>
            <a:pPr algn="ctr"/>
            <a:r>
              <a:rPr lang="ru-RU" altLang="ru-RU" sz="1600">
                <a:cs typeface="Arial" panose="020B0604020202020204" pitchFamily="34" charset="0"/>
              </a:rPr>
              <a:t>средства</a:t>
            </a:r>
          </a:p>
        </p:txBody>
      </p:sp>
      <p:sp>
        <p:nvSpPr>
          <p:cNvPr id="26636" name="Rectangle 16"/>
          <p:cNvSpPr>
            <a:spLocks noChangeArrowheads="1"/>
          </p:cNvSpPr>
          <p:nvPr/>
        </p:nvSpPr>
        <p:spPr bwMode="auto">
          <a:xfrm rot="-5400000">
            <a:off x="4177507" y="2739231"/>
            <a:ext cx="2292350"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Текущие</a:t>
            </a:r>
          </a:p>
          <a:p>
            <a:pPr algn="ctr"/>
            <a:r>
              <a:rPr lang="ru-RU" altLang="ru-RU" sz="1600">
                <a:cs typeface="Arial" panose="020B0604020202020204" pitchFamily="34" charset="0"/>
              </a:rPr>
              <a:t>обязательства</a:t>
            </a:r>
          </a:p>
        </p:txBody>
      </p:sp>
      <p:grpSp>
        <p:nvGrpSpPr>
          <p:cNvPr id="26637" name="Group 17"/>
          <p:cNvGrpSpPr>
            <a:grpSpLocks/>
          </p:cNvGrpSpPr>
          <p:nvPr/>
        </p:nvGrpSpPr>
        <p:grpSpPr bwMode="auto">
          <a:xfrm>
            <a:off x="5561013" y="1905000"/>
            <a:ext cx="307975" cy="2286000"/>
            <a:chOff x="3795" y="1200"/>
            <a:chExt cx="210" cy="1440"/>
          </a:xfrm>
        </p:grpSpPr>
        <p:sp>
          <p:nvSpPr>
            <p:cNvPr id="26645" name="Arc 18"/>
            <p:cNvSpPr>
              <a:spLocks/>
            </p:cNvSpPr>
            <p:nvPr/>
          </p:nvSpPr>
          <p:spPr bwMode="auto">
            <a:xfrm>
              <a:off x="3797" y="1200"/>
              <a:ext cx="208" cy="795"/>
            </a:xfrm>
            <a:custGeom>
              <a:avLst/>
              <a:gdLst>
                <a:gd name="T0" fmla="*/ 0 w 21600"/>
                <a:gd name="T1" fmla="*/ 29 h 21600"/>
                <a:gd name="T2" fmla="*/ 2 w 21600"/>
                <a:gd name="T3" fmla="*/ 0 h 21600"/>
                <a:gd name="T4" fmla="*/ 2 w 21600"/>
                <a:gd name="T5" fmla="*/ 2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573"/>
                  </a:moveTo>
                  <a:cubicBezTo>
                    <a:pt x="14" y="9694"/>
                    <a:pt x="9617" y="57"/>
                    <a:pt x="21496" y="0"/>
                  </a:cubicBezTo>
                </a:path>
                <a:path w="21600" h="21600" stroke="0" extrusionOk="0">
                  <a:moveTo>
                    <a:pt x="0" y="21573"/>
                  </a:moveTo>
                  <a:cubicBezTo>
                    <a:pt x="14" y="9694"/>
                    <a:pt x="9617" y="57"/>
                    <a:pt x="21496" y="0"/>
                  </a:cubicBezTo>
                  <a:lnTo>
                    <a:pt x="21600" y="21600"/>
                  </a:lnTo>
                  <a:lnTo>
                    <a:pt x="0" y="21573"/>
                  </a:lnTo>
                  <a:close/>
                </a:path>
              </a:pathLst>
            </a:custGeom>
            <a:noFill/>
            <a:ln w="1270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6646" name="Arc 19"/>
            <p:cNvSpPr>
              <a:spLocks/>
            </p:cNvSpPr>
            <p:nvPr/>
          </p:nvSpPr>
          <p:spPr bwMode="auto">
            <a:xfrm rot="10800000">
              <a:off x="3795" y="1845"/>
              <a:ext cx="209" cy="795"/>
            </a:xfrm>
            <a:custGeom>
              <a:avLst/>
              <a:gdLst>
                <a:gd name="T0" fmla="*/ 0 w 21704"/>
                <a:gd name="T1" fmla="*/ 0 h 21600"/>
                <a:gd name="T2" fmla="*/ 2 w 21704"/>
                <a:gd name="T3" fmla="*/ 29 h 21600"/>
                <a:gd name="T4" fmla="*/ 0 w 21704"/>
                <a:gd name="T5" fmla="*/ 29 h 21600"/>
                <a:gd name="T6" fmla="*/ 0 60000 65536"/>
                <a:gd name="T7" fmla="*/ 0 60000 65536"/>
                <a:gd name="T8" fmla="*/ 0 60000 65536"/>
              </a:gdLst>
              <a:ahLst/>
              <a:cxnLst>
                <a:cxn ang="T6">
                  <a:pos x="T0" y="T1"/>
                </a:cxn>
                <a:cxn ang="T7">
                  <a:pos x="T2" y="T3"/>
                </a:cxn>
                <a:cxn ang="T8">
                  <a:pos x="T4" y="T5"/>
                </a:cxn>
              </a:cxnLst>
              <a:rect l="0" t="0" r="r" b="b"/>
              <a:pathLst>
                <a:path w="21704" h="21600" fill="none" extrusionOk="0">
                  <a:moveTo>
                    <a:pt x="0" y="0"/>
                  </a:moveTo>
                  <a:cubicBezTo>
                    <a:pt x="34" y="0"/>
                    <a:pt x="69" y="-1"/>
                    <a:pt x="104" y="0"/>
                  </a:cubicBezTo>
                  <a:cubicBezTo>
                    <a:pt x="12022" y="0"/>
                    <a:pt x="21689" y="9654"/>
                    <a:pt x="21703" y="21573"/>
                  </a:cubicBezTo>
                </a:path>
                <a:path w="21704" h="21600" stroke="0" extrusionOk="0">
                  <a:moveTo>
                    <a:pt x="0" y="0"/>
                  </a:moveTo>
                  <a:cubicBezTo>
                    <a:pt x="34" y="0"/>
                    <a:pt x="69" y="-1"/>
                    <a:pt x="104" y="0"/>
                  </a:cubicBezTo>
                  <a:cubicBezTo>
                    <a:pt x="12022" y="0"/>
                    <a:pt x="21689" y="9654"/>
                    <a:pt x="21703" y="21573"/>
                  </a:cubicBezTo>
                  <a:lnTo>
                    <a:pt x="104" y="21600"/>
                  </a:lnTo>
                  <a:lnTo>
                    <a:pt x="0" y="0"/>
                  </a:lnTo>
                  <a:close/>
                </a:path>
              </a:pathLst>
            </a:custGeom>
            <a:noFill/>
            <a:ln w="1270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26638" name="Arc 20"/>
          <p:cNvSpPr>
            <a:spLocks/>
          </p:cNvSpPr>
          <p:nvPr/>
        </p:nvSpPr>
        <p:spPr bwMode="auto">
          <a:xfrm>
            <a:off x="8153400" y="3276600"/>
            <a:ext cx="381000" cy="1371600"/>
          </a:xfrm>
          <a:custGeom>
            <a:avLst/>
            <a:gdLst>
              <a:gd name="T0" fmla="*/ 6720417 w 21600"/>
              <a:gd name="T1" fmla="*/ 0 h 21600"/>
              <a:gd name="T2" fmla="*/ 0 w 21600"/>
              <a:gd name="T3" fmla="*/ 870966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1270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6639" name="Arc 21"/>
          <p:cNvSpPr>
            <a:spLocks/>
          </p:cNvSpPr>
          <p:nvPr/>
        </p:nvSpPr>
        <p:spPr bwMode="auto">
          <a:xfrm rot="10800000">
            <a:off x="8153400" y="1905000"/>
            <a:ext cx="381000" cy="1371600"/>
          </a:xfrm>
          <a:custGeom>
            <a:avLst/>
            <a:gdLst>
              <a:gd name="T0" fmla="*/ 6720417 w 21600"/>
              <a:gd name="T1" fmla="*/ 87096600 h 21600"/>
              <a:gd name="T2" fmla="*/ 0 w 21600"/>
              <a:gd name="T3" fmla="*/ 0 h 21600"/>
              <a:gd name="T4" fmla="*/ 6720417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1270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6640" name="Rectangle 22"/>
          <p:cNvSpPr>
            <a:spLocks noChangeArrowheads="1"/>
          </p:cNvSpPr>
          <p:nvPr/>
        </p:nvSpPr>
        <p:spPr bwMode="auto">
          <a:xfrm>
            <a:off x="7250113" y="158750"/>
            <a:ext cx="481012" cy="9017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41" name="Rectangle 23"/>
          <p:cNvSpPr>
            <a:spLocks noChangeArrowheads="1"/>
          </p:cNvSpPr>
          <p:nvPr/>
        </p:nvSpPr>
        <p:spPr bwMode="auto">
          <a:xfrm>
            <a:off x="7813675" y="158750"/>
            <a:ext cx="481013" cy="9017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6642" name="Line 24"/>
          <p:cNvSpPr>
            <a:spLocks noChangeShapeType="1"/>
          </p:cNvSpPr>
          <p:nvPr/>
        </p:nvSpPr>
        <p:spPr bwMode="auto">
          <a:xfrm>
            <a:off x="7245350"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6643" name="Line 25"/>
          <p:cNvSpPr>
            <a:spLocks noChangeShapeType="1"/>
          </p:cNvSpPr>
          <p:nvPr/>
        </p:nvSpPr>
        <p:spPr bwMode="auto">
          <a:xfrm>
            <a:off x="7807325" y="5334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6644" name="Line 26"/>
          <p:cNvSpPr>
            <a:spLocks noChangeShapeType="1"/>
          </p:cNvSpPr>
          <p:nvPr/>
        </p:nvSpPr>
        <p:spPr bwMode="auto">
          <a:xfrm>
            <a:off x="7807325"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3594284946"/>
      </p:ext>
    </p:extLst>
  </p:cSld>
  <p:clrMapOvr>
    <a:masterClrMapping/>
  </p:clrMapOvr>
  <p:transition>
    <p:strip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D2AACC-FDA9-44D5-B14F-D700319D19AF}" type="slidenum">
              <a:rPr lang="ru-RU" altLang="ru-RU" smtClean="0">
                <a:cs typeface="Arial" panose="020B0604020202020204" pitchFamily="34" charset="0"/>
              </a:rPr>
              <a:pPr/>
              <a:t>13</a:t>
            </a:fld>
            <a:endParaRPr lang="ru-RU" altLang="ru-RU" smtClean="0">
              <a:cs typeface="Arial" panose="020B0604020202020204" pitchFamily="34" charset="0"/>
            </a:endParaRPr>
          </a:p>
        </p:txBody>
      </p:sp>
      <p:sp>
        <p:nvSpPr>
          <p:cNvPr id="28676"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Оценка баланса</a:t>
            </a:r>
          </a:p>
        </p:txBody>
      </p:sp>
      <p:sp>
        <p:nvSpPr>
          <p:cNvPr id="28677" name="Rectangle 3"/>
          <p:cNvSpPr>
            <a:spLocks noGrp="1" noChangeArrowheads="1"/>
          </p:cNvSpPr>
          <p:nvPr>
            <p:ph type="body" idx="1"/>
          </p:nvPr>
        </p:nvSpPr>
        <p:spPr>
          <a:xfrm>
            <a:off x="352425" y="1600200"/>
            <a:ext cx="8439150" cy="4495800"/>
          </a:xfrm>
          <a:noFill/>
        </p:spPr>
        <p:txBody>
          <a:bodyPr/>
          <a:lstStyle/>
          <a:p>
            <a:pPr>
              <a:buFontTx/>
              <a:buNone/>
            </a:pPr>
            <a:r>
              <a:rPr lang="ru-RU" altLang="ru-RU" smtClean="0">
                <a:latin typeface="Arial" panose="020B0604020202020204" pitchFamily="34" charset="0"/>
                <a:cs typeface="Arial" panose="020B0604020202020204" pitchFamily="34" charset="0"/>
              </a:rPr>
              <a:t>      </a:t>
            </a:r>
            <a:r>
              <a:rPr lang="ru-RU" altLang="ru-RU" u="sng" smtClean="0">
                <a:latin typeface="Arial" panose="020B0604020202020204" pitchFamily="34" charset="0"/>
                <a:cs typeface="Arial" panose="020B0604020202020204" pitchFamily="34" charset="0"/>
              </a:rPr>
              <a:t>Анализ структуры и изменения статей баланса показывает:</a:t>
            </a:r>
          </a:p>
          <a:p>
            <a:pPr>
              <a:buFontTx/>
              <a:buNone/>
            </a:pPr>
            <a:endParaRPr lang="ru-RU" altLang="ru-RU" smtClean="0">
              <a:latin typeface="Arial" panose="020B0604020202020204" pitchFamily="34" charset="0"/>
              <a:cs typeface="Arial" panose="020B0604020202020204" pitchFamily="34" charset="0"/>
            </a:endParaRP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какова величина текущих и постоянных активов, как изменяется их соотношение, а также за счет чего они финансируются</a:t>
            </a: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какие статьи растут опережающими темпами, и как это сказывается на структуре баланса</a:t>
            </a: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какую долю активов составляют товарно-материальные запасы и дебиторская задолженность</a:t>
            </a: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насколько велика доля собственных средств и в какой степени компания зависит от заемных ресурсов</a:t>
            </a: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каково распределение заемных средств по срочности</a:t>
            </a:r>
          </a:p>
          <a:p>
            <a:pPr>
              <a:buFont typeface="Symbol" panose="05050102010706020507" pitchFamily="18" charset="2"/>
              <a:buChar char="Ц"/>
            </a:pPr>
            <a:r>
              <a:rPr lang="ru-RU" altLang="ru-RU" smtClean="0">
                <a:latin typeface="Arial" panose="020B0604020202020204" pitchFamily="34" charset="0"/>
                <a:cs typeface="Arial" panose="020B0604020202020204" pitchFamily="34" charset="0"/>
              </a:rPr>
              <a:t>какую долю в пассивах составляет задолженность перед бюджетом, банками и трудовым коллективом</a:t>
            </a:r>
          </a:p>
        </p:txBody>
      </p:sp>
      <p:sp>
        <p:nvSpPr>
          <p:cNvPr id="28678" name="Rectangle 4"/>
          <p:cNvSpPr>
            <a:spLocks noChangeArrowheads="1"/>
          </p:cNvSpPr>
          <p:nvPr/>
        </p:nvSpPr>
        <p:spPr bwMode="auto">
          <a:xfrm>
            <a:off x="7250113" y="158750"/>
            <a:ext cx="481012" cy="9017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8679" name="Rectangle 5"/>
          <p:cNvSpPr>
            <a:spLocks noChangeArrowheads="1"/>
          </p:cNvSpPr>
          <p:nvPr/>
        </p:nvSpPr>
        <p:spPr bwMode="auto">
          <a:xfrm>
            <a:off x="7813675" y="158750"/>
            <a:ext cx="481013" cy="9017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28680" name="Line 6"/>
          <p:cNvSpPr>
            <a:spLocks noChangeShapeType="1"/>
          </p:cNvSpPr>
          <p:nvPr/>
        </p:nvSpPr>
        <p:spPr bwMode="auto">
          <a:xfrm>
            <a:off x="7245350"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8681" name="Line 7"/>
          <p:cNvSpPr>
            <a:spLocks noChangeShapeType="1"/>
          </p:cNvSpPr>
          <p:nvPr/>
        </p:nvSpPr>
        <p:spPr bwMode="auto">
          <a:xfrm>
            <a:off x="7807325" y="5334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28682" name="Line 8"/>
          <p:cNvSpPr>
            <a:spLocks noChangeShapeType="1"/>
          </p:cNvSpPr>
          <p:nvPr/>
        </p:nvSpPr>
        <p:spPr bwMode="auto">
          <a:xfrm>
            <a:off x="7807325"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1558249066"/>
      </p:ext>
    </p:extLst>
  </p:cSld>
  <p:clrMapOvr>
    <a:masterClrMapping/>
  </p:clrMapOvr>
  <p:transition>
    <p:pull dir="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322815-25DE-4C3A-A123-E45CDBA9943D}" type="slidenum">
              <a:rPr lang="ru-RU" altLang="ru-RU" smtClean="0">
                <a:cs typeface="Arial" panose="020B0604020202020204" pitchFamily="34" charset="0"/>
              </a:rPr>
              <a:pPr/>
              <a:t>14</a:t>
            </a:fld>
            <a:endParaRPr lang="ru-RU" altLang="ru-RU" smtClean="0">
              <a:cs typeface="Arial" panose="020B0604020202020204" pitchFamily="34" charset="0"/>
            </a:endParaRPr>
          </a:p>
        </p:txBody>
      </p:sp>
      <p:sp>
        <p:nvSpPr>
          <p:cNvPr id="30724"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Денежные потоки</a:t>
            </a:r>
          </a:p>
        </p:txBody>
      </p:sp>
      <p:grpSp>
        <p:nvGrpSpPr>
          <p:cNvPr id="30725" name="Group 3"/>
          <p:cNvGrpSpPr>
            <a:grpSpLocks/>
          </p:cNvGrpSpPr>
          <p:nvPr/>
        </p:nvGrpSpPr>
        <p:grpSpPr bwMode="auto">
          <a:xfrm>
            <a:off x="5908675" y="227013"/>
            <a:ext cx="2444750" cy="765175"/>
            <a:chOff x="4032" y="143"/>
            <a:chExt cx="1669" cy="482"/>
          </a:xfrm>
        </p:grpSpPr>
        <p:graphicFrame>
          <p:nvGraphicFramePr>
            <p:cNvPr id="30727" name="Object 4"/>
            <p:cNvGraphicFramePr>
              <a:graphicFrameLocks/>
            </p:cNvGraphicFramePr>
            <p:nvPr/>
          </p:nvGraphicFramePr>
          <p:xfrm>
            <a:off x="4550" y="200"/>
            <a:ext cx="475" cy="302"/>
          </p:xfrm>
          <a:graphic>
            <a:graphicData uri="http://schemas.openxmlformats.org/presentationml/2006/ole">
              <mc:AlternateContent xmlns:mc="http://schemas.openxmlformats.org/markup-compatibility/2006">
                <mc:Choice xmlns:v="urn:schemas-microsoft-com:vml" Requires="v">
                  <p:oleObj spid="_x0000_s7178" name="Microsoft ClipArt Gallery" r:id="rId4" imgW="3452813" imgH="2767013" progId="MS_ClipArt_Gallery">
                    <p:embed/>
                  </p:oleObj>
                </mc:Choice>
                <mc:Fallback>
                  <p:oleObj name="Microsoft ClipArt Gallery" r:id="rId4" imgW="3452813" imgH="2767013"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0" y="200"/>
                          <a:ext cx="475"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8" name="Freeform 5"/>
            <p:cNvSpPr>
              <a:spLocks/>
            </p:cNvSpPr>
            <p:nvPr/>
          </p:nvSpPr>
          <p:spPr bwMode="auto">
            <a:xfrm>
              <a:off x="4179" y="144"/>
              <a:ext cx="614" cy="129"/>
            </a:xfrm>
            <a:custGeom>
              <a:avLst/>
              <a:gdLst>
                <a:gd name="T0" fmla="*/ 206 w 614"/>
                <a:gd name="T1" fmla="*/ 128 h 129"/>
                <a:gd name="T2" fmla="*/ 0 w 614"/>
                <a:gd name="T3" fmla="*/ 77 h 129"/>
                <a:gd name="T4" fmla="*/ 206 w 614"/>
                <a:gd name="T5" fmla="*/ 21 h 129"/>
                <a:gd name="T6" fmla="*/ 206 w 614"/>
                <a:gd name="T7" fmla="*/ 50 h 129"/>
                <a:gd name="T8" fmla="*/ 394 w 614"/>
                <a:gd name="T9" fmla="*/ 50 h 129"/>
                <a:gd name="T10" fmla="*/ 426 w 614"/>
                <a:gd name="T11" fmla="*/ 46 h 129"/>
                <a:gd name="T12" fmla="*/ 449 w 614"/>
                <a:gd name="T13" fmla="*/ 39 h 129"/>
                <a:gd name="T14" fmla="*/ 463 w 614"/>
                <a:gd name="T15" fmla="*/ 29 h 129"/>
                <a:gd name="T16" fmla="*/ 467 w 614"/>
                <a:gd name="T17" fmla="*/ 15 h 129"/>
                <a:gd name="T18" fmla="*/ 467 w 614"/>
                <a:gd name="T19" fmla="*/ 0 h 129"/>
                <a:gd name="T20" fmla="*/ 613 w 614"/>
                <a:gd name="T21" fmla="*/ 0 h 129"/>
                <a:gd name="T22" fmla="*/ 612 w 614"/>
                <a:gd name="T23" fmla="*/ 24 h 129"/>
                <a:gd name="T24" fmla="*/ 607 w 614"/>
                <a:gd name="T25" fmla="*/ 35 h 129"/>
                <a:gd name="T26" fmla="*/ 601 w 614"/>
                <a:gd name="T27" fmla="*/ 46 h 129"/>
                <a:gd name="T28" fmla="*/ 592 w 614"/>
                <a:gd name="T29" fmla="*/ 54 h 129"/>
                <a:gd name="T30" fmla="*/ 580 w 614"/>
                <a:gd name="T31" fmla="*/ 64 h 129"/>
                <a:gd name="T32" fmla="*/ 567 w 614"/>
                <a:gd name="T33" fmla="*/ 71 h 129"/>
                <a:gd name="T34" fmla="*/ 545 w 614"/>
                <a:gd name="T35" fmla="*/ 79 h 129"/>
                <a:gd name="T36" fmla="*/ 520 w 614"/>
                <a:gd name="T37" fmla="*/ 87 h 129"/>
                <a:gd name="T38" fmla="*/ 494 w 614"/>
                <a:gd name="T39" fmla="*/ 92 h 129"/>
                <a:gd name="T40" fmla="*/ 465 w 614"/>
                <a:gd name="T41" fmla="*/ 97 h 129"/>
                <a:gd name="T42" fmla="*/ 428 w 614"/>
                <a:gd name="T43" fmla="*/ 99 h 129"/>
                <a:gd name="T44" fmla="*/ 394 w 614"/>
                <a:gd name="T45" fmla="*/ 100 h 129"/>
                <a:gd name="T46" fmla="*/ 206 w 614"/>
                <a:gd name="T47" fmla="*/ 100 h 129"/>
                <a:gd name="T48" fmla="*/ 206 w 614"/>
                <a:gd name="T49" fmla="*/ 128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4" h="129">
                  <a:moveTo>
                    <a:pt x="206" y="128"/>
                  </a:moveTo>
                  <a:lnTo>
                    <a:pt x="0" y="77"/>
                  </a:lnTo>
                  <a:lnTo>
                    <a:pt x="206" y="21"/>
                  </a:lnTo>
                  <a:lnTo>
                    <a:pt x="206" y="50"/>
                  </a:lnTo>
                  <a:lnTo>
                    <a:pt x="394" y="50"/>
                  </a:lnTo>
                  <a:lnTo>
                    <a:pt x="426" y="46"/>
                  </a:lnTo>
                  <a:lnTo>
                    <a:pt x="449" y="39"/>
                  </a:lnTo>
                  <a:lnTo>
                    <a:pt x="463" y="29"/>
                  </a:lnTo>
                  <a:lnTo>
                    <a:pt x="467" y="15"/>
                  </a:lnTo>
                  <a:lnTo>
                    <a:pt x="467" y="0"/>
                  </a:lnTo>
                  <a:lnTo>
                    <a:pt x="613" y="0"/>
                  </a:lnTo>
                  <a:lnTo>
                    <a:pt x="612" y="24"/>
                  </a:lnTo>
                  <a:lnTo>
                    <a:pt x="607" y="35"/>
                  </a:lnTo>
                  <a:lnTo>
                    <a:pt x="601" y="46"/>
                  </a:lnTo>
                  <a:lnTo>
                    <a:pt x="592" y="54"/>
                  </a:lnTo>
                  <a:lnTo>
                    <a:pt x="580" y="64"/>
                  </a:lnTo>
                  <a:lnTo>
                    <a:pt x="567" y="71"/>
                  </a:lnTo>
                  <a:lnTo>
                    <a:pt x="545" y="79"/>
                  </a:lnTo>
                  <a:lnTo>
                    <a:pt x="520" y="87"/>
                  </a:lnTo>
                  <a:lnTo>
                    <a:pt x="494" y="92"/>
                  </a:lnTo>
                  <a:lnTo>
                    <a:pt x="465" y="97"/>
                  </a:lnTo>
                  <a:lnTo>
                    <a:pt x="428" y="99"/>
                  </a:lnTo>
                  <a:lnTo>
                    <a:pt x="394" y="100"/>
                  </a:lnTo>
                  <a:lnTo>
                    <a:pt x="206" y="100"/>
                  </a:lnTo>
                  <a:lnTo>
                    <a:pt x="206" y="128"/>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0729" name="Freeform 6"/>
            <p:cNvSpPr>
              <a:spLocks/>
            </p:cNvSpPr>
            <p:nvPr/>
          </p:nvSpPr>
          <p:spPr bwMode="auto">
            <a:xfrm>
              <a:off x="4975" y="143"/>
              <a:ext cx="613" cy="129"/>
            </a:xfrm>
            <a:custGeom>
              <a:avLst/>
              <a:gdLst>
                <a:gd name="T0" fmla="*/ 407 w 613"/>
                <a:gd name="T1" fmla="*/ 128 h 129"/>
                <a:gd name="T2" fmla="*/ 612 w 613"/>
                <a:gd name="T3" fmla="*/ 77 h 129"/>
                <a:gd name="T4" fmla="*/ 407 w 613"/>
                <a:gd name="T5" fmla="*/ 21 h 129"/>
                <a:gd name="T6" fmla="*/ 407 w 613"/>
                <a:gd name="T7" fmla="*/ 50 h 129"/>
                <a:gd name="T8" fmla="*/ 219 w 613"/>
                <a:gd name="T9" fmla="*/ 49 h 129"/>
                <a:gd name="T10" fmla="*/ 187 w 613"/>
                <a:gd name="T11" fmla="*/ 46 h 129"/>
                <a:gd name="T12" fmla="*/ 164 w 613"/>
                <a:gd name="T13" fmla="*/ 39 h 129"/>
                <a:gd name="T14" fmla="*/ 150 w 613"/>
                <a:gd name="T15" fmla="*/ 29 h 129"/>
                <a:gd name="T16" fmla="*/ 147 w 613"/>
                <a:gd name="T17" fmla="*/ 15 h 129"/>
                <a:gd name="T18" fmla="*/ 147 w 613"/>
                <a:gd name="T19" fmla="*/ 0 h 129"/>
                <a:gd name="T20" fmla="*/ 0 w 613"/>
                <a:gd name="T21" fmla="*/ 0 h 129"/>
                <a:gd name="T22" fmla="*/ 1 w 613"/>
                <a:gd name="T23" fmla="*/ 24 h 129"/>
                <a:gd name="T24" fmla="*/ 5 w 613"/>
                <a:gd name="T25" fmla="*/ 34 h 129"/>
                <a:gd name="T26" fmla="*/ 12 w 613"/>
                <a:gd name="T27" fmla="*/ 46 h 129"/>
                <a:gd name="T28" fmla="*/ 21 w 613"/>
                <a:gd name="T29" fmla="*/ 54 h 129"/>
                <a:gd name="T30" fmla="*/ 33 w 613"/>
                <a:gd name="T31" fmla="*/ 63 h 129"/>
                <a:gd name="T32" fmla="*/ 46 w 613"/>
                <a:gd name="T33" fmla="*/ 71 h 129"/>
                <a:gd name="T34" fmla="*/ 69 w 613"/>
                <a:gd name="T35" fmla="*/ 79 h 129"/>
                <a:gd name="T36" fmla="*/ 94 w 613"/>
                <a:gd name="T37" fmla="*/ 87 h 129"/>
                <a:gd name="T38" fmla="*/ 119 w 613"/>
                <a:gd name="T39" fmla="*/ 92 h 129"/>
                <a:gd name="T40" fmla="*/ 148 w 613"/>
                <a:gd name="T41" fmla="*/ 97 h 129"/>
                <a:gd name="T42" fmla="*/ 185 w 613"/>
                <a:gd name="T43" fmla="*/ 99 h 129"/>
                <a:gd name="T44" fmla="*/ 219 w 613"/>
                <a:gd name="T45" fmla="*/ 100 h 129"/>
                <a:gd name="T46" fmla="*/ 407 w 613"/>
                <a:gd name="T47" fmla="*/ 100 h 129"/>
                <a:gd name="T48" fmla="*/ 407 w 613"/>
                <a:gd name="T49" fmla="*/ 128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3" h="129">
                  <a:moveTo>
                    <a:pt x="407" y="128"/>
                  </a:moveTo>
                  <a:lnTo>
                    <a:pt x="612" y="77"/>
                  </a:lnTo>
                  <a:lnTo>
                    <a:pt x="407" y="21"/>
                  </a:lnTo>
                  <a:lnTo>
                    <a:pt x="407" y="50"/>
                  </a:lnTo>
                  <a:lnTo>
                    <a:pt x="219" y="49"/>
                  </a:lnTo>
                  <a:lnTo>
                    <a:pt x="187" y="46"/>
                  </a:lnTo>
                  <a:lnTo>
                    <a:pt x="164" y="39"/>
                  </a:lnTo>
                  <a:lnTo>
                    <a:pt x="150" y="29"/>
                  </a:lnTo>
                  <a:lnTo>
                    <a:pt x="147" y="15"/>
                  </a:lnTo>
                  <a:lnTo>
                    <a:pt x="147" y="0"/>
                  </a:lnTo>
                  <a:lnTo>
                    <a:pt x="0" y="0"/>
                  </a:lnTo>
                  <a:lnTo>
                    <a:pt x="1" y="24"/>
                  </a:lnTo>
                  <a:lnTo>
                    <a:pt x="5" y="34"/>
                  </a:lnTo>
                  <a:lnTo>
                    <a:pt x="12" y="46"/>
                  </a:lnTo>
                  <a:lnTo>
                    <a:pt x="21" y="54"/>
                  </a:lnTo>
                  <a:lnTo>
                    <a:pt x="33" y="63"/>
                  </a:lnTo>
                  <a:lnTo>
                    <a:pt x="46" y="71"/>
                  </a:lnTo>
                  <a:lnTo>
                    <a:pt x="69" y="79"/>
                  </a:lnTo>
                  <a:lnTo>
                    <a:pt x="94" y="87"/>
                  </a:lnTo>
                  <a:lnTo>
                    <a:pt x="119" y="92"/>
                  </a:lnTo>
                  <a:lnTo>
                    <a:pt x="148" y="97"/>
                  </a:lnTo>
                  <a:lnTo>
                    <a:pt x="185" y="99"/>
                  </a:lnTo>
                  <a:lnTo>
                    <a:pt x="219" y="100"/>
                  </a:lnTo>
                  <a:lnTo>
                    <a:pt x="407" y="100"/>
                  </a:lnTo>
                  <a:lnTo>
                    <a:pt x="407" y="128"/>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0730" name="Freeform 7"/>
            <p:cNvSpPr>
              <a:spLocks/>
            </p:cNvSpPr>
            <p:nvPr/>
          </p:nvSpPr>
          <p:spPr bwMode="auto">
            <a:xfrm>
              <a:off x="5325" y="277"/>
              <a:ext cx="376" cy="211"/>
            </a:xfrm>
            <a:custGeom>
              <a:avLst/>
              <a:gdLst>
                <a:gd name="T0" fmla="*/ 375 w 376"/>
                <a:gd name="T1" fmla="*/ 70 h 211"/>
                <a:gd name="T2" fmla="*/ 228 w 376"/>
                <a:gd name="T3" fmla="*/ 0 h 211"/>
                <a:gd name="T4" fmla="*/ 63 w 376"/>
                <a:gd name="T5" fmla="*/ 70 h 211"/>
                <a:gd name="T6" fmla="*/ 147 w 376"/>
                <a:gd name="T7" fmla="*/ 70 h 211"/>
                <a:gd name="T8" fmla="*/ 147 w 376"/>
                <a:gd name="T9" fmla="*/ 135 h 211"/>
                <a:gd name="T10" fmla="*/ 137 w 376"/>
                <a:gd name="T11" fmla="*/ 146 h 211"/>
                <a:gd name="T12" fmla="*/ 116 w 376"/>
                <a:gd name="T13" fmla="*/ 154 h 211"/>
                <a:gd name="T14" fmla="*/ 88 w 376"/>
                <a:gd name="T15" fmla="*/ 158 h 211"/>
                <a:gd name="T16" fmla="*/ 46 w 376"/>
                <a:gd name="T17" fmla="*/ 159 h 211"/>
                <a:gd name="T18" fmla="*/ 0 w 376"/>
                <a:gd name="T19" fmla="*/ 159 h 211"/>
                <a:gd name="T20" fmla="*/ 0 w 376"/>
                <a:gd name="T21" fmla="*/ 210 h 211"/>
                <a:gd name="T22" fmla="*/ 71 w 376"/>
                <a:gd name="T23" fmla="*/ 209 h 211"/>
                <a:gd name="T24" fmla="*/ 102 w 376"/>
                <a:gd name="T25" fmla="*/ 208 h 211"/>
                <a:gd name="T26" fmla="*/ 137 w 376"/>
                <a:gd name="T27" fmla="*/ 206 h 211"/>
                <a:gd name="T28" fmla="*/ 161 w 376"/>
                <a:gd name="T29" fmla="*/ 203 h 211"/>
                <a:gd name="T30" fmla="*/ 186 w 376"/>
                <a:gd name="T31" fmla="*/ 199 h 211"/>
                <a:gd name="T32" fmla="*/ 208 w 376"/>
                <a:gd name="T33" fmla="*/ 194 h 211"/>
                <a:gd name="T34" fmla="*/ 232 w 376"/>
                <a:gd name="T35" fmla="*/ 186 h 211"/>
                <a:gd name="T36" fmla="*/ 253 w 376"/>
                <a:gd name="T37" fmla="*/ 177 h 211"/>
                <a:gd name="T38" fmla="*/ 268 w 376"/>
                <a:gd name="T39" fmla="*/ 169 h 211"/>
                <a:gd name="T40" fmla="*/ 282 w 376"/>
                <a:gd name="T41" fmla="*/ 159 h 211"/>
                <a:gd name="T42" fmla="*/ 290 w 376"/>
                <a:gd name="T43" fmla="*/ 146 h 211"/>
                <a:gd name="T44" fmla="*/ 293 w 376"/>
                <a:gd name="T45" fmla="*/ 135 h 211"/>
                <a:gd name="T46" fmla="*/ 294 w 376"/>
                <a:gd name="T47" fmla="*/ 70 h 211"/>
                <a:gd name="T48" fmla="*/ 375 w 376"/>
                <a:gd name="T49" fmla="*/ 70 h 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211">
                  <a:moveTo>
                    <a:pt x="375" y="70"/>
                  </a:moveTo>
                  <a:lnTo>
                    <a:pt x="228" y="0"/>
                  </a:lnTo>
                  <a:lnTo>
                    <a:pt x="63" y="70"/>
                  </a:lnTo>
                  <a:lnTo>
                    <a:pt x="147" y="70"/>
                  </a:lnTo>
                  <a:lnTo>
                    <a:pt x="147" y="135"/>
                  </a:lnTo>
                  <a:lnTo>
                    <a:pt x="137" y="146"/>
                  </a:lnTo>
                  <a:lnTo>
                    <a:pt x="116" y="154"/>
                  </a:lnTo>
                  <a:lnTo>
                    <a:pt x="88" y="158"/>
                  </a:lnTo>
                  <a:lnTo>
                    <a:pt x="46" y="159"/>
                  </a:lnTo>
                  <a:lnTo>
                    <a:pt x="0" y="159"/>
                  </a:lnTo>
                  <a:lnTo>
                    <a:pt x="0" y="210"/>
                  </a:lnTo>
                  <a:lnTo>
                    <a:pt x="71" y="209"/>
                  </a:lnTo>
                  <a:lnTo>
                    <a:pt x="102" y="208"/>
                  </a:lnTo>
                  <a:lnTo>
                    <a:pt x="137" y="206"/>
                  </a:lnTo>
                  <a:lnTo>
                    <a:pt x="161" y="203"/>
                  </a:lnTo>
                  <a:lnTo>
                    <a:pt x="186" y="199"/>
                  </a:lnTo>
                  <a:lnTo>
                    <a:pt x="208" y="194"/>
                  </a:lnTo>
                  <a:lnTo>
                    <a:pt x="232" y="186"/>
                  </a:lnTo>
                  <a:lnTo>
                    <a:pt x="253" y="177"/>
                  </a:lnTo>
                  <a:lnTo>
                    <a:pt x="268" y="169"/>
                  </a:lnTo>
                  <a:lnTo>
                    <a:pt x="282" y="159"/>
                  </a:lnTo>
                  <a:lnTo>
                    <a:pt x="290" y="146"/>
                  </a:lnTo>
                  <a:lnTo>
                    <a:pt x="293" y="135"/>
                  </a:lnTo>
                  <a:lnTo>
                    <a:pt x="294" y="70"/>
                  </a:lnTo>
                  <a:lnTo>
                    <a:pt x="375" y="70"/>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0731" name="Freeform 8"/>
            <p:cNvSpPr>
              <a:spLocks/>
            </p:cNvSpPr>
            <p:nvPr/>
          </p:nvSpPr>
          <p:spPr bwMode="auto">
            <a:xfrm>
              <a:off x="4032" y="270"/>
              <a:ext cx="376" cy="211"/>
            </a:xfrm>
            <a:custGeom>
              <a:avLst/>
              <a:gdLst>
                <a:gd name="T0" fmla="*/ 0 w 376"/>
                <a:gd name="T1" fmla="*/ 71 h 211"/>
                <a:gd name="T2" fmla="*/ 147 w 376"/>
                <a:gd name="T3" fmla="*/ 0 h 211"/>
                <a:gd name="T4" fmla="*/ 313 w 376"/>
                <a:gd name="T5" fmla="*/ 71 h 211"/>
                <a:gd name="T6" fmla="*/ 228 w 376"/>
                <a:gd name="T7" fmla="*/ 71 h 211"/>
                <a:gd name="T8" fmla="*/ 228 w 376"/>
                <a:gd name="T9" fmla="*/ 135 h 211"/>
                <a:gd name="T10" fmla="*/ 238 w 376"/>
                <a:gd name="T11" fmla="*/ 146 h 211"/>
                <a:gd name="T12" fmla="*/ 259 w 376"/>
                <a:gd name="T13" fmla="*/ 154 h 211"/>
                <a:gd name="T14" fmla="*/ 288 w 376"/>
                <a:gd name="T15" fmla="*/ 158 h 211"/>
                <a:gd name="T16" fmla="*/ 329 w 376"/>
                <a:gd name="T17" fmla="*/ 160 h 211"/>
                <a:gd name="T18" fmla="*/ 375 w 376"/>
                <a:gd name="T19" fmla="*/ 160 h 211"/>
                <a:gd name="T20" fmla="*/ 375 w 376"/>
                <a:gd name="T21" fmla="*/ 210 h 211"/>
                <a:gd name="T22" fmla="*/ 304 w 376"/>
                <a:gd name="T23" fmla="*/ 209 h 211"/>
                <a:gd name="T24" fmla="*/ 273 w 376"/>
                <a:gd name="T25" fmla="*/ 208 h 211"/>
                <a:gd name="T26" fmla="*/ 238 w 376"/>
                <a:gd name="T27" fmla="*/ 206 h 211"/>
                <a:gd name="T28" fmla="*/ 214 w 376"/>
                <a:gd name="T29" fmla="*/ 203 h 211"/>
                <a:gd name="T30" fmla="*/ 189 w 376"/>
                <a:gd name="T31" fmla="*/ 199 h 211"/>
                <a:gd name="T32" fmla="*/ 167 w 376"/>
                <a:gd name="T33" fmla="*/ 194 h 211"/>
                <a:gd name="T34" fmla="*/ 142 w 376"/>
                <a:gd name="T35" fmla="*/ 186 h 211"/>
                <a:gd name="T36" fmla="*/ 122 w 376"/>
                <a:gd name="T37" fmla="*/ 178 h 211"/>
                <a:gd name="T38" fmla="*/ 107 w 376"/>
                <a:gd name="T39" fmla="*/ 169 h 211"/>
                <a:gd name="T40" fmla="*/ 93 w 376"/>
                <a:gd name="T41" fmla="*/ 159 h 211"/>
                <a:gd name="T42" fmla="*/ 84 w 376"/>
                <a:gd name="T43" fmla="*/ 146 h 211"/>
                <a:gd name="T44" fmla="*/ 82 w 376"/>
                <a:gd name="T45" fmla="*/ 135 h 211"/>
                <a:gd name="T46" fmla="*/ 81 w 376"/>
                <a:gd name="T47" fmla="*/ 71 h 211"/>
                <a:gd name="T48" fmla="*/ 0 w 376"/>
                <a:gd name="T49" fmla="*/ 71 h 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211">
                  <a:moveTo>
                    <a:pt x="0" y="71"/>
                  </a:moveTo>
                  <a:lnTo>
                    <a:pt x="147" y="0"/>
                  </a:lnTo>
                  <a:lnTo>
                    <a:pt x="313" y="71"/>
                  </a:lnTo>
                  <a:lnTo>
                    <a:pt x="228" y="71"/>
                  </a:lnTo>
                  <a:lnTo>
                    <a:pt x="228" y="135"/>
                  </a:lnTo>
                  <a:lnTo>
                    <a:pt x="238" y="146"/>
                  </a:lnTo>
                  <a:lnTo>
                    <a:pt x="259" y="154"/>
                  </a:lnTo>
                  <a:lnTo>
                    <a:pt x="288" y="158"/>
                  </a:lnTo>
                  <a:lnTo>
                    <a:pt x="329" y="160"/>
                  </a:lnTo>
                  <a:lnTo>
                    <a:pt x="375" y="160"/>
                  </a:lnTo>
                  <a:lnTo>
                    <a:pt x="375" y="210"/>
                  </a:lnTo>
                  <a:lnTo>
                    <a:pt x="304" y="209"/>
                  </a:lnTo>
                  <a:lnTo>
                    <a:pt x="273" y="208"/>
                  </a:lnTo>
                  <a:lnTo>
                    <a:pt x="238" y="206"/>
                  </a:lnTo>
                  <a:lnTo>
                    <a:pt x="214" y="203"/>
                  </a:lnTo>
                  <a:lnTo>
                    <a:pt x="189" y="199"/>
                  </a:lnTo>
                  <a:lnTo>
                    <a:pt x="167" y="194"/>
                  </a:lnTo>
                  <a:lnTo>
                    <a:pt x="142" y="186"/>
                  </a:lnTo>
                  <a:lnTo>
                    <a:pt x="122" y="178"/>
                  </a:lnTo>
                  <a:lnTo>
                    <a:pt x="107" y="169"/>
                  </a:lnTo>
                  <a:lnTo>
                    <a:pt x="93" y="159"/>
                  </a:lnTo>
                  <a:lnTo>
                    <a:pt x="84" y="146"/>
                  </a:lnTo>
                  <a:lnTo>
                    <a:pt x="82" y="135"/>
                  </a:lnTo>
                  <a:lnTo>
                    <a:pt x="81" y="71"/>
                  </a:lnTo>
                  <a:lnTo>
                    <a:pt x="0" y="71"/>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0732" name="Freeform 9"/>
            <p:cNvSpPr>
              <a:spLocks/>
            </p:cNvSpPr>
            <p:nvPr/>
          </p:nvSpPr>
          <p:spPr bwMode="auto">
            <a:xfrm>
              <a:off x="4174" y="495"/>
              <a:ext cx="614" cy="130"/>
            </a:xfrm>
            <a:custGeom>
              <a:avLst/>
              <a:gdLst>
                <a:gd name="T0" fmla="*/ 206 w 614"/>
                <a:gd name="T1" fmla="*/ 0 h 130"/>
                <a:gd name="T2" fmla="*/ 0 w 614"/>
                <a:gd name="T3" fmla="*/ 51 h 130"/>
                <a:gd name="T4" fmla="*/ 206 w 614"/>
                <a:gd name="T5" fmla="*/ 108 h 130"/>
                <a:gd name="T6" fmla="*/ 206 w 614"/>
                <a:gd name="T7" fmla="*/ 79 h 130"/>
                <a:gd name="T8" fmla="*/ 394 w 614"/>
                <a:gd name="T9" fmla="*/ 79 h 130"/>
                <a:gd name="T10" fmla="*/ 427 w 614"/>
                <a:gd name="T11" fmla="*/ 82 h 130"/>
                <a:gd name="T12" fmla="*/ 449 w 614"/>
                <a:gd name="T13" fmla="*/ 90 h 130"/>
                <a:gd name="T14" fmla="*/ 464 w 614"/>
                <a:gd name="T15" fmla="*/ 99 h 130"/>
                <a:gd name="T16" fmla="*/ 467 w 614"/>
                <a:gd name="T17" fmla="*/ 113 h 130"/>
                <a:gd name="T18" fmla="*/ 467 w 614"/>
                <a:gd name="T19" fmla="*/ 129 h 130"/>
                <a:gd name="T20" fmla="*/ 613 w 614"/>
                <a:gd name="T21" fmla="*/ 129 h 130"/>
                <a:gd name="T22" fmla="*/ 612 w 614"/>
                <a:gd name="T23" fmla="*/ 105 h 130"/>
                <a:gd name="T24" fmla="*/ 607 w 614"/>
                <a:gd name="T25" fmla="*/ 94 h 130"/>
                <a:gd name="T26" fmla="*/ 602 w 614"/>
                <a:gd name="T27" fmla="*/ 82 h 130"/>
                <a:gd name="T28" fmla="*/ 592 w 614"/>
                <a:gd name="T29" fmla="*/ 74 h 130"/>
                <a:gd name="T30" fmla="*/ 580 w 614"/>
                <a:gd name="T31" fmla="*/ 65 h 130"/>
                <a:gd name="T32" fmla="*/ 567 w 614"/>
                <a:gd name="T33" fmla="*/ 58 h 130"/>
                <a:gd name="T34" fmla="*/ 545 w 614"/>
                <a:gd name="T35" fmla="*/ 49 h 130"/>
                <a:gd name="T36" fmla="*/ 520 w 614"/>
                <a:gd name="T37" fmla="*/ 42 h 130"/>
                <a:gd name="T38" fmla="*/ 494 w 614"/>
                <a:gd name="T39" fmla="*/ 37 h 130"/>
                <a:gd name="T40" fmla="*/ 465 w 614"/>
                <a:gd name="T41" fmla="*/ 32 h 130"/>
                <a:gd name="T42" fmla="*/ 428 w 614"/>
                <a:gd name="T43" fmla="*/ 29 h 130"/>
                <a:gd name="T44" fmla="*/ 394 w 614"/>
                <a:gd name="T45" fmla="*/ 29 h 130"/>
                <a:gd name="T46" fmla="*/ 206 w 614"/>
                <a:gd name="T47" fmla="*/ 28 h 130"/>
                <a:gd name="T48" fmla="*/ 206 w 614"/>
                <a:gd name="T49" fmla="*/ 0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4" h="130">
                  <a:moveTo>
                    <a:pt x="206" y="0"/>
                  </a:moveTo>
                  <a:lnTo>
                    <a:pt x="0" y="51"/>
                  </a:lnTo>
                  <a:lnTo>
                    <a:pt x="206" y="108"/>
                  </a:lnTo>
                  <a:lnTo>
                    <a:pt x="206" y="79"/>
                  </a:lnTo>
                  <a:lnTo>
                    <a:pt x="394" y="79"/>
                  </a:lnTo>
                  <a:lnTo>
                    <a:pt x="427" y="82"/>
                  </a:lnTo>
                  <a:lnTo>
                    <a:pt x="449" y="90"/>
                  </a:lnTo>
                  <a:lnTo>
                    <a:pt x="464" y="99"/>
                  </a:lnTo>
                  <a:lnTo>
                    <a:pt x="467" y="113"/>
                  </a:lnTo>
                  <a:lnTo>
                    <a:pt x="467" y="129"/>
                  </a:lnTo>
                  <a:lnTo>
                    <a:pt x="613" y="129"/>
                  </a:lnTo>
                  <a:lnTo>
                    <a:pt x="612" y="105"/>
                  </a:lnTo>
                  <a:lnTo>
                    <a:pt x="607" y="94"/>
                  </a:lnTo>
                  <a:lnTo>
                    <a:pt x="602" y="82"/>
                  </a:lnTo>
                  <a:lnTo>
                    <a:pt x="592" y="74"/>
                  </a:lnTo>
                  <a:lnTo>
                    <a:pt x="580" y="65"/>
                  </a:lnTo>
                  <a:lnTo>
                    <a:pt x="567" y="58"/>
                  </a:lnTo>
                  <a:lnTo>
                    <a:pt x="545" y="49"/>
                  </a:lnTo>
                  <a:lnTo>
                    <a:pt x="520" y="42"/>
                  </a:lnTo>
                  <a:lnTo>
                    <a:pt x="494" y="37"/>
                  </a:lnTo>
                  <a:lnTo>
                    <a:pt x="465" y="32"/>
                  </a:lnTo>
                  <a:lnTo>
                    <a:pt x="428" y="29"/>
                  </a:lnTo>
                  <a:lnTo>
                    <a:pt x="394" y="29"/>
                  </a:lnTo>
                  <a:lnTo>
                    <a:pt x="206" y="28"/>
                  </a:lnTo>
                  <a:lnTo>
                    <a:pt x="206" y="0"/>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0733" name="Freeform 10"/>
            <p:cNvSpPr>
              <a:spLocks/>
            </p:cNvSpPr>
            <p:nvPr/>
          </p:nvSpPr>
          <p:spPr bwMode="auto">
            <a:xfrm>
              <a:off x="4970" y="494"/>
              <a:ext cx="612" cy="130"/>
            </a:xfrm>
            <a:custGeom>
              <a:avLst/>
              <a:gdLst>
                <a:gd name="T0" fmla="*/ 407 w 612"/>
                <a:gd name="T1" fmla="*/ 0 h 130"/>
                <a:gd name="T2" fmla="*/ 611 w 612"/>
                <a:gd name="T3" fmla="*/ 51 h 130"/>
                <a:gd name="T4" fmla="*/ 407 w 612"/>
                <a:gd name="T5" fmla="*/ 108 h 130"/>
                <a:gd name="T6" fmla="*/ 407 w 612"/>
                <a:gd name="T7" fmla="*/ 78 h 130"/>
                <a:gd name="T8" fmla="*/ 219 w 612"/>
                <a:gd name="T9" fmla="*/ 79 h 130"/>
                <a:gd name="T10" fmla="*/ 187 w 612"/>
                <a:gd name="T11" fmla="*/ 82 h 130"/>
                <a:gd name="T12" fmla="*/ 164 w 612"/>
                <a:gd name="T13" fmla="*/ 90 h 130"/>
                <a:gd name="T14" fmla="*/ 150 w 612"/>
                <a:gd name="T15" fmla="*/ 99 h 130"/>
                <a:gd name="T16" fmla="*/ 146 w 612"/>
                <a:gd name="T17" fmla="*/ 113 h 130"/>
                <a:gd name="T18" fmla="*/ 146 w 612"/>
                <a:gd name="T19" fmla="*/ 129 h 130"/>
                <a:gd name="T20" fmla="*/ 0 w 612"/>
                <a:gd name="T21" fmla="*/ 129 h 130"/>
                <a:gd name="T22" fmla="*/ 1 w 612"/>
                <a:gd name="T23" fmla="*/ 105 h 130"/>
                <a:gd name="T24" fmla="*/ 6 w 612"/>
                <a:gd name="T25" fmla="*/ 94 h 130"/>
                <a:gd name="T26" fmla="*/ 12 w 612"/>
                <a:gd name="T27" fmla="*/ 82 h 130"/>
                <a:gd name="T28" fmla="*/ 21 w 612"/>
                <a:gd name="T29" fmla="*/ 74 h 130"/>
                <a:gd name="T30" fmla="*/ 34 w 612"/>
                <a:gd name="T31" fmla="*/ 65 h 130"/>
                <a:gd name="T32" fmla="*/ 46 w 612"/>
                <a:gd name="T33" fmla="*/ 58 h 130"/>
                <a:gd name="T34" fmla="*/ 69 w 612"/>
                <a:gd name="T35" fmla="*/ 49 h 130"/>
                <a:gd name="T36" fmla="*/ 94 w 612"/>
                <a:gd name="T37" fmla="*/ 42 h 130"/>
                <a:gd name="T38" fmla="*/ 119 w 612"/>
                <a:gd name="T39" fmla="*/ 37 h 130"/>
                <a:gd name="T40" fmla="*/ 148 w 612"/>
                <a:gd name="T41" fmla="*/ 32 h 130"/>
                <a:gd name="T42" fmla="*/ 185 w 612"/>
                <a:gd name="T43" fmla="*/ 29 h 130"/>
                <a:gd name="T44" fmla="*/ 219 w 612"/>
                <a:gd name="T45" fmla="*/ 29 h 130"/>
                <a:gd name="T46" fmla="*/ 407 w 612"/>
                <a:gd name="T47" fmla="*/ 28 h 130"/>
                <a:gd name="T48" fmla="*/ 407 w 612"/>
                <a:gd name="T49" fmla="*/ 0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2" h="130">
                  <a:moveTo>
                    <a:pt x="407" y="0"/>
                  </a:moveTo>
                  <a:lnTo>
                    <a:pt x="611" y="51"/>
                  </a:lnTo>
                  <a:lnTo>
                    <a:pt x="407" y="108"/>
                  </a:lnTo>
                  <a:lnTo>
                    <a:pt x="407" y="78"/>
                  </a:lnTo>
                  <a:lnTo>
                    <a:pt x="219" y="79"/>
                  </a:lnTo>
                  <a:lnTo>
                    <a:pt x="187" y="82"/>
                  </a:lnTo>
                  <a:lnTo>
                    <a:pt x="164" y="90"/>
                  </a:lnTo>
                  <a:lnTo>
                    <a:pt x="150" y="99"/>
                  </a:lnTo>
                  <a:lnTo>
                    <a:pt x="146" y="113"/>
                  </a:lnTo>
                  <a:lnTo>
                    <a:pt x="146" y="129"/>
                  </a:lnTo>
                  <a:lnTo>
                    <a:pt x="0" y="129"/>
                  </a:lnTo>
                  <a:lnTo>
                    <a:pt x="1" y="105"/>
                  </a:lnTo>
                  <a:lnTo>
                    <a:pt x="6" y="94"/>
                  </a:lnTo>
                  <a:lnTo>
                    <a:pt x="12" y="82"/>
                  </a:lnTo>
                  <a:lnTo>
                    <a:pt x="21" y="74"/>
                  </a:lnTo>
                  <a:lnTo>
                    <a:pt x="34" y="65"/>
                  </a:lnTo>
                  <a:lnTo>
                    <a:pt x="46" y="58"/>
                  </a:lnTo>
                  <a:lnTo>
                    <a:pt x="69" y="49"/>
                  </a:lnTo>
                  <a:lnTo>
                    <a:pt x="94" y="42"/>
                  </a:lnTo>
                  <a:lnTo>
                    <a:pt x="119" y="37"/>
                  </a:lnTo>
                  <a:lnTo>
                    <a:pt x="148" y="32"/>
                  </a:lnTo>
                  <a:lnTo>
                    <a:pt x="185" y="29"/>
                  </a:lnTo>
                  <a:lnTo>
                    <a:pt x="219" y="29"/>
                  </a:lnTo>
                  <a:lnTo>
                    <a:pt x="407" y="28"/>
                  </a:lnTo>
                  <a:lnTo>
                    <a:pt x="407" y="0"/>
                  </a:lnTo>
                </a:path>
              </a:pathLst>
            </a:custGeom>
            <a:solidFill>
              <a:srgbClr val="F39FD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30726" name="Rectangle 11"/>
          <p:cNvSpPr>
            <a:spLocks noGrp="1" noChangeArrowheads="1"/>
          </p:cNvSpPr>
          <p:nvPr>
            <p:ph type="body" idx="1"/>
          </p:nvPr>
        </p:nvSpPr>
        <p:spPr>
          <a:xfrm>
            <a:off x="422275" y="1219200"/>
            <a:ext cx="8369300" cy="4724400"/>
          </a:xfrm>
          <a:noFill/>
        </p:spPr>
        <p:txBody>
          <a:bodyPr/>
          <a:lstStyle/>
          <a:p>
            <a:pPr marL="190500" indent="-190500" algn="just">
              <a:buFontTx/>
              <a:buNone/>
            </a:pPr>
            <a:r>
              <a:rPr lang="ru-RU" altLang="ru-RU" sz="1600" smtClean="0">
                <a:latin typeface="Arial" panose="020B0604020202020204" pitchFamily="34" charset="0"/>
                <a:cs typeface="Arial" panose="020B0604020202020204" pitchFamily="34" charset="0"/>
              </a:rPr>
              <a:t>    </a:t>
            </a:r>
            <a:r>
              <a:rPr lang="ru-RU" altLang="ru-RU" smtClean="0">
                <a:latin typeface="Arial" panose="020B0604020202020204" pitchFamily="34" charset="0"/>
                <a:cs typeface="Arial" panose="020B0604020202020204" pitchFamily="34" charset="0"/>
              </a:rPr>
              <a:t>Одним из главных условий нормальной деятельности компании является обеспеченность денежными средствами</a:t>
            </a:r>
            <a:r>
              <a:rPr lang="ru-RU" altLang="ru-RU" sz="1600" smtClean="0">
                <a:latin typeface="Arial" panose="020B0604020202020204" pitchFamily="34" charset="0"/>
                <a:cs typeface="Arial" panose="020B0604020202020204" pitchFamily="34" charset="0"/>
              </a:rPr>
              <a:t>, </a:t>
            </a:r>
            <a:r>
              <a:rPr lang="ru-RU" altLang="ru-RU" smtClean="0">
                <a:latin typeface="Arial" panose="020B0604020202020204" pitchFamily="34" charset="0"/>
                <a:cs typeface="Arial" panose="020B0604020202020204" pitchFamily="34" charset="0"/>
              </a:rPr>
              <a:t>оценить которую позволяет </a:t>
            </a:r>
            <a:r>
              <a:rPr lang="ru-RU" altLang="ru-RU" b="0" smtClean="0">
                <a:latin typeface="Arial" panose="020B0604020202020204" pitchFamily="34" charset="0"/>
                <a:cs typeface="Arial" panose="020B0604020202020204" pitchFamily="34" charset="0"/>
              </a:rPr>
              <a:t>анализ денежных потоков</a:t>
            </a:r>
            <a:endParaRPr lang="ru-RU" altLang="ru-RU" smtClean="0">
              <a:latin typeface="Arial" panose="020B0604020202020204" pitchFamily="34" charset="0"/>
              <a:cs typeface="Arial" panose="020B0604020202020204" pitchFamily="34" charset="0"/>
            </a:endParaRPr>
          </a:p>
          <a:p>
            <a:pPr marL="190500" indent="-190500" algn="just">
              <a:buFontTx/>
              <a:buNone/>
            </a:pPr>
            <a:endParaRPr lang="ru-RU" altLang="ru-RU" sz="1000" smtClean="0">
              <a:latin typeface="Arial" panose="020B0604020202020204" pitchFamily="34" charset="0"/>
              <a:cs typeface="Arial" panose="020B0604020202020204" pitchFamily="34" charset="0"/>
            </a:endParaRPr>
          </a:p>
          <a:p>
            <a:pPr marL="190500" indent="-190500" algn="just">
              <a:buFontTx/>
              <a:buNone/>
            </a:pPr>
            <a:r>
              <a:rPr lang="ru-RU" altLang="ru-RU" smtClean="0">
                <a:latin typeface="Arial" panose="020B0604020202020204" pitchFamily="34" charset="0"/>
                <a:cs typeface="Arial" panose="020B0604020202020204" pitchFamily="34" charset="0"/>
              </a:rPr>
              <a:t>      </a:t>
            </a:r>
            <a:r>
              <a:rPr lang="ru-RU" altLang="ru-RU" u="sng" smtClean="0">
                <a:latin typeface="Arial" panose="020B0604020202020204" pitchFamily="34" charset="0"/>
                <a:cs typeface="Arial" panose="020B0604020202020204" pitchFamily="34" charset="0"/>
              </a:rPr>
              <a:t>Различают денежные потоки:</a:t>
            </a:r>
          </a:p>
          <a:p>
            <a:pPr marL="190500" indent="-190500" algn="just"/>
            <a:r>
              <a:rPr lang="ru-RU" altLang="ru-RU" sz="1600" smtClean="0">
                <a:latin typeface="Arial" panose="020B0604020202020204" pitchFamily="34" charset="0"/>
                <a:cs typeface="Arial" panose="020B0604020202020204" pitchFamily="34" charset="0"/>
              </a:rPr>
              <a:t>от основной деятельности (операционный): движение денежных средств в процессе производства и реализации основной продукции</a:t>
            </a:r>
          </a:p>
          <a:p>
            <a:pPr marL="190500" indent="-190500" algn="just"/>
            <a:r>
              <a:rPr lang="ru-RU" altLang="ru-RU" sz="1600" smtClean="0">
                <a:latin typeface="Arial" panose="020B0604020202020204" pitchFamily="34" charset="0"/>
                <a:cs typeface="Arial" panose="020B0604020202020204" pitchFamily="34" charset="0"/>
              </a:rPr>
              <a:t>от инвестиционной деятельности: доходы и расходы от инвестирования средств и реализация внеоборотных средств</a:t>
            </a:r>
          </a:p>
          <a:p>
            <a:pPr marL="190500" indent="-190500" algn="just"/>
            <a:r>
              <a:rPr lang="ru-RU" altLang="ru-RU" sz="1600" smtClean="0">
                <a:latin typeface="Arial" panose="020B0604020202020204" pitchFamily="34" charset="0"/>
                <a:cs typeface="Arial" panose="020B0604020202020204" pitchFamily="34" charset="0"/>
              </a:rPr>
              <a:t>от финансовой деятельности: получение и выплата кредитов, выпуск акций и т. д.</a:t>
            </a:r>
            <a:endParaRPr lang="ru-RU" altLang="ru-RU" sz="1000" smtClean="0">
              <a:latin typeface="Arial" panose="020B0604020202020204" pitchFamily="34" charset="0"/>
              <a:cs typeface="Arial" panose="020B0604020202020204" pitchFamily="34" charset="0"/>
            </a:endParaRPr>
          </a:p>
          <a:p>
            <a:pPr marL="190500" indent="-190500" algn="just">
              <a:buFontTx/>
              <a:buNone/>
            </a:pPr>
            <a:r>
              <a:rPr lang="ru-RU" altLang="ru-RU" smtClean="0">
                <a:latin typeface="Arial" panose="020B0604020202020204" pitchFamily="34" charset="0"/>
                <a:cs typeface="Arial" panose="020B0604020202020204" pitchFamily="34" charset="0"/>
              </a:rPr>
              <a:t>  Рассчитать величину денежных потоков по каждому виду деятельности и проанализировать основные притоки и оттоки денежных средств можно по данным БАЛАНСА и ОТЧЕТА О ФИНАНСОВЫХ РЕЗУЛЬТАТАХ на основе изменения отдельных статей этих документов</a:t>
            </a:r>
          </a:p>
          <a:p>
            <a:pPr marL="190500" indent="-190500" algn="ctr">
              <a:buFontTx/>
              <a:buNone/>
            </a:pPr>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12122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40E36B-2075-4889-B047-10E4B1FBD827}" type="slidenum">
              <a:rPr lang="ru-RU" altLang="ru-RU" smtClean="0">
                <a:cs typeface="Arial" panose="020B0604020202020204" pitchFamily="34" charset="0"/>
              </a:rPr>
              <a:pPr/>
              <a:t>15</a:t>
            </a:fld>
            <a:endParaRPr lang="ru-RU" altLang="ru-RU" smtClean="0">
              <a:cs typeface="Arial" panose="020B0604020202020204" pitchFamily="34" charset="0"/>
            </a:endParaRPr>
          </a:p>
        </p:txBody>
      </p:sp>
      <p:sp>
        <p:nvSpPr>
          <p:cNvPr id="3277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Схема формирования </a:t>
            </a:r>
            <a:br>
              <a:rPr lang="ru-RU" altLang="ru-RU" smtClean="0">
                <a:latin typeface="Arial" panose="020B0604020202020204" pitchFamily="34" charset="0"/>
                <a:cs typeface="Arial" panose="020B0604020202020204" pitchFamily="34" charset="0"/>
              </a:rPr>
            </a:br>
            <a:r>
              <a:rPr lang="ru-RU" altLang="ru-RU" smtClean="0">
                <a:latin typeface="Arial" panose="020B0604020202020204" pitchFamily="34" charset="0"/>
                <a:cs typeface="Arial" panose="020B0604020202020204" pitchFamily="34" charset="0"/>
              </a:rPr>
              <a:t>денежных потоков</a:t>
            </a:r>
          </a:p>
        </p:txBody>
      </p:sp>
      <p:graphicFrame>
        <p:nvGraphicFramePr>
          <p:cNvPr id="32773" name="Object 3"/>
          <p:cNvGraphicFramePr>
            <a:graphicFrameLocks/>
          </p:cNvGraphicFramePr>
          <p:nvPr>
            <p:extLst>
              <p:ext uri="{D42A27DB-BD31-4B8C-83A1-F6EECF244321}">
                <p14:modId xmlns:p14="http://schemas.microsoft.com/office/powerpoint/2010/main" val="4091934114"/>
              </p:ext>
            </p:extLst>
          </p:nvPr>
        </p:nvGraphicFramePr>
        <p:xfrm>
          <a:off x="6667500" y="317500"/>
          <a:ext cx="695325" cy="479425"/>
        </p:xfrm>
        <a:graphic>
          <a:graphicData uri="http://schemas.openxmlformats.org/presentationml/2006/ole">
            <mc:AlternateContent xmlns:mc="http://schemas.openxmlformats.org/markup-compatibility/2006">
              <mc:Choice xmlns:v="urn:schemas-microsoft-com:vml" Requires="v">
                <p:oleObj spid="_x0000_s8202" name="Microsoft ClipArt Gallery" r:id="rId4" imgW="3452813" imgH="2767013" progId="MS_ClipArt_Gallery">
                  <p:embed/>
                </p:oleObj>
              </mc:Choice>
              <mc:Fallback>
                <p:oleObj name="Microsoft ClipArt Gallery" r:id="rId4" imgW="3452813" imgH="2767013"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0" y="317500"/>
                        <a:ext cx="6953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774" name="Freeform 4"/>
          <p:cNvSpPr>
            <a:spLocks/>
          </p:cNvSpPr>
          <p:nvPr/>
        </p:nvSpPr>
        <p:spPr bwMode="auto">
          <a:xfrm>
            <a:off x="6124575" y="228600"/>
            <a:ext cx="898525" cy="204788"/>
          </a:xfrm>
          <a:custGeom>
            <a:avLst/>
            <a:gdLst>
              <a:gd name="T0" fmla="*/ 441155287 w 614"/>
              <a:gd name="T1" fmla="*/ 322580788 h 129"/>
              <a:gd name="T2" fmla="*/ 0 w 614"/>
              <a:gd name="T3" fmla="*/ 194053299 h 129"/>
              <a:gd name="T4" fmla="*/ 441155287 w 614"/>
              <a:gd name="T5" fmla="*/ 52924204 h 129"/>
              <a:gd name="T6" fmla="*/ 441155287 w 614"/>
              <a:gd name="T7" fmla="*/ 126008120 h 129"/>
              <a:gd name="T8" fmla="*/ 843761804 w 614"/>
              <a:gd name="T9" fmla="*/ 126008120 h 129"/>
              <a:gd name="T10" fmla="*/ 912291164 w 614"/>
              <a:gd name="T11" fmla="*/ 115927471 h 129"/>
              <a:gd name="T12" fmla="*/ 961546139 w 614"/>
              <a:gd name="T13" fmla="*/ 98287127 h 129"/>
              <a:gd name="T14" fmla="*/ 991526728 w 614"/>
              <a:gd name="T15" fmla="*/ 73085503 h 129"/>
              <a:gd name="T16" fmla="*/ 1000093446 w 614"/>
              <a:gd name="T17" fmla="*/ 37803230 h 129"/>
              <a:gd name="T18" fmla="*/ 1000093446 w 614"/>
              <a:gd name="T19" fmla="*/ 0 h 129"/>
              <a:gd name="T20" fmla="*/ 1312756732 w 614"/>
              <a:gd name="T21" fmla="*/ 0 h 129"/>
              <a:gd name="T22" fmla="*/ 1310614321 w 614"/>
              <a:gd name="T23" fmla="*/ 60483898 h 129"/>
              <a:gd name="T24" fmla="*/ 1299906654 w 614"/>
              <a:gd name="T25" fmla="*/ 88206478 h 129"/>
              <a:gd name="T26" fmla="*/ 1287058039 w 614"/>
              <a:gd name="T27" fmla="*/ 115927471 h 129"/>
              <a:gd name="T28" fmla="*/ 1267783654 w 614"/>
              <a:gd name="T29" fmla="*/ 136088770 h 129"/>
              <a:gd name="T30" fmla="*/ 1242086424 w 614"/>
              <a:gd name="T31" fmla="*/ 161290394 h 129"/>
              <a:gd name="T32" fmla="*/ 1214245319 w 614"/>
              <a:gd name="T33" fmla="*/ 178932324 h 129"/>
              <a:gd name="T34" fmla="*/ 1167132756 w 614"/>
              <a:gd name="T35" fmla="*/ 199093624 h 129"/>
              <a:gd name="T36" fmla="*/ 1113594422 w 614"/>
              <a:gd name="T37" fmla="*/ 219254923 h 129"/>
              <a:gd name="T38" fmla="*/ 1057915140 w 614"/>
              <a:gd name="T39" fmla="*/ 231854941 h 129"/>
              <a:gd name="T40" fmla="*/ 995810087 w 614"/>
              <a:gd name="T41" fmla="*/ 244456547 h 129"/>
              <a:gd name="T42" fmla="*/ 916573060 w 614"/>
              <a:gd name="T43" fmla="*/ 249496872 h 129"/>
              <a:gd name="T44" fmla="*/ 843761804 w 614"/>
              <a:gd name="T45" fmla="*/ 252016240 h 129"/>
              <a:gd name="T46" fmla="*/ 441155287 w 614"/>
              <a:gd name="T47" fmla="*/ 252016240 h 129"/>
              <a:gd name="T48" fmla="*/ 441155287 w 614"/>
              <a:gd name="T49" fmla="*/ 322580788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4" h="129">
                <a:moveTo>
                  <a:pt x="206" y="128"/>
                </a:moveTo>
                <a:lnTo>
                  <a:pt x="0" y="77"/>
                </a:lnTo>
                <a:lnTo>
                  <a:pt x="206" y="21"/>
                </a:lnTo>
                <a:lnTo>
                  <a:pt x="206" y="50"/>
                </a:lnTo>
                <a:lnTo>
                  <a:pt x="394" y="50"/>
                </a:lnTo>
                <a:lnTo>
                  <a:pt x="426" y="46"/>
                </a:lnTo>
                <a:lnTo>
                  <a:pt x="449" y="39"/>
                </a:lnTo>
                <a:lnTo>
                  <a:pt x="463" y="29"/>
                </a:lnTo>
                <a:lnTo>
                  <a:pt x="467" y="15"/>
                </a:lnTo>
                <a:lnTo>
                  <a:pt x="467" y="0"/>
                </a:lnTo>
                <a:lnTo>
                  <a:pt x="613" y="0"/>
                </a:lnTo>
                <a:lnTo>
                  <a:pt x="612" y="24"/>
                </a:lnTo>
                <a:lnTo>
                  <a:pt x="607" y="35"/>
                </a:lnTo>
                <a:lnTo>
                  <a:pt x="601" y="46"/>
                </a:lnTo>
                <a:lnTo>
                  <a:pt x="592" y="54"/>
                </a:lnTo>
                <a:lnTo>
                  <a:pt x="580" y="64"/>
                </a:lnTo>
                <a:lnTo>
                  <a:pt x="567" y="71"/>
                </a:lnTo>
                <a:lnTo>
                  <a:pt x="545" y="79"/>
                </a:lnTo>
                <a:lnTo>
                  <a:pt x="520" y="87"/>
                </a:lnTo>
                <a:lnTo>
                  <a:pt x="494" y="92"/>
                </a:lnTo>
                <a:lnTo>
                  <a:pt x="465" y="97"/>
                </a:lnTo>
                <a:lnTo>
                  <a:pt x="428" y="99"/>
                </a:lnTo>
                <a:lnTo>
                  <a:pt x="394" y="100"/>
                </a:lnTo>
                <a:lnTo>
                  <a:pt x="206" y="100"/>
                </a:lnTo>
                <a:lnTo>
                  <a:pt x="206" y="128"/>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75" name="Freeform 5"/>
          <p:cNvSpPr>
            <a:spLocks/>
          </p:cNvSpPr>
          <p:nvPr/>
        </p:nvSpPr>
        <p:spPr bwMode="auto">
          <a:xfrm>
            <a:off x="7289800" y="227013"/>
            <a:ext cx="898525" cy="204787"/>
          </a:xfrm>
          <a:custGeom>
            <a:avLst/>
            <a:gdLst>
              <a:gd name="T0" fmla="*/ 874448048 w 613"/>
              <a:gd name="T1" fmla="*/ 322579212 h 129"/>
              <a:gd name="T2" fmla="*/ 1314893863 w 613"/>
              <a:gd name="T3" fmla="*/ 194050764 h 129"/>
              <a:gd name="T4" fmla="*/ 874448048 w 613"/>
              <a:gd name="T5" fmla="*/ 52922358 h 129"/>
              <a:gd name="T6" fmla="*/ 874448048 w 613"/>
              <a:gd name="T7" fmla="*/ 126007505 h 129"/>
              <a:gd name="T8" fmla="*/ 470525149 w 613"/>
              <a:gd name="T9" fmla="*/ 123486561 h 129"/>
              <a:gd name="T10" fmla="*/ 401772595 w 613"/>
              <a:gd name="T11" fmla="*/ 115926904 h 129"/>
              <a:gd name="T12" fmla="*/ 352356652 w 613"/>
              <a:gd name="T13" fmla="*/ 98285060 h 129"/>
              <a:gd name="T14" fmla="*/ 322277318 w 613"/>
              <a:gd name="T15" fmla="*/ 73083559 h 129"/>
              <a:gd name="T16" fmla="*/ 315832270 w 613"/>
              <a:gd name="T17" fmla="*/ 37801458 h 129"/>
              <a:gd name="T18" fmla="*/ 315832270 w 613"/>
              <a:gd name="T19" fmla="*/ 0 h 129"/>
              <a:gd name="T20" fmla="*/ 0 w 613"/>
              <a:gd name="T21" fmla="*/ 0 h 129"/>
              <a:gd name="T22" fmla="*/ 2148838 w 613"/>
              <a:gd name="T23" fmla="*/ 60483602 h 129"/>
              <a:gd name="T24" fmla="*/ 10742724 w 613"/>
              <a:gd name="T25" fmla="*/ 85685103 h 129"/>
              <a:gd name="T26" fmla="*/ 25781658 w 613"/>
              <a:gd name="T27" fmla="*/ 115926904 h 129"/>
              <a:gd name="T28" fmla="*/ 45118268 w 613"/>
              <a:gd name="T29" fmla="*/ 136088105 h 129"/>
              <a:gd name="T30" fmla="*/ 70901391 w 613"/>
              <a:gd name="T31" fmla="*/ 158768662 h 129"/>
              <a:gd name="T32" fmla="*/ 98831887 w 613"/>
              <a:gd name="T33" fmla="*/ 178929863 h 129"/>
              <a:gd name="T34" fmla="*/ 148247830 w 613"/>
              <a:gd name="T35" fmla="*/ 199091064 h 129"/>
              <a:gd name="T36" fmla="*/ 201961450 w 613"/>
              <a:gd name="T37" fmla="*/ 219252265 h 129"/>
              <a:gd name="T38" fmla="*/ 255673603 w 613"/>
              <a:gd name="T39" fmla="*/ 231853809 h 129"/>
              <a:gd name="T40" fmla="*/ 317981108 w 613"/>
              <a:gd name="T41" fmla="*/ 244453766 h 129"/>
              <a:gd name="T42" fmla="*/ 397476385 w 613"/>
              <a:gd name="T43" fmla="*/ 249494066 h 129"/>
              <a:gd name="T44" fmla="*/ 470525149 w 613"/>
              <a:gd name="T45" fmla="*/ 252015010 h 129"/>
              <a:gd name="T46" fmla="*/ 874448048 w 613"/>
              <a:gd name="T47" fmla="*/ 252015010 h 129"/>
              <a:gd name="T48" fmla="*/ 874448048 w 613"/>
              <a:gd name="T49" fmla="*/ 322579212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3" h="129">
                <a:moveTo>
                  <a:pt x="407" y="128"/>
                </a:moveTo>
                <a:lnTo>
                  <a:pt x="612" y="77"/>
                </a:lnTo>
                <a:lnTo>
                  <a:pt x="407" y="21"/>
                </a:lnTo>
                <a:lnTo>
                  <a:pt x="407" y="50"/>
                </a:lnTo>
                <a:lnTo>
                  <a:pt x="219" y="49"/>
                </a:lnTo>
                <a:lnTo>
                  <a:pt x="187" y="46"/>
                </a:lnTo>
                <a:lnTo>
                  <a:pt x="164" y="39"/>
                </a:lnTo>
                <a:lnTo>
                  <a:pt x="150" y="29"/>
                </a:lnTo>
                <a:lnTo>
                  <a:pt x="147" y="15"/>
                </a:lnTo>
                <a:lnTo>
                  <a:pt x="147" y="0"/>
                </a:lnTo>
                <a:lnTo>
                  <a:pt x="0" y="0"/>
                </a:lnTo>
                <a:lnTo>
                  <a:pt x="1" y="24"/>
                </a:lnTo>
                <a:lnTo>
                  <a:pt x="5" y="34"/>
                </a:lnTo>
                <a:lnTo>
                  <a:pt x="12" y="46"/>
                </a:lnTo>
                <a:lnTo>
                  <a:pt x="21" y="54"/>
                </a:lnTo>
                <a:lnTo>
                  <a:pt x="33" y="63"/>
                </a:lnTo>
                <a:lnTo>
                  <a:pt x="46" y="71"/>
                </a:lnTo>
                <a:lnTo>
                  <a:pt x="69" y="79"/>
                </a:lnTo>
                <a:lnTo>
                  <a:pt x="94" y="87"/>
                </a:lnTo>
                <a:lnTo>
                  <a:pt x="119" y="92"/>
                </a:lnTo>
                <a:lnTo>
                  <a:pt x="148" y="97"/>
                </a:lnTo>
                <a:lnTo>
                  <a:pt x="185" y="99"/>
                </a:lnTo>
                <a:lnTo>
                  <a:pt x="219" y="100"/>
                </a:lnTo>
                <a:lnTo>
                  <a:pt x="407" y="100"/>
                </a:lnTo>
                <a:lnTo>
                  <a:pt x="407" y="128"/>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76" name="Freeform 6"/>
          <p:cNvSpPr>
            <a:spLocks/>
          </p:cNvSpPr>
          <p:nvPr/>
        </p:nvSpPr>
        <p:spPr bwMode="auto">
          <a:xfrm>
            <a:off x="7802563" y="439738"/>
            <a:ext cx="550862" cy="334962"/>
          </a:xfrm>
          <a:custGeom>
            <a:avLst/>
            <a:gdLst>
              <a:gd name="T0" fmla="*/ 804898751 w 376"/>
              <a:gd name="T1" fmla="*/ 176410674 h 211"/>
              <a:gd name="T2" fmla="*/ 489377889 w 376"/>
              <a:gd name="T3" fmla="*/ 0 h 211"/>
              <a:gd name="T4" fmla="*/ 135223435 w 376"/>
              <a:gd name="T5" fmla="*/ 176410674 h 211"/>
              <a:gd name="T6" fmla="*/ 315520861 w 376"/>
              <a:gd name="T7" fmla="*/ 176410674 h 211"/>
              <a:gd name="T8" fmla="*/ 315520861 w 376"/>
              <a:gd name="T9" fmla="*/ 340219792 h 211"/>
              <a:gd name="T10" fmla="*/ 294056289 w 376"/>
              <a:gd name="T11" fmla="*/ 367942263 h 211"/>
              <a:gd name="T12" fmla="*/ 248982299 w 376"/>
              <a:gd name="T13" fmla="*/ 388103483 h 211"/>
              <a:gd name="T14" fmla="*/ 188882668 w 376"/>
              <a:gd name="T15" fmla="*/ 398184093 h 211"/>
              <a:gd name="T16" fmla="*/ 98734688 w 376"/>
              <a:gd name="T17" fmla="*/ 400703452 h 211"/>
              <a:gd name="T18" fmla="*/ 0 w 376"/>
              <a:gd name="T19" fmla="*/ 400703452 h 211"/>
              <a:gd name="T20" fmla="*/ 0 w 376"/>
              <a:gd name="T21" fmla="*/ 529232023 h 211"/>
              <a:gd name="T22" fmla="*/ 152393921 w 376"/>
              <a:gd name="T23" fmla="*/ 526711076 h 211"/>
              <a:gd name="T24" fmla="*/ 218932484 w 376"/>
              <a:gd name="T25" fmla="*/ 524191718 h 211"/>
              <a:gd name="T26" fmla="*/ 294056289 w 376"/>
              <a:gd name="T27" fmla="*/ 519151413 h 211"/>
              <a:gd name="T28" fmla="*/ 345569211 w 376"/>
              <a:gd name="T29" fmla="*/ 511590161 h 211"/>
              <a:gd name="T30" fmla="*/ 399229909 w 376"/>
              <a:gd name="T31" fmla="*/ 501509551 h 211"/>
              <a:gd name="T32" fmla="*/ 446450210 w 376"/>
              <a:gd name="T33" fmla="*/ 488909583 h 211"/>
              <a:gd name="T34" fmla="*/ 497964597 w 376"/>
              <a:gd name="T35" fmla="*/ 468748363 h 211"/>
              <a:gd name="T36" fmla="*/ 543038588 w 376"/>
              <a:gd name="T37" fmla="*/ 446066197 h 211"/>
              <a:gd name="T38" fmla="*/ 575234713 w 376"/>
              <a:gd name="T39" fmla="*/ 425904977 h 211"/>
              <a:gd name="T40" fmla="*/ 605284528 w 376"/>
              <a:gd name="T41" fmla="*/ 400703452 h 211"/>
              <a:gd name="T42" fmla="*/ 622455014 w 376"/>
              <a:gd name="T43" fmla="*/ 367942263 h 211"/>
              <a:gd name="T44" fmla="*/ 628893946 w 376"/>
              <a:gd name="T45" fmla="*/ 340219792 h 211"/>
              <a:gd name="T46" fmla="*/ 631040257 w 376"/>
              <a:gd name="T47" fmla="*/ 176410674 h 211"/>
              <a:gd name="T48" fmla="*/ 804898751 w 376"/>
              <a:gd name="T49" fmla="*/ 176410674 h 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211">
                <a:moveTo>
                  <a:pt x="375" y="70"/>
                </a:moveTo>
                <a:lnTo>
                  <a:pt x="228" y="0"/>
                </a:lnTo>
                <a:lnTo>
                  <a:pt x="63" y="70"/>
                </a:lnTo>
                <a:lnTo>
                  <a:pt x="147" y="70"/>
                </a:lnTo>
                <a:lnTo>
                  <a:pt x="147" y="135"/>
                </a:lnTo>
                <a:lnTo>
                  <a:pt x="137" y="146"/>
                </a:lnTo>
                <a:lnTo>
                  <a:pt x="116" y="154"/>
                </a:lnTo>
                <a:lnTo>
                  <a:pt x="88" y="158"/>
                </a:lnTo>
                <a:lnTo>
                  <a:pt x="46" y="159"/>
                </a:lnTo>
                <a:lnTo>
                  <a:pt x="0" y="159"/>
                </a:lnTo>
                <a:lnTo>
                  <a:pt x="0" y="210"/>
                </a:lnTo>
                <a:lnTo>
                  <a:pt x="71" y="209"/>
                </a:lnTo>
                <a:lnTo>
                  <a:pt x="102" y="208"/>
                </a:lnTo>
                <a:lnTo>
                  <a:pt x="137" y="206"/>
                </a:lnTo>
                <a:lnTo>
                  <a:pt x="161" y="203"/>
                </a:lnTo>
                <a:lnTo>
                  <a:pt x="186" y="199"/>
                </a:lnTo>
                <a:lnTo>
                  <a:pt x="208" y="194"/>
                </a:lnTo>
                <a:lnTo>
                  <a:pt x="232" y="186"/>
                </a:lnTo>
                <a:lnTo>
                  <a:pt x="253" y="177"/>
                </a:lnTo>
                <a:lnTo>
                  <a:pt x="268" y="169"/>
                </a:lnTo>
                <a:lnTo>
                  <a:pt x="282" y="159"/>
                </a:lnTo>
                <a:lnTo>
                  <a:pt x="290" y="146"/>
                </a:lnTo>
                <a:lnTo>
                  <a:pt x="293" y="135"/>
                </a:lnTo>
                <a:lnTo>
                  <a:pt x="294" y="70"/>
                </a:lnTo>
                <a:lnTo>
                  <a:pt x="375" y="7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77" name="Freeform 7"/>
          <p:cNvSpPr>
            <a:spLocks/>
          </p:cNvSpPr>
          <p:nvPr/>
        </p:nvSpPr>
        <p:spPr bwMode="auto">
          <a:xfrm>
            <a:off x="5908675" y="428625"/>
            <a:ext cx="550863" cy="334963"/>
          </a:xfrm>
          <a:custGeom>
            <a:avLst/>
            <a:gdLst>
              <a:gd name="T0" fmla="*/ 0 w 376"/>
              <a:gd name="T1" fmla="*/ 178932155 h 211"/>
              <a:gd name="T2" fmla="*/ 315521434 w 376"/>
              <a:gd name="T3" fmla="*/ 0 h 211"/>
              <a:gd name="T4" fmla="*/ 671824310 w 376"/>
              <a:gd name="T5" fmla="*/ 178932155 h 211"/>
              <a:gd name="T6" fmla="*/ 489380243 w 376"/>
              <a:gd name="T7" fmla="*/ 178932155 h 211"/>
              <a:gd name="T8" fmla="*/ 489380243 w 376"/>
              <a:gd name="T9" fmla="*/ 340222395 h 211"/>
              <a:gd name="T10" fmla="*/ 510844854 w 376"/>
              <a:gd name="T11" fmla="*/ 367943362 h 211"/>
              <a:gd name="T12" fmla="*/ 555918926 w 376"/>
              <a:gd name="T13" fmla="*/ 388104642 h 211"/>
              <a:gd name="T14" fmla="*/ 618164980 w 376"/>
              <a:gd name="T15" fmla="*/ 398185282 h 211"/>
              <a:gd name="T16" fmla="*/ 706166809 w 376"/>
              <a:gd name="T17" fmla="*/ 403225602 h 211"/>
              <a:gd name="T18" fmla="*/ 804901677 w 376"/>
              <a:gd name="T19" fmla="*/ 403225602 h 211"/>
              <a:gd name="T20" fmla="*/ 804901677 w 376"/>
              <a:gd name="T21" fmla="*/ 529233602 h 211"/>
              <a:gd name="T22" fmla="*/ 652507479 w 376"/>
              <a:gd name="T23" fmla="*/ 526714236 h 211"/>
              <a:gd name="T24" fmla="*/ 585968796 w 376"/>
              <a:gd name="T25" fmla="*/ 524193282 h 211"/>
              <a:gd name="T26" fmla="*/ 510844854 w 376"/>
              <a:gd name="T27" fmla="*/ 519152962 h 211"/>
              <a:gd name="T28" fmla="*/ 459330373 w 376"/>
              <a:gd name="T29" fmla="*/ 511593276 h 211"/>
              <a:gd name="T30" fmla="*/ 405671043 w 376"/>
              <a:gd name="T31" fmla="*/ 501512636 h 211"/>
              <a:gd name="T32" fmla="*/ 358449191 w 376"/>
              <a:gd name="T33" fmla="*/ 488911042 h 211"/>
              <a:gd name="T34" fmla="*/ 304789861 w 376"/>
              <a:gd name="T35" fmla="*/ 468749762 h 211"/>
              <a:gd name="T36" fmla="*/ 261860638 w 376"/>
              <a:gd name="T37" fmla="*/ 448588482 h 211"/>
              <a:gd name="T38" fmla="*/ 229665919 w 376"/>
              <a:gd name="T39" fmla="*/ 425907836 h 211"/>
              <a:gd name="T40" fmla="*/ 199616050 w 376"/>
              <a:gd name="T41" fmla="*/ 400706236 h 211"/>
              <a:gd name="T42" fmla="*/ 180297753 w 376"/>
              <a:gd name="T43" fmla="*/ 367943362 h 211"/>
              <a:gd name="T44" fmla="*/ 176005124 w 376"/>
              <a:gd name="T45" fmla="*/ 340222395 h 211"/>
              <a:gd name="T46" fmla="*/ 173858809 w 376"/>
              <a:gd name="T47" fmla="*/ 178932155 h 211"/>
              <a:gd name="T48" fmla="*/ 0 w 376"/>
              <a:gd name="T49" fmla="*/ 178932155 h 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211">
                <a:moveTo>
                  <a:pt x="0" y="71"/>
                </a:moveTo>
                <a:lnTo>
                  <a:pt x="147" y="0"/>
                </a:lnTo>
                <a:lnTo>
                  <a:pt x="313" y="71"/>
                </a:lnTo>
                <a:lnTo>
                  <a:pt x="228" y="71"/>
                </a:lnTo>
                <a:lnTo>
                  <a:pt x="228" y="135"/>
                </a:lnTo>
                <a:lnTo>
                  <a:pt x="238" y="146"/>
                </a:lnTo>
                <a:lnTo>
                  <a:pt x="259" y="154"/>
                </a:lnTo>
                <a:lnTo>
                  <a:pt x="288" y="158"/>
                </a:lnTo>
                <a:lnTo>
                  <a:pt x="329" y="160"/>
                </a:lnTo>
                <a:lnTo>
                  <a:pt x="375" y="160"/>
                </a:lnTo>
                <a:lnTo>
                  <a:pt x="375" y="210"/>
                </a:lnTo>
                <a:lnTo>
                  <a:pt x="304" y="209"/>
                </a:lnTo>
                <a:lnTo>
                  <a:pt x="273" y="208"/>
                </a:lnTo>
                <a:lnTo>
                  <a:pt x="238" y="206"/>
                </a:lnTo>
                <a:lnTo>
                  <a:pt x="214" y="203"/>
                </a:lnTo>
                <a:lnTo>
                  <a:pt x="189" y="199"/>
                </a:lnTo>
                <a:lnTo>
                  <a:pt x="167" y="194"/>
                </a:lnTo>
                <a:lnTo>
                  <a:pt x="142" y="186"/>
                </a:lnTo>
                <a:lnTo>
                  <a:pt x="122" y="178"/>
                </a:lnTo>
                <a:lnTo>
                  <a:pt x="107" y="169"/>
                </a:lnTo>
                <a:lnTo>
                  <a:pt x="93" y="159"/>
                </a:lnTo>
                <a:lnTo>
                  <a:pt x="84" y="146"/>
                </a:lnTo>
                <a:lnTo>
                  <a:pt x="82" y="135"/>
                </a:lnTo>
                <a:lnTo>
                  <a:pt x="81" y="71"/>
                </a:lnTo>
                <a:lnTo>
                  <a:pt x="0" y="71"/>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78" name="Freeform 8"/>
          <p:cNvSpPr>
            <a:spLocks/>
          </p:cNvSpPr>
          <p:nvPr/>
        </p:nvSpPr>
        <p:spPr bwMode="auto">
          <a:xfrm>
            <a:off x="6116638" y="785813"/>
            <a:ext cx="900112" cy="206375"/>
          </a:xfrm>
          <a:custGeom>
            <a:avLst/>
            <a:gdLst>
              <a:gd name="T0" fmla="*/ 442714370 w 614"/>
              <a:gd name="T1" fmla="*/ 0 h 130"/>
              <a:gd name="T2" fmla="*/ 0 w 614"/>
              <a:gd name="T3" fmla="*/ 128528763 h 130"/>
              <a:gd name="T4" fmla="*/ 442714370 w 614"/>
              <a:gd name="T5" fmla="*/ 272176875 h 130"/>
              <a:gd name="T6" fmla="*/ 442714370 w 614"/>
              <a:gd name="T7" fmla="*/ 199093138 h 130"/>
              <a:gd name="T8" fmla="*/ 846744447 w 614"/>
              <a:gd name="T9" fmla="*/ 199093138 h 130"/>
              <a:gd name="T10" fmla="*/ 917665650 w 614"/>
              <a:gd name="T11" fmla="*/ 206652813 h 130"/>
              <a:gd name="T12" fmla="*/ 964944986 w 614"/>
              <a:gd name="T13" fmla="*/ 226814063 h 130"/>
              <a:gd name="T14" fmla="*/ 997181896 w 614"/>
              <a:gd name="T15" fmla="*/ 249496263 h 130"/>
              <a:gd name="T16" fmla="*/ 1003629278 w 614"/>
              <a:gd name="T17" fmla="*/ 284778450 h 130"/>
              <a:gd name="T18" fmla="*/ 1003629278 w 614"/>
              <a:gd name="T19" fmla="*/ 325100950 h 130"/>
              <a:gd name="T20" fmla="*/ 1317397473 w 614"/>
              <a:gd name="T21" fmla="*/ 325100950 h 130"/>
              <a:gd name="T22" fmla="*/ 1315248346 w 614"/>
              <a:gd name="T23" fmla="*/ 264617200 h 130"/>
              <a:gd name="T24" fmla="*/ 1304502709 w 614"/>
              <a:gd name="T25" fmla="*/ 236894688 h 130"/>
              <a:gd name="T26" fmla="*/ 1293757072 w 614"/>
              <a:gd name="T27" fmla="*/ 206652813 h 130"/>
              <a:gd name="T28" fmla="*/ 1272265799 w 614"/>
              <a:gd name="T29" fmla="*/ 186491563 h 130"/>
              <a:gd name="T30" fmla="*/ 1246477736 w 614"/>
              <a:gd name="T31" fmla="*/ 163810950 h 130"/>
              <a:gd name="T32" fmla="*/ 1218539081 w 614"/>
              <a:gd name="T33" fmla="*/ 146169063 h 130"/>
              <a:gd name="T34" fmla="*/ 1171258279 w 614"/>
              <a:gd name="T35" fmla="*/ 123488450 h 130"/>
              <a:gd name="T36" fmla="*/ 1117531561 w 614"/>
              <a:gd name="T37" fmla="*/ 105846563 h 130"/>
              <a:gd name="T38" fmla="*/ 1061654250 w 614"/>
              <a:gd name="T39" fmla="*/ 93246575 h 130"/>
              <a:gd name="T40" fmla="*/ 999331023 w 614"/>
              <a:gd name="T41" fmla="*/ 80645000 h 130"/>
              <a:gd name="T42" fmla="*/ 919814777 w 614"/>
              <a:gd name="T43" fmla="*/ 73085325 h 130"/>
              <a:gd name="T44" fmla="*/ 846744447 w 614"/>
              <a:gd name="T45" fmla="*/ 73085325 h 130"/>
              <a:gd name="T46" fmla="*/ 442714370 w 614"/>
              <a:gd name="T47" fmla="*/ 70564375 h 130"/>
              <a:gd name="T48" fmla="*/ 442714370 w 614"/>
              <a:gd name="T49" fmla="*/ 0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4" h="130">
                <a:moveTo>
                  <a:pt x="206" y="0"/>
                </a:moveTo>
                <a:lnTo>
                  <a:pt x="0" y="51"/>
                </a:lnTo>
                <a:lnTo>
                  <a:pt x="206" y="108"/>
                </a:lnTo>
                <a:lnTo>
                  <a:pt x="206" y="79"/>
                </a:lnTo>
                <a:lnTo>
                  <a:pt x="394" y="79"/>
                </a:lnTo>
                <a:lnTo>
                  <a:pt x="427" y="82"/>
                </a:lnTo>
                <a:lnTo>
                  <a:pt x="449" y="90"/>
                </a:lnTo>
                <a:lnTo>
                  <a:pt x="464" y="99"/>
                </a:lnTo>
                <a:lnTo>
                  <a:pt x="467" y="113"/>
                </a:lnTo>
                <a:lnTo>
                  <a:pt x="467" y="129"/>
                </a:lnTo>
                <a:lnTo>
                  <a:pt x="613" y="129"/>
                </a:lnTo>
                <a:lnTo>
                  <a:pt x="612" y="105"/>
                </a:lnTo>
                <a:lnTo>
                  <a:pt x="607" y="94"/>
                </a:lnTo>
                <a:lnTo>
                  <a:pt x="602" y="82"/>
                </a:lnTo>
                <a:lnTo>
                  <a:pt x="592" y="74"/>
                </a:lnTo>
                <a:lnTo>
                  <a:pt x="580" y="65"/>
                </a:lnTo>
                <a:lnTo>
                  <a:pt x="567" y="58"/>
                </a:lnTo>
                <a:lnTo>
                  <a:pt x="545" y="49"/>
                </a:lnTo>
                <a:lnTo>
                  <a:pt x="520" y="42"/>
                </a:lnTo>
                <a:lnTo>
                  <a:pt x="494" y="37"/>
                </a:lnTo>
                <a:lnTo>
                  <a:pt x="465" y="32"/>
                </a:lnTo>
                <a:lnTo>
                  <a:pt x="428" y="29"/>
                </a:lnTo>
                <a:lnTo>
                  <a:pt x="394" y="29"/>
                </a:lnTo>
                <a:lnTo>
                  <a:pt x="206" y="28"/>
                </a:lnTo>
                <a:lnTo>
                  <a:pt x="206" y="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79" name="Freeform 9"/>
          <p:cNvSpPr>
            <a:spLocks/>
          </p:cNvSpPr>
          <p:nvPr/>
        </p:nvSpPr>
        <p:spPr bwMode="auto">
          <a:xfrm>
            <a:off x="7283450" y="784225"/>
            <a:ext cx="896938" cy="206375"/>
          </a:xfrm>
          <a:custGeom>
            <a:avLst/>
            <a:gdLst>
              <a:gd name="T0" fmla="*/ 874211174 w 612"/>
              <a:gd name="T1" fmla="*/ 0 h 130"/>
              <a:gd name="T2" fmla="*/ 1312390302 w 612"/>
              <a:gd name="T3" fmla="*/ 128528763 h 130"/>
              <a:gd name="T4" fmla="*/ 874211174 w 612"/>
              <a:gd name="T5" fmla="*/ 272176875 h 130"/>
              <a:gd name="T6" fmla="*/ 874211174 w 612"/>
              <a:gd name="T7" fmla="*/ 196572188 h 130"/>
              <a:gd name="T8" fmla="*/ 470398548 w 612"/>
              <a:gd name="T9" fmla="*/ 199093138 h 130"/>
              <a:gd name="T10" fmla="*/ 401664078 w 612"/>
              <a:gd name="T11" fmla="*/ 206652813 h 130"/>
              <a:gd name="T12" fmla="*/ 352262140 w 612"/>
              <a:gd name="T13" fmla="*/ 226814063 h 130"/>
              <a:gd name="T14" fmla="*/ 322191268 w 612"/>
              <a:gd name="T15" fmla="*/ 249496263 h 130"/>
              <a:gd name="T16" fmla="*/ 313598543 w 612"/>
              <a:gd name="T17" fmla="*/ 284778450 h 130"/>
              <a:gd name="T18" fmla="*/ 313598543 w 612"/>
              <a:gd name="T19" fmla="*/ 325100950 h 130"/>
              <a:gd name="T20" fmla="*/ 0 w 612"/>
              <a:gd name="T21" fmla="*/ 325100950 h 130"/>
              <a:gd name="T22" fmla="*/ 2148548 w 612"/>
              <a:gd name="T23" fmla="*/ 264617200 h 130"/>
              <a:gd name="T24" fmla="*/ 12888354 w 612"/>
              <a:gd name="T25" fmla="*/ 236894688 h 130"/>
              <a:gd name="T26" fmla="*/ 25775243 w 612"/>
              <a:gd name="T27" fmla="*/ 206652813 h 130"/>
              <a:gd name="T28" fmla="*/ 45106309 w 612"/>
              <a:gd name="T29" fmla="*/ 186491563 h 130"/>
              <a:gd name="T30" fmla="*/ 73030099 w 612"/>
              <a:gd name="T31" fmla="*/ 163810950 h 130"/>
              <a:gd name="T32" fmla="*/ 98805342 w 612"/>
              <a:gd name="T33" fmla="*/ 146169063 h 130"/>
              <a:gd name="T34" fmla="*/ 148207280 w 612"/>
              <a:gd name="T35" fmla="*/ 123488450 h 130"/>
              <a:gd name="T36" fmla="*/ 201906313 w 612"/>
              <a:gd name="T37" fmla="*/ 105846563 h 130"/>
              <a:gd name="T38" fmla="*/ 255605346 w 612"/>
              <a:gd name="T39" fmla="*/ 93246575 h 130"/>
              <a:gd name="T40" fmla="*/ 317895639 w 612"/>
              <a:gd name="T41" fmla="*/ 80645000 h 130"/>
              <a:gd name="T42" fmla="*/ 397368449 w 612"/>
              <a:gd name="T43" fmla="*/ 73085325 h 130"/>
              <a:gd name="T44" fmla="*/ 470398548 w 612"/>
              <a:gd name="T45" fmla="*/ 73085325 h 130"/>
              <a:gd name="T46" fmla="*/ 874211174 w 612"/>
              <a:gd name="T47" fmla="*/ 70564375 h 130"/>
              <a:gd name="T48" fmla="*/ 874211174 w 612"/>
              <a:gd name="T49" fmla="*/ 0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2" h="130">
                <a:moveTo>
                  <a:pt x="407" y="0"/>
                </a:moveTo>
                <a:lnTo>
                  <a:pt x="611" y="51"/>
                </a:lnTo>
                <a:lnTo>
                  <a:pt x="407" y="108"/>
                </a:lnTo>
                <a:lnTo>
                  <a:pt x="407" y="78"/>
                </a:lnTo>
                <a:lnTo>
                  <a:pt x="219" y="79"/>
                </a:lnTo>
                <a:lnTo>
                  <a:pt x="187" y="82"/>
                </a:lnTo>
                <a:lnTo>
                  <a:pt x="164" y="90"/>
                </a:lnTo>
                <a:lnTo>
                  <a:pt x="150" y="99"/>
                </a:lnTo>
                <a:lnTo>
                  <a:pt x="146" y="113"/>
                </a:lnTo>
                <a:lnTo>
                  <a:pt x="146" y="129"/>
                </a:lnTo>
                <a:lnTo>
                  <a:pt x="0" y="129"/>
                </a:lnTo>
                <a:lnTo>
                  <a:pt x="1" y="105"/>
                </a:lnTo>
                <a:lnTo>
                  <a:pt x="6" y="94"/>
                </a:lnTo>
                <a:lnTo>
                  <a:pt x="12" y="82"/>
                </a:lnTo>
                <a:lnTo>
                  <a:pt x="21" y="74"/>
                </a:lnTo>
                <a:lnTo>
                  <a:pt x="34" y="65"/>
                </a:lnTo>
                <a:lnTo>
                  <a:pt x="46" y="58"/>
                </a:lnTo>
                <a:lnTo>
                  <a:pt x="69" y="49"/>
                </a:lnTo>
                <a:lnTo>
                  <a:pt x="94" y="42"/>
                </a:lnTo>
                <a:lnTo>
                  <a:pt x="119" y="37"/>
                </a:lnTo>
                <a:lnTo>
                  <a:pt x="148" y="32"/>
                </a:lnTo>
                <a:lnTo>
                  <a:pt x="185" y="29"/>
                </a:lnTo>
                <a:lnTo>
                  <a:pt x="219" y="29"/>
                </a:lnTo>
                <a:lnTo>
                  <a:pt x="407" y="28"/>
                </a:lnTo>
                <a:lnTo>
                  <a:pt x="407" y="0"/>
                </a:lnTo>
              </a:path>
            </a:pathLst>
          </a:custGeom>
          <a:solidFill>
            <a:srgbClr val="FCFEB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nvGrpSpPr>
          <p:cNvPr id="32780" name="Group 10"/>
          <p:cNvGrpSpPr>
            <a:grpSpLocks/>
          </p:cNvGrpSpPr>
          <p:nvPr/>
        </p:nvGrpSpPr>
        <p:grpSpPr bwMode="auto">
          <a:xfrm>
            <a:off x="1271588" y="1225550"/>
            <a:ext cx="4630737" cy="1892300"/>
            <a:chOff x="868" y="772"/>
            <a:chExt cx="3160" cy="1192"/>
          </a:xfrm>
        </p:grpSpPr>
        <p:sp>
          <p:nvSpPr>
            <p:cNvPr id="32814" name="Rectangle 11"/>
            <p:cNvSpPr>
              <a:spLocks noChangeArrowheads="1"/>
            </p:cNvSpPr>
            <p:nvPr/>
          </p:nvSpPr>
          <p:spPr bwMode="auto">
            <a:xfrm>
              <a:off x="868" y="772"/>
              <a:ext cx="3160" cy="1192"/>
            </a:xfrm>
            <a:prstGeom prst="rect">
              <a:avLst/>
            </a:pr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2815" name="Rectangle 12"/>
            <p:cNvSpPr>
              <a:spLocks noChangeArrowheads="1"/>
            </p:cNvSpPr>
            <p:nvPr/>
          </p:nvSpPr>
          <p:spPr bwMode="auto">
            <a:xfrm>
              <a:off x="2164" y="1584"/>
              <a:ext cx="841" cy="367"/>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a:cs typeface="Arial" panose="020B0604020202020204" pitchFamily="34" charset="0"/>
                </a:rPr>
                <a:t>Денежные </a:t>
              </a:r>
            </a:p>
            <a:p>
              <a:pPr algn="ctr"/>
              <a:r>
                <a:rPr lang="ru-RU" altLang="ru-RU" sz="1600">
                  <a:cs typeface="Arial" panose="020B0604020202020204" pitchFamily="34" charset="0"/>
                </a:rPr>
                <a:t>средства</a:t>
              </a:r>
            </a:p>
          </p:txBody>
        </p:sp>
        <p:sp>
          <p:nvSpPr>
            <p:cNvPr id="32816" name="Rectangle 13"/>
            <p:cNvSpPr>
              <a:spLocks noChangeArrowheads="1"/>
            </p:cNvSpPr>
            <p:nvPr/>
          </p:nvSpPr>
          <p:spPr bwMode="auto">
            <a:xfrm>
              <a:off x="2137" y="825"/>
              <a:ext cx="893" cy="63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120000"/>
                </a:lnSpc>
              </a:pPr>
              <a:r>
                <a:rPr lang="ru-RU" altLang="ru-RU" sz="1000">
                  <a:cs typeface="Arial" panose="020B0604020202020204" pitchFamily="34" charset="0"/>
                </a:rPr>
                <a:t>Сырье и материалы</a:t>
              </a:r>
            </a:p>
            <a:p>
              <a:pPr algn="ctr">
                <a:lnSpc>
                  <a:spcPct val="120000"/>
                </a:lnSpc>
              </a:pPr>
              <a:r>
                <a:rPr lang="ru-RU" altLang="ru-RU" sz="1000">
                  <a:cs typeface="Arial" panose="020B0604020202020204" pitchFamily="34" charset="0"/>
                </a:rPr>
                <a:t>Незавершенное</a:t>
              </a:r>
            </a:p>
            <a:p>
              <a:pPr algn="ctr">
                <a:lnSpc>
                  <a:spcPct val="120000"/>
                </a:lnSpc>
              </a:pPr>
              <a:r>
                <a:rPr lang="ru-RU" altLang="ru-RU" sz="1000">
                  <a:cs typeface="Arial" panose="020B0604020202020204" pitchFamily="34" charset="0"/>
                </a:rPr>
                <a:t>производство</a:t>
              </a:r>
            </a:p>
            <a:p>
              <a:pPr algn="ctr">
                <a:lnSpc>
                  <a:spcPct val="120000"/>
                </a:lnSpc>
              </a:pPr>
              <a:r>
                <a:rPr lang="ru-RU" altLang="ru-RU" sz="1000">
                  <a:cs typeface="Arial" panose="020B0604020202020204" pitchFamily="34" charset="0"/>
                </a:rPr>
                <a:t>Готовая продукция</a:t>
              </a:r>
            </a:p>
          </p:txBody>
        </p:sp>
        <p:sp>
          <p:nvSpPr>
            <p:cNvPr id="32817" name="Line 14"/>
            <p:cNvSpPr>
              <a:spLocks noChangeShapeType="1"/>
            </p:cNvSpPr>
            <p:nvPr/>
          </p:nvSpPr>
          <p:spPr bwMode="auto">
            <a:xfrm>
              <a:off x="2160" y="956"/>
              <a:ext cx="86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18" name="Line 15"/>
            <p:cNvSpPr>
              <a:spLocks noChangeShapeType="1"/>
            </p:cNvSpPr>
            <p:nvPr/>
          </p:nvSpPr>
          <p:spPr bwMode="auto">
            <a:xfrm>
              <a:off x="2160" y="1202"/>
              <a:ext cx="86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19" name="Rectangle 16"/>
            <p:cNvSpPr>
              <a:spLocks noChangeArrowheads="1"/>
            </p:cNvSpPr>
            <p:nvPr/>
          </p:nvSpPr>
          <p:spPr bwMode="auto">
            <a:xfrm>
              <a:off x="964" y="1387"/>
              <a:ext cx="770" cy="25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Кредиторская</a:t>
              </a:r>
            </a:p>
            <a:p>
              <a:pPr algn="ctr"/>
              <a:r>
                <a:rPr lang="ru-RU" altLang="ru-RU" sz="1000">
                  <a:cs typeface="Arial" panose="020B0604020202020204" pitchFamily="34" charset="0"/>
                </a:rPr>
                <a:t>задолженность</a:t>
              </a:r>
            </a:p>
          </p:txBody>
        </p:sp>
        <p:sp>
          <p:nvSpPr>
            <p:cNvPr id="32820" name="Rectangle 17"/>
            <p:cNvSpPr>
              <a:spLocks noChangeArrowheads="1"/>
            </p:cNvSpPr>
            <p:nvPr/>
          </p:nvSpPr>
          <p:spPr bwMode="auto">
            <a:xfrm>
              <a:off x="3172" y="1435"/>
              <a:ext cx="770" cy="25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Дебиторская</a:t>
              </a:r>
            </a:p>
            <a:p>
              <a:pPr algn="ctr"/>
              <a:r>
                <a:rPr lang="ru-RU" altLang="ru-RU" sz="1000">
                  <a:cs typeface="Arial" panose="020B0604020202020204" pitchFamily="34" charset="0"/>
                </a:rPr>
                <a:t>задолженность</a:t>
              </a:r>
            </a:p>
          </p:txBody>
        </p:sp>
        <p:sp>
          <p:nvSpPr>
            <p:cNvPr id="32821" name="Rectangle 18"/>
            <p:cNvSpPr>
              <a:spLocks noChangeArrowheads="1"/>
            </p:cNvSpPr>
            <p:nvPr/>
          </p:nvSpPr>
          <p:spPr bwMode="auto">
            <a:xfrm>
              <a:off x="1476" y="1056"/>
              <a:ext cx="533" cy="2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cs typeface="Arial" panose="020B0604020202020204" pitchFamily="34" charset="0"/>
                </a:rPr>
                <a:t>Зарплата,</a:t>
              </a:r>
            </a:p>
            <a:p>
              <a:r>
                <a:rPr lang="ru-RU" altLang="ru-RU" sz="1000">
                  <a:cs typeface="Arial" panose="020B0604020202020204" pitchFamily="34" charset="0"/>
                </a:rPr>
                <a:t>расходы</a:t>
              </a:r>
            </a:p>
          </p:txBody>
        </p:sp>
        <p:sp>
          <p:nvSpPr>
            <p:cNvPr id="32822" name="Line 19"/>
            <p:cNvSpPr>
              <a:spLocks noChangeShapeType="1"/>
            </p:cNvSpPr>
            <p:nvPr/>
          </p:nvSpPr>
          <p:spPr bwMode="auto">
            <a:xfrm>
              <a:off x="1104" y="918"/>
              <a:ext cx="100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3" name="Line 20"/>
            <p:cNvSpPr>
              <a:spLocks noChangeShapeType="1"/>
            </p:cNvSpPr>
            <p:nvPr/>
          </p:nvSpPr>
          <p:spPr bwMode="auto">
            <a:xfrm>
              <a:off x="1104" y="1829"/>
              <a:ext cx="1056"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4" name="Line 21"/>
            <p:cNvSpPr>
              <a:spLocks noChangeShapeType="1"/>
            </p:cNvSpPr>
            <p:nvPr/>
          </p:nvSpPr>
          <p:spPr bwMode="auto">
            <a:xfrm>
              <a:off x="2976" y="1839"/>
              <a:ext cx="528"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5" name="Line 22"/>
            <p:cNvSpPr>
              <a:spLocks noChangeShapeType="1"/>
            </p:cNvSpPr>
            <p:nvPr/>
          </p:nvSpPr>
          <p:spPr bwMode="auto">
            <a:xfrm>
              <a:off x="3024" y="1229"/>
              <a:ext cx="48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6" name="Line 23"/>
            <p:cNvSpPr>
              <a:spLocks noChangeShapeType="1"/>
            </p:cNvSpPr>
            <p:nvPr/>
          </p:nvSpPr>
          <p:spPr bwMode="auto">
            <a:xfrm>
              <a:off x="1104" y="918"/>
              <a:ext cx="0" cy="47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7" name="Line 24"/>
            <p:cNvSpPr>
              <a:spLocks noChangeShapeType="1"/>
            </p:cNvSpPr>
            <p:nvPr/>
          </p:nvSpPr>
          <p:spPr bwMode="auto">
            <a:xfrm>
              <a:off x="3504" y="1689"/>
              <a:ext cx="0" cy="1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8" name="Line 25"/>
            <p:cNvSpPr>
              <a:spLocks noChangeShapeType="1"/>
            </p:cNvSpPr>
            <p:nvPr/>
          </p:nvSpPr>
          <p:spPr bwMode="auto">
            <a:xfrm>
              <a:off x="3504" y="1229"/>
              <a:ext cx="0" cy="22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29" name="Line 26"/>
            <p:cNvSpPr>
              <a:spLocks noChangeShapeType="1"/>
            </p:cNvSpPr>
            <p:nvPr/>
          </p:nvSpPr>
          <p:spPr bwMode="auto">
            <a:xfrm>
              <a:off x="1104" y="1641"/>
              <a:ext cx="0" cy="188"/>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30" name="Line 27"/>
            <p:cNvSpPr>
              <a:spLocks noChangeShapeType="1"/>
            </p:cNvSpPr>
            <p:nvPr/>
          </p:nvSpPr>
          <p:spPr bwMode="auto">
            <a:xfrm>
              <a:off x="1968" y="1256"/>
              <a:ext cx="0" cy="2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31" name="Line 28"/>
            <p:cNvSpPr>
              <a:spLocks noChangeShapeType="1"/>
            </p:cNvSpPr>
            <p:nvPr/>
          </p:nvSpPr>
          <p:spPr bwMode="auto">
            <a:xfrm>
              <a:off x="1968" y="1518"/>
              <a:ext cx="192" cy="1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32" name="Line 29"/>
            <p:cNvSpPr>
              <a:spLocks noChangeShapeType="1"/>
            </p:cNvSpPr>
            <p:nvPr/>
          </p:nvSpPr>
          <p:spPr bwMode="auto">
            <a:xfrm flipH="1">
              <a:off x="1968" y="1068"/>
              <a:ext cx="192" cy="188"/>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32781" name="Rectangle 30"/>
          <p:cNvSpPr>
            <a:spLocks noChangeArrowheads="1"/>
          </p:cNvSpPr>
          <p:nvPr/>
        </p:nvSpPr>
        <p:spPr bwMode="auto">
          <a:xfrm>
            <a:off x="6688138" y="1530350"/>
            <a:ext cx="1395412" cy="1282700"/>
          </a:xfrm>
          <a:prstGeom prst="rect">
            <a:avLst/>
          </a:pr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2782" name="Rectangle 31"/>
          <p:cNvSpPr>
            <a:spLocks noChangeArrowheads="1"/>
          </p:cNvSpPr>
          <p:nvPr/>
        </p:nvSpPr>
        <p:spPr bwMode="auto">
          <a:xfrm>
            <a:off x="6666997" y="1652588"/>
            <a:ext cx="1417057" cy="52065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Операционная</a:t>
            </a:r>
          </a:p>
          <a:p>
            <a:pPr algn="ctr"/>
            <a:r>
              <a:rPr lang="ru-RU" altLang="ru-RU" sz="1400">
                <a:cs typeface="Arial" panose="020B0604020202020204" pitchFamily="34" charset="0"/>
              </a:rPr>
              <a:t>прибыль</a:t>
            </a:r>
          </a:p>
        </p:txBody>
      </p:sp>
      <p:sp>
        <p:nvSpPr>
          <p:cNvPr id="32783" name="Rectangle 32"/>
          <p:cNvSpPr>
            <a:spLocks noChangeArrowheads="1"/>
          </p:cNvSpPr>
          <p:nvPr/>
        </p:nvSpPr>
        <p:spPr bwMode="auto">
          <a:xfrm>
            <a:off x="6732304" y="2400300"/>
            <a:ext cx="1286443" cy="3052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Амортизация</a:t>
            </a:r>
          </a:p>
        </p:txBody>
      </p:sp>
      <p:sp>
        <p:nvSpPr>
          <p:cNvPr id="32784" name="Rectangle 33"/>
          <p:cNvSpPr>
            <a:spLocks noChangeArrowheads="1"/>
          </p:cNvSpPr>
          <p:nvPr/>
        </p:nvSpPr>
        <p:spPr bwMode="auto">
          <a:xfrm>
            <a:off x="7242175" y="2130425"/>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b="1">
                <a:cs typeface="Arial" panose="020B0604020202020204" pitchFamily="34" charset="0"/>
              </a:rPr>
              <a:t>+</a:t>
            </a:r>
          </a:p>
        </p:txBody>
      </p:sp>
      <p:sp>
        <p:nvSpPr>
          <p:cNvPr id="32785" name="AutoShape 34"/>
          <p:cNvSpPr>
            <a:spLocks noChangeArrowheads="1"/>
          </p:cNvSpPr>
          <p:nvPr/>
        </p:nvSpPr>
        <p:spPr bwMode="auto">
          <a:xfrm flipH="1">
            <a:off x="6054725" y="1758950"/>
            <a:ext cx="411163" cy="825500"/>
          </a:xfrm>
          <a:prstGeom prst="rightArrow">
            <a:avLst>
              <a:gd name="adj1" fmla="val 75000"/>
              <a:gd name="adj2" fmla="val 50005"/>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2786" name="Line 35"/>
          <p:cNvSpPr>
            <a:spLocks noChangeShapeType="1"/>
          </p:cNvSpPr>
          <p:nvPr/>
        </p:nvSpPr>
        <p:spPr bwMode="auto">
          <a:xfrm>
            <a:off x="492125" y="4343400"/>
            <a:ext cx="8229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87" name="Line 36"/>
          <p:cNvSpPr>
            <a:spLocks noChangeShapeType="1"/>
          </p:cNvSpPr>
          <p:nvPr/>
        </p:nvSpPr>
        <p:spPr bwMode="auto">
          <a:xfrm>
            <a:off x="492125" y="5181600"/>
            <a:ext cx="8229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88" name="Line 37"/>
          <p:cNvSpPr>
            <a:spLocks noChangeShapeType="1"/>
          </p:cNvSpPr>
          <p:nvPr/>
        </p:nvSpPr>
        <p:spPr bwMode="auto">
          <a:xfrm>
            <a:off x="492125" y="5867400"/>
            <a:ext cx="8229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789" name="Rectangle 38"/>
          <p:cNvSpPr>
            <a:spLocks noChangeArrowheads="1"/>
          </p:cNvSpPr>
          <p:nvPr/>
        </p:nvSpPr>
        <p:spPr bwMode="auto">
          <a:xfrm>
            <a:off x="4648200" y="34210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Проценты по кредитам</a:t>
            </a:r>
          </a:p>
        </p:txBody>
      </p:sp>
      <p:sp>
        <p:nvSpPr>
          <p:cNvPr id="32790" name="Rectangle 39"/>
          <p:cNvSpPr>
            <a:spLocks noChangeArrowheads="1"/>
          </p:cNvSpPr>
          <p:nvPr/>
        </p:nvSpPr>
        <p:spPr bwMode="auto">
          <a:xfrm>
            <a:off x="4648200" y="37258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Налоги</a:t>
            </a:r>
          </a:p>
        </p:txBody>
      </p:sp>
      <p:sp>
        <p:nvSpPr>
          <p:cNvPr id="32791" name="Rectangle 40"/>
          <p:cNvSpPr>
            <a:spLocks noChangeArrowheads="1"/>
          </p:cNvSpPr>
          <p:nvPr/>
        </p:nvSpPr>
        <p:spPr bwMode="auto">
          <a:xfrm>
            <a:off x="4648200" y="4411663"/>
            <a:ext cx="1887538" cy="4032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Приобретение</a:t>
            </a:r>
          </a:p>
          <a:p>
            <a:pPr algn="ctr"/>
            <a:r>
              <a:rPr lang="ru-RU" altLang="ru-RU" sz="1000">
                <a:cs typeface="Arial" panose="020B0604020202020204" pitchFamily="34" charset="0"/>
              </a:rPr>
              <a:t>долгосрочных активов</a:t>
            </a:r>
          </a:p>
        </p:txBody>
      </p:sp>
      <p:sp>
        <p:nvSpPr>
          <p:cNvPr id="32792" name="Rectangle 41"/>
          <p:cNvSpPr>
            <a:spLocks noChangeArrowheads="1"/>
          </p:cNvSpPr>
          <p:nvPr/>
        </p:nvSpPr>
        <p:spPr bwMode="auto">
          <a:xfrm>
            <a:off x="4648200" y="40306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Выплаты из прибыли</a:t>
            </a:r>
          </a:p>
        </p:txBody>
      </p:sp>
      <p:sp>
        <p:nvSpPr>
          <p:cNvPr id="32793" name="Rectangle 42"/>
          <p:cNvSpPr>
            <a:spLocks noChangeArrowheads="1"/>
          </p:cNvSpPr>
          <p:nvPr/>
        </p:nvSpPr>
        <p:spPr bwMode="auto">
          <a:xfrm>
            <a:off x="4648200" y="48688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Капитальное строительство</a:t>
            </a:r>
          </a:p>
        </p:txBody>
      </p:sp>
      <p:sp>
        <p:nvSpPr>
          <p:cNvPr id="32794" name="Rectangle 43"/>
          <p:cNvSpPr>
            <a:spLocks noChangeArrowheads="1"/>
          </p:cNvSpPr>
          <p:nvPr/>
        </p:nvSpPr>
        <p:spPr bwMode="auto">
          <a:xfrm>
            <a:off x="1060450" y="4487863"/>
            <a:ext cx="1606550" cy="4032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Продажа</a:t>
            </a:r>
          </a:p>
          <a:p>
            <a:pPr algn="ctr"/>
            <a:r>
              <a:rPr lang="ru-RU" altLang="ru-RU" sz="1000">
                <a:cs typeface="Arial" panose="020B0604020202020204" pitchFamily="34" charset="0"/>
              </a:rPr>
              <a:t>долгосрочных активов</a:t>
            </a:r>
          </a:p>
        </p:txBody>
      </p:sp>
      <p:sp>
        <p:nvSpPr>
          <p:cNvPr id="32795" name="Rectangle 44"/>
          <p:cNvSpPr>
            <a:spLocks noChangeArrowheads="1"/>
          </p:cNvSpPr>
          <p:nvPr/>
        </p:nvSpPr>
        <p:spPr bwMode="auto">
          <a:xfrm>
            <a:off x="1603375" y="3146425"/>
            <a:ext cx="1076450"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"притоки"</a:t>
            </a:r>
          </a:p>
        </p:txBody>
      </p:sp>
      <p:sp>
        <p:nvSpPr>
          <p:cNvPr id="32796" name="Rectangle 45"/>
          <p:cNvSpPr>
            <a:spLocks noChangeArrowheads="1"/>
          </p:cNvSpPr>
          <p:nvPr/>
        </p:nvSpPr>
        <p:spPr bwMode="auto">
          <a:xfrm>
            <a:off x="4557713" y="3146425"/>
            <a:ext cx="94051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"оттоки"</a:t>
            </a:r>
          </a:p>
        </p:txBody>
      </p:sp>
      <p:sp>
        <p:nvSpPr>
          <p:cNvPr id="32797" name="Rectangle 46"/>
          <p:cNvSpPr>
            <a:spLocks noChangeArrowheads="1"/>
          </p:cNvSpPr>
          <p:nvPr/>
        </p:nvSpPr>
        <p:spPr bwMode="auto">
          <a:xfrm>
            <a:off x="1060450" y="5249863"/>
            <a:ext cx="1606550"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Продажа акций</a:t>
            </a:r>
          </a:p>
        </p:txBody>
      </p:sp>
      <p:sp>
        <p:nvSpPr>
          <p:cNvPr id="32798" name="Rectangle 47"/>
          <p:cNvSpPr>
            <a:spLocks noChangeArrowheads="1"/>
          </p:cNvSpPr>
          <p:nvPr/>
        </p:nvSpPr>
        <p:spPr bwMode="auto">
          <a:xfrm>
            <a:off x="1060450" y="5554663"/>
            <a:ext cx="1606550"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Получение кредитов</a:t>
            </a:r>
          </a:p>
        </p:txBody>
      </p:sp>
      <p:sp>
        <p:nvSpPr>
          <p:cNvPr id="32799" name="Rectangle 48"/>
          <p:cNvSpPr>
            <a:spLocks noChangeArrowheads="1"/>
          </p:cNvSpPr>
          <p:nvPr/>
        </p:nvSpPr>
        <p:spPr bwMode="auto">
          <a:xfrm>
            <a:off x="4648200" y="52498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Выплата кредитов</a:t>
            </a:r>
          </a:p>
        </p:txBody>
      </p:sp>
      <p:sp>
        <p:nvSpPr>
          <p:cNvPr id="32800" name="Rectangle 49"/>
          <p:cNvSpPr>
            <a:spLocks noChangeArrowheads="1"/>
          </p:cNvSpPr>
          <p:nvPr/>
        </p:nvSpPr>
        <p:spPr bwMode="auto">
          <a:xfrm>
            <a:off x="6894166" y="3146425"/>
            <a:ext cx="168026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ОСНОВНАЯ</a:t>
            </a:r>
          </a:p>
          <a:p>
            <a:pPr algn="ctr"/>
            <a:r>
              <a:rPr lang="ru-RU" altLang="ru-RU" sz="1400" b="1">
                <a:cs typeface="Arial" panose="020B0604020202020204" pitchFamily="34" charset="0"/>
              </a:rPr>
              <a:t>ДЕЯТЕЛЬНОСТЬ</a:t>
            </a:r>
          </a:p>
        </p:txBody>
      </p:sp>
      <p:sp>
        <p:nvSpPr>
          <p:cNvPr id="32801" name="Rectangle 50"/>
          <p:cNvSpPr>
            <a:spLocks noChangeArrowheads="1"/>
          </p:cNvSpPr>
          <p:nvPr/>
        </p:nvSpPr>
        <p:spPr bwMode="auto">
          <a:xfrm>
            <a:off x="6675245" y="4518025"/>
            <a:ext cx="197682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ИНВЕСТИЦИОННАЯ</a:t>
            </a:r>
          </a:p>
          <a:p>
            <a:pPr algn="ctr"/>
            <a:r>
              <a:rPr lang="ru-RU" altLang="ru-RU" sz="1400" b="1">
                <a:cs typeface="Arial" panose="020B0604020202020204" pitchFamily="34" charset="0"/>
              </a:rPr>
              <a:t>ДЕЯТЕЛЬНОСТЬ</a:t>
            </a:r>
          </a:p>
        </p:txBody>
      </p:sp>
      <p:sp>
        <p:nvSpPr>
          <p:cNvPr id="32802" name="Rectangle 51"/>
          <p:cNvSpPr>
            <a:spLocks noChangeArrowheads="1"/>
          </p:cNvSpPr>
          <p:nvPr/>
        </p:nvSpPr>
        <p:spPr bwMode="auto">
          <a:xfrm>
            <a:off x="6823522" y="5280025"/>
            <a:ext cx="168026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ФИНАНСОВАЯ</a:t>
            </a:r>
          </a:p>
          <a:p>
            <a:pPr algn="ctr"/>
            <a:r>
              <a:rPr lang="ru-RU" altLang="ru-RU" sz="1400" b="1">
                <a:cs typeface="Arial" panose="020B0604020202020204" pitchFamily="34" charset="0"/>
              </a:rPr>
              <a:t>ДЕЯТЕЛЬНОСТЬ</a:t>
            </a:r>
          </a:p>
        </p:txBody>
      </p:sp>
      <p:sp>
        <p:nvSpPr>
          <p:cNvPr id="32803" name="Line 52"/>
          <p:cNvSpPr>
            <a:spLocks noChangeShapeType="1"/>
          </p:cNvSpPr>
          <p:nvPr/>
        </p:nvSpPr>
        <p:spPr bwMode="auto">
          <a:xfrm>
            <a:off x="3868738" y="35052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4" name="Line 53"/>
          <p:cNvSpPr>
            <a:spLocks noChangeShapeType="1"/>
          </p:cNvSpPr>
          <p:nvPr/>
        </p:nvSpPr>
        <p:spPr bwMode="auto">
          <a:xfrm>
            <a:off x="3868738" y="38100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5" name="Line 54"/>
          <p:cNvSpPr>
            <a:spLocks noChangeShapeType="1"/>
          </p:cNvSpPr>
          <p:nvPr/>
        </p:nvSpPr>
        <p:spPr bwMode="auto">
          <a:xfrm>
            <a:off x="3868738" y="41148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6" name="Line 55"/>
          <p:cNvSpPr>
            <a:spLocks noChangeShapeType="1"/>
          </p:cNvSpPr>
          <p:nvPr/>
        </p:nvSpPr>
        <p:spPr bwMode="auto">
          <a:xfrm>
            <a:off x="3868738" y="45720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7" name="Line 56"/>
          <p:cNvSpPr>
            <a:spLocks noChangeShapeType="1"/>
          </p:cNvSpPr>
          <p:nvPr/>
        </p:nvSpPr>
        <p:spPr bwMode="auto">
          <a:xfrm>
            <a:off x="3868738" y="49530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8" name="Line 57"/>
          <p:cNvSpPr>
            <a:spLocks noChangeShapeType="1"/>
          </p:cNvSpPr>
          <p:nvPr/>
        </p:nvSpPr>
        <p:spPr bwMode="auto">
          <a:xfrm>
            <a:off x="2813050" y="5334000"/>
            <a:ext cx="70326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09" name="Line 58"/>
          <p:cNvSpPr>
            <a:spLocks noChangeShapeType="1"/>
          </p:cNvSpPr>
          <p:nvPr/>
        </p:nvSpPr>
        <p:spPr bwMode="auto">
          <a:xfrm>
            <a:off x="2813050" y="4648200"/>
            <a:ext cx="70326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10" name="Line 59"/>
          <p:cNvSpPr>
            <a:spLocks noChangeShapeType="1"/>
          </p:cNvSpPr>
          <p:nvPr/>
        </p:nvSpPr>
        <p:spPr bwMode="auto">
          <a:xfrm>
            <a:off x="2813050" y="5638800"/>
            <a:ext cx="70326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11" name="Line 60"/>
          <p:cNvSpPr>
            <a:spLocks noChangeShapeType="1"/>
          </p:cNvSpPr>
          <p:nvPr/>
        </p:nvSpPr>
        <p:spPr bwMode="auto">
          <a:xfrm>
            <a:off x="3868738" y="5486400"/>
            <a:ext cx="7032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2812" name="Rectangle 61"/>
          <p:cNvSpPr>
            <a:spLocks noChangeArrowheads="1"/>
          </p:cNvSpPr>
          <p:nvPr/>
        </p:nvSpPr>
        <p:spPr bwMode="auto">
          <a:xfrm>
            <a:off x="4648200" y="5554663"/>
            <a:ext cx="1887538" cy="2508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000">
                <a:cs typeface="Arial" panose="020B0604020202020204" pitchFamily="34" charset="0"/>
              </a:rPr>
              <a:t>Дивиденды</a:t>
            </a:r>
          </a:p>
        </p:txBody>
      </p:sp>
      <p:sp>
        <p:nvSpPr>
          <p:cNvPr id="32813" name="AutoShape 62"/>
          <p:cNvSpPr>
            <a:spLocks noChangeArrowheads="1"/>
          </p:cNvSpPr>
          <p:nvPr/>
        </p:nvSpPr>
        <p:spPr bwMode="auto">
          <a:xfrm rot="16200000" flipH="1">
            <a:off x="2438401" y="4513262"/>
            <a:ext cx="2578100" cy="269875"/>
          </a:xfrm>
          <a:prstGeom prst="rightArrow">
            <a:avLst>
              <a:gd name="adj1" fmla="val 50000"/>
              <a:gd name="adj2" fmla="val 272966"/>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Tree>
    <p:extLst>
      <p:ext uri="{BB962C8B-B14F-4D97-AF65-F5344CB8AC3E}">
        <p14:creationId xmlns:p14="http://schemas.microsoft.com/office/powerpoint/2010/main" val="20930749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E442A6-CACA-4ABB-846A-C301473A6949}" type="slidenum">
              <a:rPr lang="ru-RU" altLang="ru-RU" smtClean="0">
                <a:cs typeface="Arial" panose="020B0604020202020204" pitchFamily="34" charset="0"/>
              </a:rPr>
              <a:pPr/>
              <a:t>16</a:t>
            </a:fld>
            <a:endParaRPr lang="ru-RU" altLang="ru-RU" smtClean="0">
              <a:cs typeface="Arial" panose="020B0604020202020204" pitchFamily="34" charset="0"/>
            </a:endParaRPr>
          </a:p>
        </p:txBody>
      </p:sp>
      <p:sp>
        <p:nvSpPr>
          <p:cNvPr id="34820"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Денежные потоки</a:t>
            </a:r>
          </a:p>
        </p:txBody>
      </p:sp>
      <p:sp>
        <p:nvSpPr>
          <p:cNvPr id="34821" name="Rectangle 3"/>
          <p:cNvSpPr>
            <a:spLocks noGrp="1" noChangeArrowheads="1"/>
          </p:cNvSpPr>
          <p:nvPr>
            <p:ph type="body" idx="1"/>
          </p:nvPr>
        </p:nvSpPr>
        <p:spPr>
          <a:xfrm>
            <a:off x="352425" y="1219200"/>
            <a:ext cx="8510588" cy="4724400"/>
          </a:xfrm>
          <a:noFill/>
        </p:spPr>
        <p:txBody>
          <a:bodyPr/>
          <a:lstStyle/>
          <a:p>
            <a:pPr marL="381000" indent="-381000" algn="just">
              <a:buFontTx/>
              <a:buNone/>
            </a:pPr>
            <a:r>
              <a:rPr lang="ru-RU" altLang="ru-RU" smtClean="0">
                <a:latin typeface="Arial" panose="020B0604020202020204" pitchFamily="34" charset="0"/>
                <a:cs typeface="Arial" panose="020B0604020202020204" pitchFamily="34" charset="0"/>
              </a:rPr>
              <a:t>    </a:t>
            </a:r>
            <a:r>
              <a:rPr lang="ru-RU" altLang="ru-RU" u="sng" smtClean="0">
                <a:latin typeface="Arial" panose="020B0604020202020204" pitchFamily="34" charset="0"/>
                <a:cs typeface="Arial" panose="020B0604020202020204" pitchFamily="34" charset="0"/>
              </a:rPr>
              <a:t>Наиболее важным показателем является величина </a:t>
            </a:r>
            <a:r>
              <a:rPr lang="ru-RU" altLang="ru-RU" b="0" u="sng" smtClean="0">
                <a:latin typeface="Arial" panose="020B0604020202020204" pitchFamily="34" charset="0"/>
                <a:cs typeface="Arial" panose="020B0604020202020204" pitchFamily="34" charset="0"/>
              </a:rPr>
              <a:t>денежного потока от основной деятельности</a:t>
            </a:r>
            <a:r>
              <a:rPr lang="ru-RU" altLang="ru-RU" smtClean="0">
                <a:latin typeface="Arial" panose="020B0604020202020204" pitchFamily="34" charset="0"/>
                <a:cs typeface="Arial" panose="020B0604020202020204" pitchFamily="34" charset="0"/>
              </a:rPr>
              <a:t>. Необходимо, чтобы суммы поступлений средств было достаточно, как минимум, для покрытия всех расходов, связанных с производством и реализацией продукции</a:t>
            </a:r>
          </a:p>
          <a:p>
            <a:pPr marL="381000" indent="-381000" algn="just">
              <a:buFontTx/>
              <a:buNone/>
            </a:pPr>
            <a:endParaRPr lang="ru-RU" altLang="ru-RU" sz="900" smtClean="0">
              <a:latin typeface="Arial" panose="020B0604020202020204" pitchFamily="34" charset="0"/>
              <a:cs typeface="Arial" panose="020B0604020202020204" pitchFamily="34" charset="0"/>
            </a:endParaRPr>
          </a:p>
          <a:p>
            <a:pPr marL="381000" indent="-381000" algn="just">
              <a:buFontTx/>
              <a:buNone/>
            </a:pPr>
            <a:r>
              <a:rPr lang="ru-RU" altLang="ru-RU" b="0" u="sng" smtClean="0">
                <a:latin typeface="Arial" panose="020B0604020202020204" pitchFamily="34" charset="0"/>
                <a:cs typeface="Arial" panose="020B0604020202020204" pitchFamily="34" charset="0"/>
              </a:rPr>
              <a:t>Анализ денежного потока позволяет получить ответы на вопросы:</a:t>
            </a:r>
            <a:endParaRPr lang="ru-RU" altLang="ru-RU" smtClean="0">
              <a:latin typeface="Arial" panose="020B0604020202020204" pitchFamily="34" charset="0"/>
              <a:cs typeface="Arial" panose="020B0604020202020204" pitchFamily="34" charset="0"/>
            </a:endParaRPr>
          </a:p>
          <a:p>
            <a:pPr marL="381000" indent="-381000" algn="just">
              <a:lnSpc>
                <a:spcPct val="80000"/>
              </a:lnSpc>
              <a:buFont typeface="Symbol" panose="05050102010706020507" pitchFamily="18" charset="2"/>
              <a:buChar char="Ю"/>
            </a:pPr>
            <a:r>
              <a:rPr lang="ru-RU" altLang="ru-RU" sz="1600" i="0" smtClean="0">
                <a:latin typeface="Arial" panose="020B0604020202020204" pitchFamily="34" charset="0"/>
                <a:cs typeface="Arial" panose="020B0604020202020204" pitchFamily="34" charset="0"/>
              </a:rPr>
              <a:t>Чем объясняются различия между полученной прибылью и наличием денежных средств?</a:t>
            </a:r>
          </a:p>
          <a:p>
            <a:pPr marL="381000" indent="-381000" algn="just">
              <a:lnSpc>
                <a:spcPct val="80000"/>
              </a:lnSpc>
              <a:buFont typeface="Symbol" panose="05050102010706020507" pitchFamily="18" charset="2"/>
              <a:buChar char="Ю"/>
            </a:pPr>
            <a:r>
              <a:rPr lang="ru-RU" altLang="ru-RU" sz="1600" i="0" smtClean="0">
                <a:latin typeface="Arial" panose="020B0604020202020204" pitchFamily="34" charset="0"/>
                <a:cs typeface="Arial" panose="020B0604020202020204" pitchFamily="34" charset="0"/>
              </a:rPr>
              <a:t>Откуда получены и на что использованы денежные средства?</a:t>
            </a:r>
          </a:p>
          <a:p>
            <a:pPr marL="381000" indent="-381000" algn="just">
              <a:lnSpc>
                <a:spcPct val="80000"/>
              </a:lnSpc>
              <a:buFont typeface="Symbol" panose="05050102010706020507" pitchFamily="18" charset="2"/>
              <a:buChar char="Ю"/>
            </a:pPr>
            <a:r>
              <a:rPr lang="ru-RU" altLang="ru-RU" sz="1600" i="0" smtClean="0">
                <a:latin typeface="Arial" panose="020B0604020202020204" pitchFamily="34" charset="0"/>
                <a:cs typeface="Arial" panose="020B0604020202020204" pitchFamily="34" charset="0"/>
              </a:rPr>
              <a:t>Достаточно ли полученных средств для обслуживания текущей деятельности?</a:t>
            </a:r>
          </a:p>
          <a:p>
            <a:pPr marL="381000" indent="-381000" algn="just">
              <a:lnSpc>
                <a:spcPct val="80000"/>
              </a:lnSpc>
              <a:buFont typeface="Symbol" panose="05050102010706020507" pitchFamily="18" charset="2"/>
              <a:buChar char="Ю"/>
            </a:pPr>
            <a:r>
              <a:rPr lang="ru-RU" altLang="ru-RU" sz="1600" i="0" smtClean="0">
                <a:latin typeface="Arial" panose="020B0604020202020204" pitchFamily="34" charset="0"/>
                <a:cs typeface="Arial" panose="020B0604020202020204" pitchFamily="34" charset="0"/>
              </a:rPr>
              <a:t>Хватает ли предприятию средств для инвестиционной деятельности?</a:t>
            </a:r>
          </a:p>
          <a:p>
            <a:pPr marL="381000" indent="-381000" algn="just">
              <a:lnSpc>
                <a:spcPct val="80000"/>
              </a:lnSpc>
              <a:buFont typeface="Symbol" panose="05050102010706020507" pitchFamily="18" charset="2"/>
              <a:buChar char="Ю"/>
            </a:pPr>
            <a:r>
              <a:rPr lang="ru-RU" altLang="ru-RU" sz="1600" i="0" smtClean="0">
                <a:latin typeface="Arial" panose="020B0604020202020204" pitchFamily="34" charset="0"/>
                <a:cs typeface="Arial" panose="020B0604020202020204" pitchFamily="34" charset="0"/>
              </a:rPr>
              <a:t>В состоянии ли предприятие расплатиться по своим текущим долгам?</a:t>
            </a:r>
          </a:p>
          <a:p>
            <a:pPr marL="381000" indent="-381000" algn="just">
              <a:lnSpc>
                <a:spcPct val="90000"/>
              </a:lnSpc>
              <a:buFontTx/>
              <a:buNone/>
            </a:pPr>
            <a:endParaRPr lang="ru-RU" altLang="ru-RU" sz="900" i="0" smtClean="0">
              <a:latin typeface="Arial" panose="020B0604020202020204" pitchFamily="34" charset="0"/>
              <a:cs typeface="Arial" panose="020B0604020202020204" pitchFamily="34" charset="0"/>
            </a:endParaRPr>
          </a:p>
          <a:p>
            <a:pPr marL="381000" indent="-381000" algn="just">
              <a:lnSpc>
                <a:spcPct val="90000"/>
              </a:lnSpc>
              <a:buFontTx/>
              <a:buNone/>
            </a:pPr>
            <a:r>
              <a:rPr lang="ru-RU" altLang="ru-RU" i="0" smtClean="0">
                <a:latin typeface="Arial" panose="020B0604020202020204" pitchFamily="34" charset="0"/>
                <a:cs typeface="Arial" panose="020B0604020202020204" pitchFamily="34" charset="0"/>
              </a:rPr>
              <a:t>     Более глубоко и подробно данные вопросы и связанные с ними проблемы рассмотрены в модуле “Управление денежными средствами”</a:t>
            </a:r>
          </a:p>
        </p:txBody>
      </p:sp>
    </p:spTree>
    <p:extLst>
      <p:ext uri="{BB962C8B-B14F-4D97-AF65-F5344CB8AC3E}">
        <p14:creationId xmlns:p14="http://schemas.microsoft.com/office/powerpoint/2010/main" val="428378056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CCD452-BC5B-452A-BE3C-195A4A704099}" type="slidenum">
              <a:rPr lang="ru-RU" altLang="ru-RU" smtClean="0">
                <a:cs typeface="Arial" panose="020B0604020202020204" pitchFamily="34" charset="0"/>
              </a:rPr>
              <a:pPr/>
              <a:t>17</a:t>
            </a:fld>
            <a:endParaRPr lang="ru-RU" altLang="ru-RU" smtClean="0">
              <a:cs typeface="Arial" panose="020B0604020202020204" pitchFamily="34" charset="0"/>
            </a:endParaRPr>
          </a:p>
        </p:txBody>
      </p:sp>
      <p:sp>
        <p:nvSpPr>
          <p:cNvPr id="36868" name="Rectangle 2"/>
          <p:cNvSpPr>
            <a:spLocks noChangeArrowheads="1"/>
          </p:cNvSpPr>
          <p:nvPr/>
        </p:nvSpPr>
        <p:spPr bwMode="auto">
          <a:xfrm>
            <a:off x="468313" y="2292350"/>
            <a:ext cx="8142287" cy="2072754"/>
          </a:xfrm>
          <a:prstGeom prst="rect">
            <a:avLst/>
          </a:prstGeom>
          <a:solidFill>
            <a:srgbClr val="E8FFF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69" name="Rectangle 3"/>
          <p:cNvSpPr>
            <a:spLocks noGrp="1" noChangeArrowheads="1"/>
          </p:cNvSpPr>
          <p:nvPr>
            <p:ph type="body" idx="1"/>
          </p:nvPr>
        </p:nvSpPr>
        <p:spPr>
          <a:xfrm>
            <a:off x="638051" y="1093440"/>
            <a:ext cx="8326437" cy="4495800"/>
          </a:xfrm>
          <a:noFill/>
        </p:spPr>
        <p:txBody>
          <a:bodyPr/>
          <a:lstStyle/>
          <a:p>
            <a:pPr marL="0" indent="381000" algn="just">
              <a:buFontTx/>
              <a:buNone/>
            </a:pPr>
            <a:r>
              <a:rPr lang="ru-RU" altLang="ru-RU" sz="1600" dirty="0" smtClean="0">
                <a:latin typeface="Arial" panose="020B0604020202020204" pitchFamily="34" charset="0"/>
                <a:cs typeface="Arial" panose="020B0604020202020204" pitchFamily="34" charset="0"/>
              </a:rPr>
              <a:t>Ликвидность баланса показывает, в какой степени предприятие способно расплатиться по краткосрочным обязательствам текущими активами</a:t>
            </a:r>
          </a:p>
          <a:p>
            <a:pPr marL="0" indent="381000" algn="just">
              <a:spcBef>
                <a:spcPts val="0"/>
              </a:spcBef>
              <a:buFontTx/>
              <a:buNone/>
            </a:pPr>
            <a:r>
              <a:rPr lang="ru-RU" altLang="ru-RU" sz="1600" dirty="0" smtClean="0">
                <a:latin typeface="Arial" panose="020B0604020202020204" pitchFamily="34" charset="0"/>
                <a:cs typeface="Arial" panose="020B0604020202020204" pitchFamily="34" charset="0"/>
              </a:rPr>
              <a:t>Для оценки ликвидности используются коэффициенты:</a:t>
            </a:r>
            <a:endParaRPr lang="en-US" altLang="ru-RU" sz="1600" dirty="0" smtClean="0">
              <a:latin typeface="Arial" panose="020B0604020202020204" pitchFamily="34" charset="0"/>
              <a:cs typeface="Arial" panose="020B0604020202020204" pitchFamily="34" charset="0"/>
            </a:endParaRPr>
          </a:p>
          <a:p>
            <a:pPr marL="0" indent="381000" algn="just">
              <a:spcBef>
                <a:spcPts val="0"/>
              </a:spcBef>
              <a:buFontTx/>
              <a:buNone/>
            </a:pPr>
            <a:endParaRPr lang="ru-RU" altLang="ru-RU" sz="1600" dirty="0" smtClean="0">
              <a:latin typeface="Arial" panose="020B0604020202020204" pitchFamily="34" charset="0"/>
              <a:cs typeface="Arial" panose="020B0604020202020204" pitchFamily="34" charset="0"/>
            </a:endParaRPr>
          </a:p>
          <a:p>
            <a:pPr marL="0" indent="381000" algn="just">
              <a:spcBef>
                <a:spcPts val="0"/>
              </a:spcBef>
              <a:buFontTx/>
              <a:buNone/>
            </a:pPr>
            <a:r>
              <a:rPr lang="ru-RU" altLang="ru-RU" sz="1600" b="0" dirty="0" smtClean="0">
                <a:latin typeface="Arial" panose="020B0604020202020204" pitchFamily="34" charset="0"/>
                <a:cs typeface="Arial" panose="020B0604020202020204" pitchFamily="34" charset="0"/>
              </a:rPr>
              <a:t>Коэффициент общей                            </a:t>
            </a:r>
            <a:r>
              <a:rPr lang="en-US" altLang="ru-RU" sz="1600" b="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Текущие активы</a:t>
            </a:r>
          </a:p>
          <a:p>
            <a:pPr marL="0" indent="381000" algn="just">
              <a:spcBef>
                <a:spcPts val="0"/>
              </a:spcBef>
              <a:buFontTx/>
              <a:buNone/>
            </a:pPr>
            <a:r>
              <a:rPr lang="ru-RU" altLang="ru-RU" sz="1600" dirty="0" smtClean="0">
                <a:latin typeface="Arial" panose="020B0604020202020204" pitchFamily="34" charset="0"/>
                <a:cs typeface="Arial" panose="020B0604020202020204" pitchFamily="34" charset="0"/>
              </a:rPr>
              <a:t>       </a:t>
            </a:r>
            <a:r>
              <a:rPr lang="ru-RU" altLang="ru-RU" sz="1600" b="0" dirty="0" smtClean="0">
                <a:latin typeface="Arial" panose="020B0604020202020204" pitchFamily="34" charset="0"/>
                <a:cs typeface="Arial" panose="020B0604020202020204" pitchFamily="34" charset="0"/>
              </a:rPr>
              <a:t>ликвидности</a:t>
            </a:r>
            <a:r>
              <a:rPr lang="ru-RU" altLang="ru-RU" sz="1600" dirty="0" smtClean="0">
                <a:latin typeface="Arial" panose="020B0604020202020204" pitchFamily="34" charset="0"/>
                <a:cs typeface="Arial" panose="020B0604020202020204" pitchFamily="34" charset="0"/>
              </a:rPr>
              <a:t>                                    Текущие обязательства</a:t>
            </a:r>
            <a:endParaRPr lang="en-US" altLang="ru-RU" sz="1600" dirty="0" smtClean="0">
              <a:latin typeface="Arial" panose="020B0604020202020204" pitchFamily="34" charset="0"/>
              <a:cs typeface="Arial" panose="020B0604020202020204" pitchFamily="34" charset="0"/>
            </a:endParaRPr>
          </a:p>
          <a:p>
            <a:pPr marL="0" indent="381000" algn="just">
              <a:spcBef>
                <a:spcPts val="0"/>
              </a:spcBef>
              <a:buFontTx/>
              <a:buNone/>
            </a:pPr>
            <a:endParaRPr lang="ru-RU" altLang="ru-RU" sz="1600" dirty="0" smtClean="0">
              <a:latin typeface="Arial" panose="020B0604020202020204" pitchFamily="34" charset="0"/>
              <a:cs typeface="Arial" panose="020B0604020202020204" pitchFamily="34" charset="0"/>
            </a:endParaRPr>
          </a:p>
          <a:p>
            <a:pPr marL="0" indent="381000" algn="just">
              <a:spcBef>
                <a:spcPts val="0"/>
              </a:spcBef>
              <a:buFontTx/>
              <a:buNone/>
            </a:pPr>
            <a:r>
              <a:rPr lang="ru-RU" altLang="ru-RU" sz="1600" b="0" dirty="0" smtClean="0">
                <a:latin typeface="Arial" panose="020B0604020202020204" pitchFamily="34" charset="0"/>
                <a:cs typeface="Arial" panose="020B0604020202020204" pitchFamily="34" charset="0"/>
              </a:rPr>
              <a:t>Коэффициент быстрой           </a:t>
            </a:r>
            <a:r>
              <a:rPr lang="en-US" altLang="ru-RU" sz="1600" b="0" dirty="0" smtClean="0">
                <a:latin typeface="Arial" panose="020B0604020202020204" pitchFamily="34" charset="0"/>
                <a:cs typeface="Arial" panose="020B0604020202020204" pitchFamily="34" charset="0"/>
              </a:rPr>
              <a:t>    </a:t>
            </a:r>
            <a:r>
              <a:rPr lang="ru-RU" altLang="ru-RU" sz="1600" b="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Ден</a:t>
            </a:r>
            <a:r>
              <a:rPr lang="ru-RU" altLang="ru-RU" sz="1600" dirty="0" smtClean="0">
                <a:latin typeface="Arial" panose="020B0604020202020204" pitchFamily="34" charset="0"/>
                <a:cs typeface="Arial" panose="020B0604020202020204" pitchFamily="34" charset="0"/>
              </a:rPr>
              <a:t>. ср-</a:t>
            </a:r>
            <a:r>
              <a:rPr lang="ru-RU" altLang="ru-RU" sz="1600" dirty="0" err="1" smtClean="0">
                <a:latin typeface="Arial" panose="020B0604020202020204" pitchFamily="34" charset="0"/>
                <a:cs typeface="Arial" panose="020B0604020202020204" pitchFamily="34" charset="0"/>
              </a:rPr>
              <a:t>ва</a:t>
            </a:r>
            <a:r>
              <a:rPr lang="ru-RU" altLang="ru-RU" sz="1600" dirty="0" smtClean="0">
                <a:latin typeface="Arial" panose="020B0604020202020204" pitchFamily="34" charset="0"/>
                <a:cs typeface="Arial" panose="020B0604020202020204" pitchFamily="34" charset="0"/>
              </a:rPr>
              <a:t> + </a:t>
            </a:r>
            <a:r>
              <a:rPr lang="ru-RU" altLang="ru-RU" sz="1600" dirty="0" err="1" smtClean="0">
                <a:latin typeface="Arial" panose="020B0604020202020204" pitchFamily="34" charset="0"/>
                <a:cs typeface="Arial" panose="020B0604020202020204" pitchFamily="34" charset="0"/>
              </a:rPr>
              <a:t>Кратк.фин</a:t>
            </a:r>
            <a:r>
              <a:rPr lang="ru-RU" altLang="ru-RU" sz="160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влож</a:t>
            </a:r>
            <a:r>
              <a:rPr lang="ru-RU" altLang="ru-RU" sz="1600" dirty="0" smtClean="0">
                <a:latin typeface="Arial" panose="020B0604020202020204" pitchFamily="34" charset="0"/>
                <a:cs typeface="Arial" panose="020B0604020202020204" pitchFamily="34" charset="0"/>
              </a:rPr>
              <a:t>. + </a:t>
            </a:r>
            <a:r>
              <a:rPr lang="ru-RU" altLang="ru-RU" sz="1600" dirty="0" err="1" smtClean="0">
                <a:latin typeface="Arial" panose="020B0604020202020204" pitchFamily="34" charset="0"/>
                <a:cs typeface="Arial" panose="020B0604020202020204" pitchFamily="34" charset="0"/>
              </a:rPr>
              <a:t>Деб</a:t>
            </a:r>
            <a:r>
              <a:rPr lang="ru-RU" altLang="ru-RU" sz="1600" dirty="0" smtClean="0">
                <a:latin typeface="Arial" panose="020B0604020202020204" pitchFamily="34" charset="0"/>
                <a:cs typeface="Arial" panose="020B0604020202020204" pitchFamily="34" charset="0"/>
              </a:rPr>
              <a:t>. з.</a:t>
            </a:r>
          </a:p>
          <a:p>
            <a:pPr marL="0" indent="381000" algn="just">
              <a:spcBef>
                <a:spcPts val="0"/>
              </a:spcBef>
              <a:buFontTx/>
              <a:buNone/>
            </a:pPr>
            <a:r>
              <a:rPr lang="ru-RU" altLang="ru-RU" sz="1600" b="0" dirty="0" smtClean="0">
                <a:latin typeface="Arial" panose="020B0604020202020204" pitchFamily="34" charset="0"/>
                <a:cs typeface="Arial" panose="020B0604020202020204" pitchFamily="34" charset="0"/>
              </a:rPr>
              <a:t>(срочной) ликвидности</a:t>
            </a:r>
            <a:r>
              <a:rPr lang="ru-RU" altLang="ru-RU" sz="1600" dirty="0" smtClean="0">
                <a:latin typeface="Arial" panose="020B0604020202020204" pitchFamily="34" charset="0"/>
                <a:cs typeface="Arial" panose="020B0604020202020204" pitchFamily="34" charset="0"/>
              </a:rPr>
              <a:t>                          Текущие обязательства</a:t>
            </a:r>
            <a:endParaRPr lang="en-US" altLang="ru-RU" sz="1600" dirty="0" smtClean="0">
              <a:latin typeface="Arial" panose="020B0604020202020204" pitchFamily="34" charset="0"/>
              <a:cs typeface="Arial" panose="020B0604020202020204" pitchFamily="34" charset="0"/>
            </a:endParaRPr>
          </a:p>
          <a:p>
            <a:pPr marL="0" indent="381000" algn="just">
              <a:spcBef>
                <a:spcPts val="0"/>
              </a:spcBef>
              <a:buFontTx/>
              <a:buNone/>
            </a:pPr>
            <a:endParaRPr lang="ru-RU" altLang="ru-RU" sz="1600" dirty="0" smtClean="0">
              <a:latin typeface="Arial" panose="020B0604020202020204" pitchFamily="34" charset="0"/>
              <a:cs typeface="Arial" panose="020B0604020202020204" pitchFamily="34" charset="0"/>
            </a:endParaRPr>
          </a:p>
          <a:p>
            <a:pPr marL="0" indent="381000">
              <a:spcBef>
                <a:spcPts val="0"/>
              </a:spcBef>
              <a:buFontTx/>
              <a:buNone/>
            </a:pPr>
            <a:r>
              <a:rPr lang="ru-RU" altLang="ru-RU" sz="1600" b="0" dirty="0" smtClean="0">
                <a:latin typeface="Arial" panose="020B0604020202020204" pitchFamily="34" charset="0"/>
                <a:cs typeface="Arial" panose="020B0604020202020204" pitchFamily="34" charset="0"/>
              </a:rPr>
              <a:t>Коэффициент абсолютной              </a:t>
            </a:r>
            <a:r>
              <a:rPr lang="ru-RU" altLang="ru-RU" sz="1600" dirty="0" err="1" smtClean="0">
                <a:latin typeface="Arial" panose="020B0604020202020204" pitchFamily="34" charset="0"/>
                <a:cs typeface="Arial" panose="020B0604020202020204" pitchFamily="34" charset="0"/>
              </a:rPr>
              <a:t>Ден</a:t>
            </a:r>
            <a:r>
              <a:rPr lang="ru-RU" altLang="ru-RU" sz="1600" dirty="0" smtClean="0">
                <a:latin typeface="Arial" panose="020B0604020202020204" pitchFamily="34" charset="0"/>
                <a:cs typeface="Arial" panose="020B0604020202020204" pitchFamily="34" charset="0"/>
              </a:rPr>
              <a:t>. ср-</a:t>
            </a:r>
            <a:r>
              <a:rPr lang="ru-RU" altLang="ru-RU" sz="1600" dirty="0" err="1" smtClean="0">
                <a:latin typeface="Arial" panose="020B0604020202020204" pitchFamily="34" charset="0"/>
                <a:cs typeface="Arial" panose="020B0604020202020204" pitchFamily="34" charset="0"/>
              </a:rPr>
              <a:t>ва</a:t>
            </a:r>
            <a:r>
              <a:rPr lang="ru-RU" altLang="ru-RU" sz="1600" dirty="0" smtClean="0">
                <a:latin typeface="Arial" panose="020B0604020202020204" pitchFamily="34" charset="0"/>
                <a:cs typeface="Arial" panose="020B0604020202020204" pitchFamily="34" charset="0"/>
              </a:rPr>
              <a:t> + Кратк. фин. </a:t>
            </a:r>
            <a:r>
              <a:rPr lang="ru-RU" altLang="ru-RU" sz="1600" dirty="0" err="1" smtClean="0">
                <a:latin typeface="Arial" panose="020B0604020202020204" pitchFamily="34" charset="0"/>
                <a:cs typeface="Arial" panose="020B0604020202020204" pitchFamily="34" charset="0"/>
              </a:rPr>
              <a:t>влож</a:t>
            </a:r>
            <a:r>
              <a:rPr lang="ru-RU" altLang="ru-RU" sz="1600" dirty="0" smtClean="0">
                <a:latin typeface="Arial" panose="020B0604020202020204" pitchFamily="34" charset="0"/>
                <a:cs typeface="Arial" panose="020B0604020202020204" pitchFamily="34" charset="0"/>
              </a:rPr>
              <a:t>.          </a:t>
            </a:r>
          </a:p>
          <a:p>
            <a:pPr marL="0" indent="381000">
              <a:spcBef>
                <a:spcPts val="0"/>
              </a:spcBef>
              <a:buFontTx/>
              <a:buNone/>
            </a:pPr>
            <a:r>
              <a:rPr lang="ru-RU" altLang="ru-RU" sz="1600" b="0" dirty="0" smtClean="0">
                <a:latin typeface="Arial" panose="020B0604020202020204" pitchFamily="34" charset="0"/>
                <a:cs typeface="Arial" panose="020B0604020202020204" pitchFamily="34" charset="0"/>
              </a:rPr>
              <a:t>       ликвидности</a:t>
            </a:r>
            <a:r>
              <a:rPr lang="ru-RU" altLang="ru-RU" sz="1600" dirty="0" smtClean="0">
                <a:latin typeface="Arial" panose="020B0604020202020204" pitchFamily="34" charset="0"/>
                <a:cs typeface="Arial" panose="020B0604020202020204" pitchFamily="34" charset="0"/>
              </a:rPr>
              <a:t>                                   Текущие обязательства</a:t>
            </a:r>
          </a:p>
          <a:p>
            <a:pPr marL="0" indent="381000" algn="just">
              <a:buFontTx/>
              <a:buNone/>
            </a:pPr>
            <a:r>
              <a:rPr lang="ru-RU" altLang="ru-RU" sz="1600" dirty="0" smtClean="0">
                <a:latin typeface="Arial" panose="020B0604020202020204" pitchFamily="34" charset="0"/>
                <a:cs typeface="Arial" panose="020B0604020202020204" pitchFamily="34" charset="0"/>
              </a:rPr>
              <a:t>В качестве базового можно использовать коэффициент общей ликвидности. Два других коэффициента используются в случае необходимости углубления анализа для отражения влияния отдельных статей текущих активов</a:t>
            </a:r>
          </a:p>
          <a:p>
            <a:pPr marL="0" indent="381000" algn="just">
              <a:buFontTx/>
              <a:buNone/>
            </a:pPr>
            <a:r>
              <a:rPr lang="ru-RU" altLang="ru-RU" sz="1600" dirty="0" smtClean="0">
                <a:latin typeface="Arial" panose="020B0604020202020204" pitchFamily="34" charset="0"/>
                <a:cs typeface="Arial" panose="020B0604020202020204" pitchFamily="34" charset="0"/>
              </a:rPr>
              <a:t>Снижение значения ликвидности чаще всего говорит об общем ухудшении ситуации с обеспеченностью оборотными средствами и о необходимости серьезных мер по управлению ими</a:t>
            </a:r>
          </a:p>
        </p:txBody>
      </p:sp>
      <p:sp>
        <p:nvSpPr>
          <p:cNvPr id="36870" name="Rectangle 4"/>
          <p:cNvSpPr>
            <a:spLocks noGrp="1" noChangeArrowheads="1"/>
          </p:cNvSpPr>
          <p:nvPr>
            <p:ph type="title"/>
          </p:nvPr>
        </p:nvSpPr>
        <p:spPr>
          <a:noFill/>
        </p:spPr>
        <p:txBody>
          <a:bodyPr anchor="ctr"/>
          <a:lstStyle/>
          <a:p>
            <a:r>
              <a:rPr lang="ru-RU" altLang="ru-RU" dirty="0" smtClean="0">
                <a:latin typeface="Arial" panose="020B0604020202020204" pitchFamily="34" charset="0"/>
                <a:cs typeface="Arial" panose="020B0604020202020204" pitchFamily="34" charset="0"/>
              </a:rPr>
              <a:t>Анализ ликвидности</a:t>
            </a:r>
          </a:p>
        </p:txBody>
      </p:sp>
      <p:sp>
        <p:nvSpPr>
          <p:cNvPr id="36871" name="Rectangle 5"/>
          <p:cNvSpPr>
            <a:spLocks noChangeArrowheads="1"/>
          </p:cNvSpPr>
          <p:nvPr/>
        </p:nvSpPr>
        <p:spPr bwMode="auto">
          <a:xfrm>
            <a:off x="3983038" y="37639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dirty="0">
                <a:cs typeface="Arial" panose="020B0604020202020204" pitchFamily="34" charset="0"/>
              </a:rPr>
              <a:t>=</a:t>
            </a:r>
          </a:p>
        </p:txBody>
      </p:sp>
      <p:sp>
        <p:nvSpPr>
          <p:cNvPr id="36872" name="Rectangle 6"/>
          <p:cNvSpPr>
            <a:spLocks noChangeArrowheads="1"/>
          </p:cNvSpPr>
          <p:nvPr/>
        </p:nvSpPr>
        <p:spPr bwMode="auto">
          <a:xfrm>
            <a:off x="3923928" y="23923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dirty="0">
                <a:cs typeface="Arial" panose="020B0604020202020204" pitchFamily="34" charset="0"/>
              </a:rPr>
              <a:t>=</a:t>
            </a:r>
          </a:p>
        </p:txBody>
      </p:sp>
      <p:sp>
        <p:nvSpPr>
          <p:cNvPr id="36873" name="Rectangle 7"/>
          <p:cNvSpPr>
            <a:spLocks noChangeArrowheads="1"/>
          </p:cNvSpPr>
          <p:nvPr/>
        </p:nvSpPr>
        <p:spPr bwMode="auto">
          <a:xfrm>
            <a:off x="3935413" y="31543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dirty="0">
                <a:cs typeface="Arial" panose="020B0604020202020204" pitchFamily="34" charset="0"/>
              </a:rPr>
              <a:t>=</a:t>
            </a:r>
          </a:p>
        </p:txBody>
      </p:sp>
      <p:sp>
        <p:nvSpPr>
          <p:cNvPr id="36874" name="Line 8"/>
          <p:cNvSpPr>
            <a:spLocks noChangeShapeType="1"/>
          </p:cNvSpPr>
          <p:nvPr/>
        </p:nvSpPr>
        <p:spPr bwMode="auto">
          <a:xfrm>
            <a:off x="4499992" y="4077072"/>
            <a:ext cx="32829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75" name="Line 9"/>
          <p:cNvSpPr>
            <a:spLocks noChangeShapeType="1"/>
          </p:cNvSpPr>
          <p:nvPr/>
        </p:nvSpPr>
        <p:spPr bwMode="auto">
          <a:xfrm>
            <a:off x="4283968" y="3356992"/>
            <a:ext cx="403383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76" name="Line 10"/>
          <p:cNvSpPr>
            <a:spLocks noChangeShapeType="1"/>
          </p:cNvSpPr>
          <p:nvPr/>
        </p:nvSpPr>
        <p:spPr bwMode="auto">
          <a:xfrm>
            <a:off x="4676775" y="2619156"/>
            <a:ext cx="2895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77" name="Rectangle 11"/>
          <p:cNvSpPr>
            <a:spLocks noChangeArrowheads="1"/>
          </p:cNvSpPr>
          <p:nvPr/>
        </p:nvSpPr>
        <p:spPr bwMode="auto">
          <a:xfrm>
            <a:off x="468313" y="2978149"/>
            <a:ext cx="8142287" cy="69726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78" name="Rectangle 12"/>
          <p:cNvSpPr>
            <a:spLocks noChangeArrowheads="1"/>
          </p:cNvSpPr>
          <p:nvPr/>
        </p:nvSpPr>
        <p:spPr bwMode="auto">
          <a:xfrm>
            <a:off x="7250113" y="158750"/>
            <a:ext cx="481012" cy="5969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79" name="Rectangle 13"/>
          <p:cNvSpPr>
            <a:spLocks noChangeArrowheads="1"/>
          </p:cNvSpPr>
          <p:nvPr/>
        </p:nvSpPr>
        <p:spPr bwMode="auto">
          <a:xfrm>
            <a:off x="7813675" y="158750"/>
            <a:ext cx="481013" cy="3683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80" name="Rectangle 14"/>
          <p:cNvSpPr>
            <a:spLocks noChangeArrowheads="1"/>
          </p:cNvSpPr>
          <p:nvPr/>
        </p:nvSpPr>
        <p:spPr bwMode="auto">
          <a:xfrm>
            <a:off x="7250113" y="615950"/>
            <a:ext cx="481012" cy="4445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81" name="Rectangle 15"/>
          <p:cNvSpPr>
            <a:spLocks noChangeArrowheads="1"/>
          </p:cNvSpPr>
          <p:nvPr/>
        </p:nvSpPr>
        <p:spPr bwMode="auto">
          <a:xfrm>
            <a:off x="7813675" y="539750"/>
            <a:ext cx="481013" cy="5207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6882" name="Line 16"/>
          <p:cNvSpPr>
            <a:spLocks noChangeShapeType="1"/>
          </p:cNvSpPr>
          <p:nvPr/>
        </p:nvSpPr>
        <p:spPr bwMode="auto">
          <a:xfrm>
            <a:off x="7807325"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83" name="Line 17"/>
          <p:cNvSpPr>
            <a:spLocks noChangeShapeType="1"/>
          </p:cNvSpPr>
          <p:nvPr/>
        </p:nvSpPr>
        <p:spPr bwMode="auto">
          <a:xfrm>
            <a:off x="7245350" y="3810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84" name="Line 18"/>
          <p:cNvSpPr>
            <a:spLocks noChangeShapeType="1"/>
          </p:cNvSpPr>
          <p:nvPr/>
        </p:nvSpPr>
        <p:spPr bwMode="auto">
          <a:xfrm>
            <a:off x="7245350"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6885" name="Line 19"/>
          <p:cNvSpPr>
            <a:spLocks noChangeShapeType="1"/>
          </p:cNvSpPr>
          <p:nvPr/>
        </p:nvSpPr>
        <p:spPr bwMode="auto">
          <a:xfrm>
            <a:off x="7245350" y="228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32026221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B9BB8B-035C-4AE4-843C-659D56DCC856}" type="slidenum">
              <a:rPr lang="ru-RU" altLang="ru-RU" smtClean="0">
                <a:cs typeface="Arial" panose="020B0604020202020204" pitchFamily="34" charset="0"/>
              </a:rPr>
              <a:pPr/>
              <a:t>18</a:t>
            </a:fld>
            <a:endParaRPr lang="ru-RU" altLang="ru-RU" smtClean="0">
              <a:cs typeface="Arial" panose="020B0604020202020204" pitchFamily="34" charset="0"/>
            </a:endParaRPr>
          </a:p>
        </p:txBody>
      </p:sp>
      <p:sp>
        <p:nvSpPr>
          <p:cNvPr id="38916"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 </a:t>
            </a:r>
          </a:p>
        </p:txBody>
      </p:sp>
      <p:sp>
        <p:nvSpPr>
          <p:cNvPr id="38917" name="Rectangle 3"/>
          <p:cNvSpPr>
            <a:spLocks noGrp="1" noChangeArrowheads="1"/>
          </p:cNvSpPr>
          <p:nvPr>
            <p:ph type="body" idx="1"/>
          </p:nvPr>
        </p:nvSpPr>
        <p:spPr>
          <a:xfrm>
            <a:off x="450893" y="1259882"/>
            <a:ext cx="8721725" cy="5257800"/>
          </a:xfrm>
          <a:noFill/>
        </p:spPr>
        <p:txBody>
          <a:bodyPr/>
          <a:lstStyle/>
          <a:p>
            <a:pPr>
              <a:buFontTx/>
              <a:buNone/>
            </a:pPr>
            <a:r>
              <a:rPr lang="ru-RU" altLang="ru-RU" sz="1200" dirty="0" smtClean="0">
                <a:latin typeface="Arial" panose="020B0604020202020204" pitchFamily="34" charset="0"/>
                <a:cs typeface="Arial" panose="020B0604020202020204" pitchFamily="34" charset="0"/>
              </a:rPr>
              <a:t>АО "</a:t>
            </a:r>
            <a:r>
              <a:rPr lang="ru-RU" altLang="ru-RU" sz="1200" dirty="0" err="1" smtClean="0">
                <a:latin typeface="Arial" panose="020B0604020202020204" pitchFamily="34" charset="0"/>
                <a:cs typeface="Arial" panose="020B0604020202020204" pitchFamily="34" charset="0"/>
              </a:rPr>
              <a:t>Масложиркомбинат</a:t>
            </a:r>
            <a:r>
              <a:rPr lang="ru-RU" altLang="ru-RU" sz="1200" dirty="0" smtClean="0">
                <a:latin typeface="Arial" panose="020B0604020202020204" pitchFamily="34" charset="0"/>
                <a:cs typeface="Arial" panose="020B0604020202020204" pitchFamily="34" charset="0"/>
              </a:rPr>
              <a:t> "Солнце"		</a:t>
            </a:r>
          </a:p>
          <a:p>
            <a:pPr>
              <a:buFontTx/>
              <a:buNone/>
            </a:pPr>
            <a:endParaRPr lang="ru-RU" altLang="ru-RU" sz="1200" dirty="0" smtClean="0">
              <a:latin typeface="Arial" panose="020B0604020202020204" pitchFamily="34" charset="0"/>
              <a:cs typeface="Arial" panose="020B0604020202020204" pitchFamily="34" charset="0"/>
            </a:endParaRPr>
          </a:p>
          <a:p>
            <a:pPr>
              <a:buFontTx/>
              <a:buNone/>
            </a:pPr>
            <a:r>
              <a:rPr lang="ru-RU" altLang="ru-RU" sz="1200" dirty="0" smtClean="0">
                <a:latin typeface="Arial" panose="020B0604020202020204" pitchFamily="34" charset="0"/>
                <a:cs typeface="Arial" panose="020B0604020202020204" pitchFamily="34" charset="0"/>
              </a:rPr>
              <a:t>	                                 </a:t>
            </a:r>
            <a:r>
              <a:rPr lang="en-US" altLang="ru-RU" sz="1200" dirty="0" smtClean="0">
                <a:latin typeface="Arial" panose="020B0604020202020204" pitchFamily="34" charset="0"/>
                <a:cs typeface="Arial" panose="020B0604020202020204" pitchFamily="34" charset="0"/>
              </a:rPr>
              <a:t>          </a:t>
            </a:r>
            <a:r>
              <a:rPr lang="ru-RU" altLang="ru-RU" sz="1200" dirty="0" smtClean="0">
                <a:latin typeface="Arial" panose="020B0604020202020204" pitchFamily="34" charset="0"/>
                <a:cs typeface="Arial" panose="020B0604020202020204" pitchFamily="34" charset="0"/>
              </a:rPr>
              <a:t>  1.1.04  1.1.05  1.1.06</a:t>
            </a:r>
          </a:p>
          <a:p>
            <a:pPr>
              <a:buFontTx/>
              <a:buNone/>
            </a:pPr>
            <a:r>
              <a:rPr lang="ru-RU" altLang="ru-RU" sz="1200" dirty="0" smtClean="0">
                <a:latin typeface="Arial" panose="020B0604020202020204" pitchFamily="34" charset="0"/>
                <a:cs typeface="Arial" panose="020B0604020202020204" pitchFamily="34" charset="0"/>
              </a:rPr>
              <a:t>Коэффициент общей</a:t>
            </a:r>
          </a:p>
          <a:p>
            <a:pPr>
              <a:buFontTx/>
              <a:buNone/>
            </a:pPr>
            <a:r>
              <a:rPr lang="ru-RU" altLang="ru-RU" sz="1200" dirty="0" smtClean="0">
                <a:latin typeface="Arial" panose="020B0604020202020204" pitchFamily="34" charset="0"/>
                <a:cs typeface="Arial" panose="020B0604020202020204" pitchFamily="34" charset="0"/>
              </a:rPr>
              <a:t> ликвидности                       1,37     1,08     1,16 </a:t>
            </a:r>
          </a:p>
          <a:p>
            <a:pPr>
              <a:buFontTx/>
              <a:buNone/>
            </a:pPr>
            <a:r>
              <a:rPr lang="ru-RU" altLang="ru-RU" sz="1200" dirty="0" smtClean="0">
                <a:latin typeface="Arial" panose="020B0604020202020204" pitchFamily="34" charset="0"/>
                <a:cs typeface="Arial" panose="020B0604020202020204" pitchFamily="34" charset="0"/>
              </a:rPr>
              <a:t>Коэффициент быстрой </a:t>
            </a:r>
          </a:p>
          <a:p>
            <a:pPr>
              <a:buFontTx/>
              <a:buNone/>
            </a:pPr>
            <a:r>
              <a:rPr lang="ru-RU" altLang="ru-RU" sz="1200" dirty="0" smtClean="0">
                <a:latin typeface="Arial" panose="020B0604020202020204" pitchFamily="34" charset="0"/>
                <a:cs typeface="Arial" panose="020B0604020202020204" pitchFamily="34" charset="0"/>
              </a:rPr>
              <a:t>ликвидности                        0,88     0,51     0,29 </a:t>
            </a:r>
          </a:p>
          <a:p>
            <a:pPr>
              <a:buFontTx/>
              <a:buNone/>
            </a:pPr>
            <a:r>
              <a:rPr lang="ru-RU" altLang="ru-RU" sz="1200" dirty="0" smtClean="0">
                <a:latin typeface="Arial" panose="020B0604020202020204" pitchFamily="34" charset="0"/>
                <a:cs typeface="Arial" panose="020B0604020202020204" pitchFamily="34" charset="0"/>
              </a:rPr>
              <a:t>Коэффициент </a:t>
            </a:r>
            <a:r>
              <a:rPr lang="ru-RU" altLang="ru-RU" sz="1200" dirty="0" err="1" smtClean="0">
                <a:latin typeface="Arial" panose="020B0604020202020204" pitchFamily="34" charset="0"/>
                <a:cs typeface="Arial" panose="020B0604020202020204" pitchFamily="34" charset="0"/>
              </a:rPr>
              <a:t>абсо</a:t>
            </a:r>
            <a:r>
              <a:rPr lang="ru-RU" altLang="ru-RU" sz="1200" dirty="0" smtClean="0">
                <a:latin typeface="Arial" panose="020B0604020202020204" pitchFamily="34" charset="0"/>
                <a:cs typeface="Arial" panose="020B0604020202020204" pitchFamily="34" charset="0"/>
              </a:rPr>
              <a:t>-</a:t>
            </a:r>
          </a:p>
          <a:p>
            <a:pPr>
              <a:buFontTx/>
              <a:buNone/>
            </a:pPr>
            <a:r>
              <a:rPr lang="ru-RU" altLang="ru-RU" sz="1200" dirty="0" err="1" smtClean="0">
                <a:latin typeface="Arial" panose="020B0604020202020204" pitchFamily="34" charset="0"/>
                <a:cs typeface="Arial" panose="020B0604020202020204" pitchFamily="34" charset="0"/>
              </a:rPr>
              <a:t>лютной</a:t>
            </a:r>
            <a:r>
              <a:rPr lang="ru-RU" altLang="ru-RU" sz="1200" dirty="0" smtClean="0">
                <a:latin typeface="Arial" panose="020B0604020202020204" pitchFamily="34" charset="0"/>
                <a:cs typeface="Arial" panose="020B0604020202020204" pitchFamily="34" charset="0"/>
              </a:rPr>
              <a:t> ликвидности         0,01    0,02      0,01 </a:t>
            </a:r>
          </a:p>
          <a:p>
            <a:pPr>
              <a:buFontTx/>
              <a:buNone/>
            </a:pPr>
            <a:endParaRPr lang="ru-RU" altLang="ru-RU" sz="1200" dirty="0" smtClean="0">
              <a:latin typeface="Arial" panose="020B0604020202020204" pitchFamily="34" charset="0"/>
              <a:cs typeface="Arial" panose="020B0604020202020204" pitchFamily="34" charset="0"/>
            </a:endParaRPr>
          </a:p>
        </p:txBody>
      </p:sp>
      <p:sp>
        <p:nvSpPr>
          <p:cNvPr id="38918" name="Rectangle 4"/>
          <p:cNvSpPr>
            <a:spLocks noChangeArrowheads="1"/>
          </p:cNvSpPr>
          <p:nvPr/>
        </p:nvSpPr>
        <p:spPr bwMode="auto">
          <a:xfrm>
            <a:off x="428625" y="1835150"/>
            <a:ext cx="3856038"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19" name="Rectangle 5"/>
          <p:cNvSpPr>
            <a:spLocks noChangeArrowheads="1"/>
          </p:cNvSpPr>
          <p:nvPr/>
        </p:nvSpPr>
        <p:spPr bwMode="auto">
          <a:xfrm>
            <a:off x="428625" y="1835150"/>
            <a:ext cx="3856038" cy="19685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20" name="Rectangle 6"/>
          <p:cNvSpPr>
            <a:spLocks noChangeArrowheads="1"/>
          </p:cNvSpPr>
          <p:nvPr/>
        </p:nvSpPr>
        <p:spPr bwMode="auto">
          <a:xfrm>
            <a:off x="2466975" y="1835150"/>
            <a:ext cx="1817688" cy="19685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21" name="Rectangle 7"/>
          <p:cNvSpPr>
            <a:spLocks noChangeArrowheads="1"/>
          </p:cNvSpPr>
          <p:nvPr/>
        </p:nvSpPr>
        <p:spPr bwMode="auto">
          <a:xfrm>
            <a:off x="211138" y="4548188"/>
            <a:ext cx="8801100" cy="230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1600" dirty="0">
                <a:cs typeface="Arial" panose="020B0604020202020204" pitchFamily="34" charset="0"/>
              </a:rPr>
              <a:t>Динамика показателей ликвидности говорит о незначительном снижении общей ликвидности при резком падении коэффициента быстрой ликвидности. Это свидетельствует о росте </a:t>
            </a:r>
            <a:r>
              <a:rPr lang="ru-RU" altLang="ru-RU" sz="1600" dirty="0" err="1">
                <a:cs typeface="Arial" panose="020B0604020202020204" pitchFamily="34" charset="0"/>
              </a:rPr>
              <a:t>низколиквидных</a:t>
            </a:r>
            <a:r>
              <a:rPr lang="ru-RU" altLang="ru-RU" sz="1600" dirty="0">
                <a:cs typeface="Arial" panose="020B0604020202020204" pitchFamily="34" charset="0"/>
              </a:rPr>
              <a:t> элементов (запасов) в структуре текущих активов </a:t>
            </a:r>
          </a:p>
          <a:p>
            <a:pPr algn="just"/>
            <a:r>
              <a:rPr lang="ru-RU" altLang="ru-RU" sz="1600" dirty="0">
                <a:cs typeface="Arial" panose="020B0604020202020204" pitchFamily="34" charset="0"/>
              </a:rPr>
              <a:t>Все это говорит о росте рискованности деятельности компании с точки зрения невозврата долгов и снижения реального уровня платежеспособности. Кроме того необходимо проанализировать степень ликвидности дебиторской задолженности и запасов, чтобы получить более реальную картину</a:t>
            </a:r>
          </a:p>
          <a:p>
            <a:pPr algn="just" latinLnBrk="1"/>
            <a:endParaRPr lang="ru-RU" altLang="ru-RU" sz="1600" dirty="0">
              <a:cs typeface="Arial" panose="020B0604020202020204" pitchFamily="34" charset="0"/>
            </a:endParaRPr>
          </a:p>
        </p:txBody>
      </p:sp>
      <p:sp>
        <p:nvSpPr>
          <p:cNvPr id="38922" name="Rectangle 8"/>
          <p:cNvSpPr>
            <a:spLocks noChangeArrowheads="1"/>
          </p:cNvSpPr>
          <p:nvPr/>
        </p:nvSpPr>
        <p:spPr bwMode="auto">
          <a:xfrm>
            <a:off x="619125" y="395288"/>
            <a:ext cx="6826806"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800">
                <a:cs typeface="Arial" panose="020B0604020202020204" pitchFamily="34" charset="0"/>
              </a:rPr>
              <a:t>Оценка ликвидности баланса компании</a:t>
            </a:r>
            <a:endParaRPr lang="ru-RU" altLang="ru-RU" sz="2000">
              <a:cs typeface="Arial" panose="020B0604020202020204" pitchFamily="34" charset="0"/>
            </a:endParaRPr>
          </a:p>
          <a:p>
            <a:r>
              <a:rPr lang="ru-RU" altLang="ru-RU" sz="2000">
                <a:cs typeface="Arial" panose="020B0604020202020204" pitchFamily="34" charset="0"/>
              </a:rPr>
              <a:t>(пример) </a:t>
            </a:r>
          </a:p>
        </p:txBody>
      </p:sp>
      <p:sp>
        <p:nvSpPr>
          <p:cNvPr id="38923" name="Rectangle 9"/>
          <p:cNvSpPr>
            <a:spLocks noChangeArrowheads="1"/>
          </p:cNvSpPr>
          <p:nvPr/>
        </p:nvSpPr>
        <p:spPr bwMode="auto">
          <a:xfrm>
            <a:off x="428625" y="2673350"/>
            <a:ext cx="3856038" cy="5207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24" name="Rectangle 10"/>
          <p:cNvSpPr>
            <a:spLocks noChangeArrowheads="1"/>
          </p:cNvSpPr>
          <p:nvPr/>
        </p:nvSpPr>
        <p:spPr bwMode="auto">
          <a:xfrm>
            <a:off x="4367213" y="1501775"/>
            <a:ext cx="4419600" cy="2987675"/>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25" name="Rectangle 11"/>
          <p:cNvSpPr>
            <a:spLocks noChangeArrowheads="1"/>
          </p:cNvSpPr>
          <p:nvPr/>
        </p:nvSpPr>
        <p:spPr bwMode="auto">
          <a:xfrm>
            <a:off x="4360863" y="1495425"/>
            <a:ext cx="4440237" cy="3011488"/>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26" name="Line 12"/>
          <p:cNvSpPr>
            <a:spLocks noChangeShapeType="1"/>
          </p:cNvSpPr>
          <p:nvPr/>
        </p:nvSpPr>
        <p:spPr bwMode="auto">
          <a:xfrm>
            <a:off x="4860925" y="3248025"/>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27" name="Line 13"/>
          <p:cNvSpPr>
            <a:spLocks noChangeShapeType="1"/>
          </p:cNvSpPr>
          <p:nvPr/>
        </p:nvSpPr>
        <p:spPr bwMode="auto">
          <a:xfrm>
            <a:off x="4860925" y="2989263"/>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28" name="Line 14"/>
          <p:cNvSpPr>
            <a:spLocks noChangeShapeType="1"/>
          </p:cNvSpPr>
          <p:nvPr/>
        </p:nvSpPr>
        <p:spPr bwMode="auto">
          <a:xfrm>
            <a:off x="4860925" y="2730500"/>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29" name="Line 15"/>
          <p:cNvSpPr>
            <a:spLocks noChangeShapeType="1"/>
          </p:cNvSpPr>
          <p:nvPr/>
        </p:nvSpPr>
        <p:spPr bwMode="auto">
          <a:xfrm>
            <a:off x="4860925" y="2484438"/>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0" name="Line 16"/>
          <p:cNvSpPr>
            <a:spLocks noChangeShapeType="1"/>
          </p:cNvSpPr>
          <p:nvPr/>
        </p:nvSpPr>
        <p:spPr bwMode="auto">
          <a:xfrm>
            <a:off x="4860925" y="2225675"/>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1" name="Line 17"/>
          <p:cNvSpPr>
            <a:spLocks noChangeShapeType="1"/>
          </p:cNvSpPr>
          <p:nvPr/>
        </p:nvSpPr>
        <p:spPr bwMode="auto">
          <a:xfrm>
            <a:off x="4860925" y="1966913"/>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2" name="Line 18"/>
          <p:cNvSpPr>
            <a:spLocks noChangeShapeType="1"/>
          </p:cNvSpPr>
          <p:nvPr/>
        </p:nvSpPr>
        <p:spPr bwMode="auto">
          <a:xfrm>
            <a:off x="4860925" y="1708150"/>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3" name="Line 19"/>
          <p:cNvSpPr>
            <a:spLocks noChangeShapeType="1"/>
          </p:cNvSpPr>
          <p:nvPr/>
        </p:nvSpPr>
        <p:spPr bwMode="auto">
          <a:xfrm>
            <a:off x="6696075" y="1708150"/>
            <a:ext cx="0" cy="17970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4" name="Line 20"/>
          <p:cNvSpPr>
            <a:spLocks noChangeShapeType="1"/>
          </p:cNvSpPr>
          <p:nvPr/>
        </p:nvSpPr>
        <p:spPr bwMode="auto">
          <a:xfrm>
            <a:off x="8528050" y="1708150"/>
            <a:ext cx="0" cy="17970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5" name="Freeform 21"/>
          <p:cNvSpPr>
            <a:spLocks/>
          </p:cNvSpPr>
          <p:nvPr/>
        </p:nvSpPr>
        <p:spPr bwMode="auto">
          <a:xfrm>
            <a:off x="4860925" y="2371725"/>
            <a:ext cx="3668713" cy="1135063"/>
          </a:xfrm>
          <a:custGeom>
            <a:avLst/>
            <a:gdLst>
              <a:gd name="T0" fmla="*/ 0 w 2504"/>
              <a:gd name="T1" fmla="*/ 0 h 715"/>
              <a:gd name="T2" fmla="*/ 2147483646 w 2504"/>
              <a:gd name="T3" fmla="*/ 748487530 h 715"/>
              <a:gd name="T4" fmla="*/ 2147483646 w 2504"/>
              <a:gd name="T5" fmla="*/ 1212196484 h 715"/>
              <a:gd name="T6" fmla="*/ 2147483646 w 2504"/>
              <a:gd name="T7" fmla="*/ 1799392355 h 715"/>
              <a:gd name="T8" fmla="*/ 2147483646 w 2504"/>
              <a:gd name="T9" fmla="*/ 1799392355 h 715"/>
              <a:gd name="T10" fmla="*/ 0 w 2504"/>
              <a:gd name="T11" fmla="*/ 1799392355 h 715"/>
              <a:gd name="T12" fmla="*/ 0 w 2504"/>
              <a:gd name="T13" fmla="*/ 0 h 7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04" h="715">
                <a:moveTo>
                  <a:pt x="0" y="0"/>
                </a:moveTo>
                <a:lnTo>
                  <a:pt x="1252" y="297"/>
                </a:lnTo>
                <a:lnTo>
                  <a:pt x="2503" y="481"/>
                </a:lnTo>
                <a:lnTo>
                  <a:pt x="2503" y="714"/>
                </a:lnTo>
                <a:lnTo>
                  <a:pt x="1252" y="714"/>
                </a:lnTo>
                <a:lnTo>
                  <a:pt x="0" y="714"/>
                </a:lnTo>
                <a:lnTo>
                  <a:pt x="0" y="0"/>
                </a:lnTo>
              </a:path>
            </a:pathLst>
          </a:custGeom>
          <a:solidFill>
            <a:srgbClr val="7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6" name="Freeform 22"/>
          <p:cNvSpPr>
            <a:spLocks/>
          </p:cNvSpPr>
          <p:nvPr/>
        </p:nvSpPr>
        <p:spPr bwMode="auto">
          <a:xfrm>
            <a:off x="4860925" y="3482975"/>
            <a:ext cx="3668713" cy="23813"/>
          </a:xfrm>
          <a:custGeom>
            <a:avLst/>
            <a:gdLst>
              <a:gd name="T0" fmla="*/ 0 w 2504"/>
              <a:gd name="T1" fmla="*/ 17642258 h 15"/>
              <a:gd name="T2" fmla="*/ 2147483646 w 2504"/>
              <a:gd name="T3" fmla="*/ 0 h 15"/>
              <a:gd name="T4" fmla="*/ 2147483646 w 2504"/>
              <a:gd name="T5" fmla="*/ 17642258 h 15"/>
              <a:gd name="T6" fmla="*/ 2147483646 w 2504"/>
              <a:gd name="T7" fmla="*/ 35282928 h 15"/>
              <a:gd name="T8" fmla="*/ 2147483646 w 2504"/>
              <a:gd name="T9" fmla="*/ 35282928 h 15"/>
              <a:gd name="T10" fmla="*/ 0 w 2504"/>
              <a:gd name="T11" fmla="*/ 35282928 h 15"/>
              <a:gd name="T12" fmla="*/ 0 w 2504"/>
              <a:gd name="T13" fmla="*/ 17642258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04" h="15">
                <a:moveTo>
                  <a:pt x="0" y="7"/>
                </a:moveTo>
                <a:lnTo>
                  <a:pt x="1252" y="0"/>
                </a:lnTo>
                <a:lnTo>
                  <a:pt x="2503" y="7"/>
                </a:lnTo>
                <a:lnTo>
                  <a:pt x="2503" y="14"/>
                </a:lnTo>
                <a:lnTo>
                  <a:pt x="1252" y="14"/>
                </a:lnTo>
                <a:lnTo>
                  <a:pt x="0" y="14"/>
                </a:lnTo>
                <a:lnTo>
                  <a:pt x="0" y="7"/>
                </a:lnTo>
              </a:path>
            </a:pathLst>
          </a:custGeom>
          <a:solidFill>
            <a:srgbClr val="FF0000"/>
          </a:solidFill>
          <a:ln w="25400" cap="rnd" cmpd="sng">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7" name="Line 23"/>
          <p:cNvSpPr>
            <a:spLocks noChangeShapeType="1"/>
          </p:cNvSpPr>
          <p:nvPr/>
        </p:nvSpPr>
        <p:spPr bwMode="auto">
          <a:xfrm>
            <a:off x="4860925" y="1708150"/>
            <a:ext cx="0" cy="17970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8" name="Line 24"/>
          <p:cNvSpPr>
            <a:spLocks noChangeShapeType="1"/>
          </p:cNvSpPr>
          <p:nvPr/>
        </p:nvSpPr>
        <p:spPr bwMode="auto">
          <a:xfrm>
            <a:off x="4833938" y="3505200"/>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39" name="Line 25"/>
          <p:cNvSpPr>
            <a:spLocks noChangeShapeType="1"/>
          </p:cNvSpPr>
          <p:nvPr/>
        </p:nvSpPr>
        <p:spPr bwMode="auto">
          <a:xfrm>
            <a:off x="4833938" y="3248025"/>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0" name="Line 26"/>
          <p:cNvSpPr>
            <a:spLocks noChangeShapeType="1"/>
          </p:cNvSpPr>
          <p:nvPr/>
        </p:nvSpPr>
        <p:spPr bwMode="auto">
          <a:xfrm>
            <a:off x="4833938" y="2989263"/>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1" name="Line 27"/>
          <p:cNvSpPr>
            <a:spLocks noChangeShapeType="1"/>
          </p:cNvSpPr>
          <p:nvPr/>
        </p:nvSpPr>
        <p:spPr bwMode="auto">
          <a:xfrm>
            <a:off x="4833938" y="2730500"/>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2" name="Line 28"/>
          <p:cNvSpPr>
            <a:spLocks noChangeShapeType="1"/>
          </p:cNvSpPr>
          <p:nvPr/>
        </p:nvSpPr>
        <p:spPr bwMode="auto">
          <a:xfrm>
            <a:off x="4833938" y="2484438"/>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3" name="Line 29"/>
          <p:cNvSpPr>
            <a:spLocks noChangeShapeType="1"/>
          </p:cNvSpPr>
          <p:nvPr/>
        </p:nvSpPr>
        <p:spPr bwMode="auto">
          <a:xfrm>
            <a:off x="4833938" y="2225675"/>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4" name="Line 30"/>
          <p:cNvSpPr>
            <a:spLocks noChangeShapeType="1"/>
          </p:cNvSpPr>
          <p:nvPr/>
        </p:nvSpPr>
        <p:spPr bwMode="auto">
          <a:xfrm>
            <a:off x="4833938" y="1966913"/>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5" name="Line 31"/>
          <p:cNvSpPr>
            <a:spLocks noChangeShapeType="1"/>
          </p:cNvSpPr>
          <p:nvPr/>
        </p:nvSpPr>
        <p:spPr bwMode="auto">
          <a:xfrm>
            <a:off x="4833938" y="1708150"/>
            <a:ext cx="2698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6" name="Line 32"/>
          <p:cNvSpPr>
            <a:spLocks noChangeShapeType="1"/>
          </p:cNvSpPr>
          <p:nvPr/>
        </p:nvSpPr>
        <p:spPr bwMode="auto">
          <a:xfrm>
            <a:off x="4860925" y="3505200"/>
            <a:ext cx="36671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7" name="Line 33"/>
          <p:cNvSpPr>
            <a:spLocks noChangeShapeType="1"/>
          </p:cNvSpPr>
          <p:nvPr/>
        </p:nvSpPr>
        <p:spPr bwMode="auto">
          <a:xfrm flipV="1">
            <a:off x="4860925" y="3505200"/>
            <a:ext cx="0" cy="349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8" name="Line 34"/>
          <p:cNvSpPr>
            <a:spLocks noChangeShapeType="1"/>
          </p:cNvSpPr>
          <p:nvPr/>
        </p:nvSpPr>
        <p:spPr bwMode="auto">
          <a:xfrm flipV="1">
            <a:off x="6696075" y="3505200"/>
            <a:ext cx="0" cy="349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49" name="Line 35"/>
          <p:cNvSpPr>
            <a:spLocks noChangeShapeType="1"/>
          </p:cNvSpPr>
          <p:nvPr/>
        </p:nvSpPr>
        <p:spPr bwMode="auto">
          <a:xfrm flipV="1">
            <a:off x="8528050" y="3505200"/>
            <a:ext cx="0" cy="349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50" name="Freeform 36"/>
          <p:cNvSpPr>
            <a:spLocks/>
          </p:cNvSpPr>
          <p:nvPr/>
        </p:nvSpPr>
        <p:spPr bwMode="auto">
          <a:xfrm>
            <a:off x="4860925" y="1743075"/>
            <a:ext cx="3668713" cy="382588"/>
          </a:xfrm>
          <a:custGeom>
            <a:avLst/>
            <a:gdLst>
              <a:gd name="T0" fmla="*/ 0 w 2504"/>
              <a:gd name="T1" fmla="*/ 0 h 241"/>
              <a:gd name="T2" fmla="*/ 2147483646 w 2504"/>
              <a:gd name="T3" fmla="*/ 604838290 h 241"/>
              <a:gd name="T4" fmla="*/ 2147483646 w 2504"/>
              <a:gd name="T5" fmla="*/ 425907757 h 241"/>
              <a:gd name="T6" fmla="*/ 0 60000 65536"/>
              <a:gd name="T7" fmla="*/ 0 60000 65536"/>
              <a:gd name="T8" fmla="*/ 0 60000 65536"/>
            </a:gdLst>
            <a:ahLst/>
            <a:cxnLst>
              <a:cxn ang="T6">
                <a:pos x="T0" y="T1"/>
              </a:cxn>
              <a:cxn ang="T7">
                <a:pos x="T2" y="T3"/>
              </a:cxn>
              <a:cxn ang="T8">
                <a:pos x="T4" y="T5"/>
              </a:cxn>
            </a:cxnLst>
            <a:rect l="0" t="0" r="r" b="b"/>
            <a:pathLst>
              <a:path w="2504" h="241">
                <a:moveTo>
                  <a:pt x="0" y="0"/>
                </a:moveTo>
                <a:lnTo>
                  <a:pt x="1252" y="240"/>
                </a:lnTo>
                <a:lnTo>
                  <a:pt x="2503" y="169"/>
                </a:lnTo>
              </a:path>
            </a:pathLst>
          </a:custGeom>
          <a:noFill/>
          <a:ln w="25400" cap="rnd" cmpd="sng">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51" name="Freeform 37"/>
          <p:cNvSpPr>
            <a:spLocks/>
          </p:cNvSpPr>
          <p:nvPr/>
        </p:nvSpPr>
        <p:spPr bwMode="auto">
          <a:xfrm>
            <a:off x="4833938" y="1708150"/>
            <a:ext cx="53975" cy="69850"/>
          </a:xfrm>
          <a:custGeom>
            <a:avLst/>
            <a:gdLst>
              <a:gd name="T0" fmla="*/ 38304745 w 37"/>
              <a:gd name="T1" fmla="*/ 0 h 44"/>
              <a:gd name="T2" fmla="*/ 76609489 w 37"/>
              <a:gd name="T3" fmla="*/ 55443438 h 44"/>
              <a:gd name="T4" fmla="*/ 38304745 w 37"/>
              <a:gd name="T5" fmla="*/ 108367513 h 44"/>
              <a:gd name="T6" fmla="*/ 0 w 37"/>
              <a:gd name="T7" fmla="*/ 55443438 h 44"/>
              <a:gd name="T8" fmla="*/ 38304745 w 37"/>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4">
                <a:moveTo>
                  <a:pt x="18" y="0"/>
                </a:moveTo>
                <a:lnTo>
                  <a:pt x="36" y="22"/>
                </a:lnTo>
                <a:lnTo>
                  <a:pt x="18" y="43"/>
                </a:lnTo>
                <a:lnTo>
                  <a:pt x="0" y="22"/>
                </a:lnTo>
                <a:lnTo>
                  <a:pt x="18" y="0"/>
                </a:lnTo>
              </a:path>
            </a:pathLst>
          </a:custGeom>
          <a:solidFill>
            <a:srgbClr val="000080"/>
          </a:solidFill>
          <a:ln w="127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52" name="Freeform 38"/>
          <p:cNvSpPr>
            <a:spLocks/>
          </p:cNvSpPr>
          <p:nvPr/>
        </p:nvSpPr>
        <p:spPr bwMode="auto">
          <a:xfrm>
            <a:off x="6669088" y="2090738"/>
            <a:ext cx="53975" cy="68262"/>
          </a:xfrm>
          <a:custGeom>
            <a:avLst/>
            <a:gdLst>
              <a:gd name="T0" fmla="*/ 38304745 w 37"/>
              <a:gd name="T1" fmla="*/ 0 h 43"/>
              <a:gd name="T2" fmla="*/ 76609489 w 37"/>
              <a:gd name="T3" fmla="*/ 52922100 h 43"/>
              <a:gd name="T4" fmla="*/ 38304745 w 37"/>
              <a:gd name="T5" fmla="*/ 105845787 h 43"/>
              <a:gd name="T6" fmla="*/ 0 w 37"/>
              <a:gd name="T7" fmla="*/ 52922100 h 43"/>
              <a:gd name="T8" fmla="*/ 38304745 w 37"/>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3">
                <a:moveTo>
                  <a:pt x="18" y="0"/>
                </a:moveTo>
                <a:lnTo>
                  <a:pt x="36" y="21"/>
                </a:lnTo>
                <a:lnTo>
                  <a:pt x="18" y="42"/>
                </a:lnTo>
                <a:lnTo>
                  <a:pt x="0" y="21"/>
                </a:lnTo>
                <a:lnTo>
                  <a:pt x="18" y="0"/>
                </a:lnTo>
              </a:path>
            </a:pathLst>
          </a:custGeom>
          <a:solidFill>
            <a:srgbClr val="000080"/>
          </a:solidFill>
          <a:ln w="127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53" name="Freeform 39"/>
          <p:cNvSpPr>
            <a:spLocks/>
          </p:cNvSpPr>
          <p:nvPr/>
        </p:nvSpPr>
        <p:spPr bwMode="auto">
          <a:xfrm>
            <a:off x="8502650" y="1978025"/>
            <a:ext cx="53975" cy="69850"/>
          </a:xfrm>
          <a:custGeom>
            <a:avLst/>
            <a:gdLst>
              <a:gd name="T0" fmla="*/ 38304745 w 37"/>
              <a:gd name="T1" fmla="*/ 0 h 44"/>
              <a:gd name="T2" fmla="*/ 76609489 w 37"/>
              <a:gd name="T3" fmla="*/ 52924075 h 44"/>
              <a:gd name="T4" fmla="*/ 38304745 w 37"/>
              <a:gd name="T5" fmla="*/ 108367513 h 44"/>
              <a:gd name="T6" fmla="*/ 0 w 37"/>
              <a:gd name="T7" fmla="*/ 52924075 h 44"/>
              <a:gd name="T8" fmla="*/ 38304745 w 37"/>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4">
                <a:moveTo>
                  <a:pt x="18" y="0"/>
                </a:moveTo>
                <a:lnTo>
                  <a:pt x="36" y="21"/>
                </a:lnTo>
                <a:lnTo>
                  <a:pt x="18" y="43"/>
                </a:lnTo>
                <a:lnTo>
                  <a:pt x="0" y="21"/>
                </a:lnTo>
                <a:lnTo>
                  <a:pt x="18" y="0"/>
                </a:lnTo>
              </a:path>
            </a:pathLst>
          </a:custGeom>
          <a:solidFill>
            <a:srgbClr val="000080"/>
          </a:solidFill>
          <a:ln w="127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54" name="Rectangle 40"/>
          <p:cNvSpPr>
            <a:spLocks noChangeArrowheads="1"/>
          </p:cNvSpPr>
          <p:nvPr/>
        </p:nvSpPr>
        <p:spPr bwMode="auto">
          <a:xfrm>
            <a:off x="4505325" y="3386138"/>
            <a:ext cx="226025"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a:t>
            </a:r>
          </a:p>
        </p:txBody>
      </p:sp>
      <p:sp>
        <p:nvSpPr>
          <p:cNvPr id="38955" name="Rectangle 41"/>
          <p:cNvSpPr>
            <a:spLocks noChangeArrowheads="1"/>
          </p:cNvSpPr>
          <p:nvPr/>
        </p:nvSpPr>
        <p:spPr bwMode="auto">
          <a:xfrm>
            <a:off x="4460875" y="3127375"/>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0,20</a:t>
            </a:r>
          </a:p>
        </p:txBody>
      </p:sp>
      <p:sp>
        <p:nvSpPr>
          <p:cNvPr id="38956" name="Rectangle 42"/>
          <p:cNvSpPr>
            <a:spLocks noChangeArrowheads="1"/>
          </p:cNvSpPr>
          <p:nvPr/>
        </p:nvSpPr>
        <p:spPr bwMode="auto">
          <a:xfrm>
            <a:off x="4468813" y="2868613"/>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0,40</a:t>
            </a:r>
          </a:p>
        </p:txBody>
      </p:sp>
      <p:sp>
        <p:nvSpPr>
          <p:cNvPr id="38957" name="Rectangle 43"/>
          <p:cNvSpPr>
            <a:spLocks noChangeArrowheads="1"/>
          </p:cNvSpPr>
          <p:nvPr/>
        </p:nvSpPr>
        <p:spPr bwMode="auto">
          <a:xfrm>
            <a:off x="4460875" y="2611438"/>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0,60</a:t>
            </a:r>
          </a:p>
        </p:txBody>
      </p:sp>
      <p:sp>
        <p:nvSpPr>
          <p:cNvPr id="38958" name="Rectangle 44"/>
          <p:cNvSpPr>
            <a:spLocks noChangeArrowheads="1"/>
          </p:cNvSpPr>
          <p:nvPr/>
        </p:nvSpPr>
        <p:spPr bwMode="auto">
          <a:xfrm>
            <a:off x="4460875" y="2363788"/>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0,80</a:t>
            </a:r>
          </a:p>
        </p:txBody>
      </p:sp>
      <p:sp>
        <p:nvSpPr>
          <p:cNvPr id="38959" name="Rectangle 45"/>
          <p:cNvSpPr>
            <a:spLocks noChangeArrowheads="1"/>
          </p:cNvSpPr>
          <p:nvPr/>
        </p:nvSpPr>
        <p:spPr bwMode="auto">
          <a:xfrm>
            <a:off x="4468813" y="2105025"/>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1,00</a:t>
            </a:r>
          </a:p>
        </p:txBody>
      </p:sp>
      <p:sp>
        <p:nvSpPr>
          <p:cNvPr id="38960" name="Rectangle 46"/>
          <p:cNvSpPr>
            <a:spLocks noChangeArrowheads="1"/>
          </p:cNvSpPr>
          <p:nvPr/>
        </p:nvSpPr>
        <p:spPr bwMode="auto">
          <a:xfrm>
            <a:off x="4468813" y="1847850"/>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1,20</a:t>
            </a:r>
          </a:p>
        </p:txBody>
      </p:sp>
      <p:sp>
        <p:nvSpPr>
          <p:cNvPr id="38961" name="Rectangle 47"/>
          <p:cNvSpPr>
            <a:spLocks noChangeArrowheads="1"/>
          </p:cNvSpPr>
          <p:nvPr/>
        </p:nvSpPr>
        <p:spPr bwMode="auto">
          <a:xfrm>
            <a:off x="4478338" y="1589088"/>
            <a:ext cx="42960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1,40</a:t>
            </a:r>
          </a:p>
        </p:txBody>
      </p:sp>
      <p:sp>
        <p:nvSpPr>
          <p:cNvPr id="38962" name="Rectangle 48"/>
          <p:cNvSpPr>
            <a:spLocks noChangeArrowheads="1"/>
          </p:cNvSpPr>
          <p:nvPr/>
        </p:nvSpPr>
        <p:spPr bwMode="auto">
          <a:xfrm>
            <a:off x="4645025" y="3554413"/>
            <a:ext cx="5354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dirty="0" smtClean="0">
                <a:solidFill>
                  <a:srgbClr val="000000"/>
                </a:solidFill>
                <a:cs typeface="Arial" panose="020B0604020202020204" pitchFamily="34" charset="0"/>
              </a:rPr>
              <a:t>1.1.04</a:t>
            </a:r>
            <a:endParaRPr lang="ru-RU" altLang="ru-RU" sz="1000" dirty="0">
              <a:solidFill>
                <a:srgbClr val="000000"/>
              </a:solidFill>
              <a:cs typeface="Arial" panose="020B0604020202020204" pitchFamily="34" charset="0"/>
            </a:endParaRPr>
          </a:p>
        </p:txBody>
      </p:sp>
      <p:sp>
        <p:nvSpPr>
          <p:cNvPr id="38963" name="Rectangle 49"/>
          <p:cNvSpPr>
            <a:spLocks noChangeArrowheads="1"/>
          </p:cNvSpPr>
          <p:nvPr/>
        </p:nvSpPr>
        <p:spPr bwMode="auto">
          <a:xfrm>
            <a:off x="6469063" y="3554413"/>
            <a:ext cx="5354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dirty="0" smtClean="0">
                <a:solidFill>
                  <a:srgbClr val="000000"/>
                </a:solidFill>
                <a:cs typeface="Arial" panose="020B0604020202020204" pitchFamily="34" charset="0"/>
              </a:rPr>
              <a:t>1.1.05</a:t>
            </a:r>
            <a:endParaRPr lang="ru-RU" altLang="ru-RU" sz="1000" dirty="0">
              <a:solidFill>
                <a:srgbClr val="000000"/>
              </a:solidFill>
              <a:cs typeface="Arial" panose="020B0604020202020204" pitchFamily="34" charset="0"/>
            </a:endParaRPr>
          </a:p>
        </p:txBody>
      </p:sp>
      <p:sp>
        <p:nvSpPr>
          <p:cNvPr id="38964" name="Rectangle 50"/>
          <p:cNvSpPr>
            <a:spLocks noChangeArrowheads="1"/>
          </p:cNvSpPr>
          <p:nvPr/>
        </p:nvSpPr>
        <p:spPr bwMode="auto">
          <a:xfrm>
            <a:off x="8304213" y="3554413"/>
            <a:ext cx="5354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dirty="0" smtClean="0">
                <a:solidFill>
                  <a:srgbClr val="000000"/>
                </a:solidFill>
                <a:cs typeface="Arial" panose="020B0604020202020204" pitchFamily="34" charset="0"/>
              </a:rPr>
              <a:t>1.1.06</a:t>
            </a:r>
            <a:endParaRPr lang="ru-RU" altLang="ru-RU" sz="1000" dirty="0">
              <a:solidFill>
                <a:srgbClr val="000000"/>
              </a:solidFill>
              <a:cs typeface="Arial" panose="020B0604020202020204" pitchFamily="34" charset="0"/>
            </a:endParaRPr>
          </a:p>
        </p:txBody>
      </p:sp>
      <p:sp>
        <p:nvSpPr>
          <p:cNvPr id="38965" name="Rectangle 51"/>
          <p:cNvSpPr>
            <a:spLocks noChangeArrowheads="1"/>
          </p:cNvSpPr>
          <p:nvPr/>
        </p:nvSpPr>
        <p:spPr bwMode="auto">
          <a:xfrm>
            <a:off x="4692650" y="3781425"/>
            <a:ext cx="3873500" cy="617538"/>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nvGrpSpPr>
          <p:cNvPr id="38966" name="Group 52"/>
          <p:cNvGrpSpPr>
            <a:grpSpLocks/>
          </p:cNvGrpSpPr>
          <p:nvPr/>
        </p:nvGrpSpPr>
        <p:grpSpPr bwMode="auto">
          <a:xfrm>
            <a:off x="5240338" y="3983038"/>
            <a:ext cx="3220020" cy="477837"/>
            <a:chOff x="3576" y="2509"/>
            <a:chExt cx="2198" cy="301"/>
          </a:xfrm>
        </p:grpSpPr>
        <p:sp>
          <p:nvSpPr>
            <p:cNvPr id="38973" name="Rectangle 53"/>
            <p:cNvSpPr>
              <a:spLocks noChangeArrowheads="1"/>
            </p:cNvSpPr>
            <p:nvPr/>
          </p:nvSpPr>
          <p:spPr bwMode="auto">
            <a:xfrm>
              <a:off x="3576" y="2566"/>
              <a:ext cx="153" cy="48"/>
            </a:xfrm>
            <a:prstGeom prst="rect">
              <a:avLst/>
            </a:prstGeom>
            <a:solidFill>
              <a:srgbClr val="70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74" name="Rectangle 54"/>
            <p:cNvSpPr>
              <a:spLocks noChangeArrowheads="1"/>
            </p:cNvSpPr>
            <p:nvPr/>
          </p:nvSpPr>
          <p:spPr bwMode="auto">
            <a:xfrm>
              <a:off x="3696" y="2509"/>
              <a:ext cx="190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Коэффициент быстрой ликвидности</a:t>
              </a:r>
            </a:p>
          </p:txBody>
        </p:sp>
        <p:sp>
          <p:nvSpPr>
            <p:cNvPr id="38975" name="Rectangle 55"/>
            <p:cNvSpPr>
              <a:spLocks noChangeArrowheads="1"/>
            </p:cNvSpPr>
            <p:nvPr/>
          </p:nvSpPr>
          <p:spPr bwMode="auto">
            <a:xfrm>
              <a:off x="3576" y="2686"/>
              <a:ext cx="153" cy="48"/>
            </a:xfrm>
            <a:prstGeom prst="rect">
              <a:avLst/>
            </a:prstGeom>
            <a:solidFill>
              <a:srgbClr val="FF0000"/>
            </a:solidFill>
            <a:ln w="254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76" name="Rectangle 56"/>
            <p:cNvSpPr>
              <a:spLocks noChangeArrowheads="1"/>
            </p:cNvSpPr>
            <p:nvPr/>
          </p:nvSpPr>
          <p:spPr bwMode="auto">
            <a:xfrm>
              <a:off x="3696" y="2637"/>
              <a:ext cx="207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Коэффициент абсолютной ликвидности</a:t>
              </a:r>
            </a:p>
          </p:txBody>
        </p:sp>
      </p:grpSp>
      <p:grpSp>
        <p:nvGrpSpPr>
          <p:cNvPr id="38967" name="Group 57"/>
          <p:cNvGrpSpPr>
            <a:grpSpLocks/>
          </p:cNvGrpSpPr>
          <p:nvPr/>
        </p:nvGrpSpPr>
        <p:grpSpPr bwMode="auto">
          <a:xfrm>
            <a:off x="5238750" y="3865563"/>
            <a:ext cx="236538" cy="69850"/>
            <a:chOff x="3575" y="2435"/>
            <a:chExt cx="161" cy="44"/>
          </a:xfrm>
        </p:grpSpPr>
        <p:sp>
          <p:nvSpPr>
            <p:cNvPr id="38971" name="Line 58"/>
            <p:cNvSpPr>
              <a:spLocks noChangeShapeType="1"/>
            </p:cNvSpPr>
            <p:nvPr/>
          </p:nvSpPr>
          <p:spPr bwMode="auto">
            <a:xfrm>
              <a:off x="3575" y="2457"/>
              <a:ext cx="161"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38972" name="Freeform 59"/>
            <p:cNvSpPr>
              <a:spLocks/>
            </p:cNvSpPr>
            <p:nvPr/>
          </p:nvSpPr>
          <p:spPr bwMode="auto">
            <a:xfrm>
              <a:off x="3635" y="2435"/>
              <a:ext cx="36" cy="44"/>
            </a:xfrm>
            <a:custGeom>
              <a:avLst/>
              <a:gdLst>
                <a:gd name="T0" fmla="*/ 17 w 36"/>
                <a:gd name="T1" fmla="*/ 0 h 44"/>
                <a:gd name="T2" fmla="*/ 35 w 36"/>
                <a:gd name="T3" fmla="*/ 22 h 44"/>
                <a:gd name="T4" fmla="*/ 17 w 36"/>
                <a:gd name="T5" fmla="*/ 43 h 44"/>
                <a:gd name="T6" fmla="*/ 0 w 36"/>
                <a:gd name="T7" fmla="*/ 22 h 44"/>
                <a:gd name="T8" fmla="*/ 17 w 36"/>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44">
                  <a:moveTo>
                    <a:pt x="17" y="0"/>
                  </a:moveTo>
                  <a:lnTo>
                    <a:pt x="35" y="22"/>
                  </a:lnTo>
                  <a:lnTo>
                    <a:pt x="17" y="43"/>
                  </a:lnTo>
                  <a:lnTo>
                    <a:pt x="0" y="22"/>
                  </a:lnTo>
                  <a:lnTo>
                    <a:pt x="17" y="0"/>
                  </a:lnTo>
                </a:path>
              </a:pathLst>
            </a:custGeom>
            <a:solidFill>
              <a:srgbClr val="000080"/>
            </a:solidFill>
            <a:ln w="127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38968" name="Rectangle 60"/>
          <p:cNvSpPr>
            <a:spLocks noChangeArrowheads="1"/>
          </p:cNvSpPr>
          <p:nvPr/>
        </p:nvSpPr>
        <p:spPr bwMode="auto">
          <a:xfrm>
            <a:off x="5416550" y="3778250"/>
            <a:ext cx="265284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Arial" panose="020B0604020202020204" pitchFamily="34" charset="0"/>
              </a:rPr>
              <a:t>Коэффициент общей ликвидности</a:t>
            </a:r>
          </a:p>
        </p:txBody>
      </p:sp>
      <p:sp>
        <p:nvSpPr>
          <p:cNvPr id="38969" name="Rectangle 61"/>
          <p:cNvSpPr>
            <a:spLocks noChangeArrowheads="1"/>
          </p:cNvSpPr>
          <p:nvPr/>
        </p:nvSpPr>
        <p:spPr bwMode="auto">
          <a:xfrm>
            <a:off x="4367213" y="1501775"/>
            <a:ext cx="4419600" cy="298767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38970" name="Rectangle 62"/>
          <p:cNvSpPr>
            <a:spLocks noChangeArrowheads="1"/>
          </p:cNvSpPr>
          <p:nvPr/>
        </p:nvSpPr>
        <p:spPr bwMode="auto">
          <a:xfrm>
            <a:off x="4367213" y="1501775"/>
            <a:ext cx="4419600" cy="298767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Tree>
    <p:extLst>
      <p:ext uri="{BB962C8B-B14F-4D97-AF65-F5344CB8AC3E}">
        <p14:creationId xmlns:p14="http://schemas.microsoft.com/office/powerpoint/2010/main" val="28494564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9266CA-0808-4068-9AC2-766676EE75E2}" type="slidenum">
              <a:rPr lang="ru-RU" altLang="ru-RU" smtClean="0">
                <a:cs typeface="Arial" panose="020B0604020202020204" pitchFamily="34" charset="0"/>
              </a:rPr>
              <a:pPr/>
              <a:t>19</a:t>
            </a:fld>
            <a:endParaRPr lang="ru-RU" altLang="ru-RU" smtClean="0">
              <a:cs typeface="Arial" panose="020B0604020202020204" pitchFamily="34" charset="0"/>
            </a:endParaRPr>
          </a:p>
        </p:txBody>
      </p:sp>
      <p:sp>
        <p:nvSpPr>
          <p:cNvPr id="40964"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Анализ ликвидности</a:t>
            </a:r>
            <a:r>
              <a:rPr lang="ru-RU" altLang="ru-RU" sz="1600" smtClean="0">
                <a:latin typeface="Arial" panose="020B0604020202020204" pitchFamily="34" charset="0"/>
                <a:cs typeface="Arial" panose="020B0604020202020204" pitchFamily="34" charset="0"/>
              </a:rPr>
              <a:t> </a:t>
            </a:r>
            <a:br>
              <a:rPr lang="ru-RU" altLang="ru-RU" sz="1600" smtClean="0">
                <a:latin typeface="Arial" panose="020B0604020202020204" pitchFamily="34" charset="0"/>
                <a:cs typeface="Arial" panose="020B0604020202020204" pitchFamily="34" charset="0"/>
              </a:rPr>
            </a:br>
            <a:r>
              <a:rPr lang="ru-RU" altLang="ru-RU" sz="1600" smtClean="0">
                <a:latin typeface="Arial" panose="020B0604020202020204" pitchFamily="34" charset="0"/>
                <a:cs typeface="Arial" panose="020B0604020202020204" pitchFamily="34" charset="0"/>
              </a:rPr>
              <a:t>Собственные оборотные средства</a:t>
            </a:r>
          </a:p>
        </p:txBody>
      </p:sp>
      <p:sp>
        <p:nvSpPr>
          <p:cNvPr id="40965" name="Rectangle 3"/>
          <p:cNvSpPr>
            <a:spLocks noGrp="1" noChangeArrowheads="1"/>
          </p:cNvSpPr>
          <p:nvPr>
            <p:ph type="body" idx="1"/>
          </p:nvPr>
        </p:nvSpPr>
        <p:spPr>
          <a:xfrm>
            <a:off x="465138" y="1295400"/>
            <a:ext cx="8256587" cy="1447800"/>
          </a:xfrm>
          <a:noFill/>
        </p:spPr>
        <p:txBody>
          <a:bodyPr/>
          <a:lstStyle/>
          <a:p>
            <a:pPr marL="0" indent="381000" algn="just">
              <a:buFontTx/>
              <a:buNone/>
            </a:pPr>
            <a:r>
              <a:rPr lang="ru-RU" altLang="ru-RU" smtClean="0">
                <a:latin typeface="Arial" panose="020B0604020202020204" pitchFamily="34" charset="0"/>
                <a:cs typeface="Arial" panose="020B0604020202020204" pitchFamily="34" charset="0"/>
              </a:rPr>
              <a:t>Еще одним показателем ликвидности является величина </a:t>
            </a:r>
            <a:r>
              <a:rPr lang="ru-RU" altLang="ru-RU" b="0" smtClean="0">
                <a:latin typeface="Arial" panose="020B0604020202020204" pitchFamily="34" charset="0"/>
                <a:cs typeface="Arial" panose="020B0604020202020204" pitchFamily="34" charset="0"/>
              </a:rPr>
              <a:t>собственных оборотных средств</a:t>
            </a:r>
            <a:r>
              <a:rPr lang="ru-RU" altLang="ru-RU" smtClean="0">
                <a:latin typeface="Arial" panose="020B0604020202020204" pitchFamily="34" charset="0"/>
                <a:cs typeface="Arial" panose="020B0604020202020204" pitchFamily="34" charset="0"/>
              </a:rPr>
              <a:t> - разность между текущими активами и текущими обязательствами </a:t>
            </a:r>
          </a:p>
          <a:p>
            <a:pPr marL="0" indent="381000" algn="just">
              <a:buFontTx/>
              <a:buNone/>
            </a:pPr>
            <a:r>
              <a:rPr lang="ru-RU" altLang="ru-RU" smtClean="0">
                <a:latin typeface="Arial" panose="020B0604020202020204" pitchFamily="34" charset="0"/>
                <a:cs typeface="Arial" panose="020B0604020202020204" pitchFamily="34" charset="0"/>
              </a:rPr>
              <a:t>Модуль "Управление оборотными средствами предприятия" описывает проблемы анализа, контроля и управления видами текущих активов и кредиторской задолженности </a:t>
            </a:r>
          </a:p>
        </p:txBody>
      </p:sp>
      <p:sp>
        <p:nvSpPr>
          <p:cNvPr id="40966" name="Rectangle 4"/>
          <p:cNvSpPr>
            <a:spLocks noChangeArrowheads="1"/>
          </p:cNvSpPr>
          <p:nvPr/>
        </p:nvSpPr>
        <p:spPr bwMode="auto">
          <a:xfrm>
            <a:off x="3117850" y="3816350"/>
            <a:ext cx="1970088" cy="1282700"/>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Текущие</a:t>
            </a:r>
          </a:p>
          <a:p>
            <a:pPr algn="ctr"/>
            <a:r>
              <a:rPr lang="ru-RU" altLang="ru-RU" b="1">
                <a:cs typeface="Arial" panose="020B0604020202020204" pitchFamily="34" charset="0"/>
              </a:rPr>
              <a:t>обязательства</a:t>
            </a:r>
          </a:p>
          <a:p>
            <a:pPr algn="ctr" latinLnBrk="1"/>
            <a:endParaRPr lang="ru-RU" altLang="ru-RU" b="1">
              <a:cs typeface="Arial" panose="020B0604020202020204" pitchFamily="34" charset="0"/>
            </a:endParaRPr>
          </a:p>
        </p:txBody>
      </p:sp>
      <p:sp>
        <p:nvSpPr>
          <p:cNvPr id="40967" name="Rectangle 5"/>
          <p:cNvSpPr>
            <a:spLocks noChangeArrowheads="1"/>
          </p:cNvSpPr>
          <p:nvPr/>
        </p:nvSpPr>
        <p:spPr bwMode="auto">
          <a:xfrm>
            <a:off x="1212850" y="3816350"/>
            <a:ext cx="1893888" cy="2120900"/>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Текущие</a:t>
            </a:r>
          </a:p>
          <a:p>
            <a:pPr algn="ctr"/>
            <a:r>
              <a:rPr lang="ru-RU" altLang="ru-RU" b="1">
                <a:cs typeface="Arial" panose="020B0604020202020204" pitchFamily="34" charset="0"/>
              </a:rPr>
              <a:t>активы</a:t>
            </a:r>
          </a:p>
          <a:p>
            <a:pPr algn="ctr" latinLnBrk="1"/>
            <a:endParaRPr lang="ru-RU" altLang="ru-RU" b="1">
              <a:cs typeface="Arial" panose="020B0604020202020204" pitchFamily="34" charset="0"/>
            </a:endParaRPr>
          </a:p>
        </p:txBody>
      </p:sp>
      <p:sp>
        <p:nvSpPr>
          <p:cNvPr id="40968" name="Rectangle 6"/>
          <p:cNvSpPr>
            <a:spLocks noChangeArrowheads="1"/>
          </p:cNvSpPr>
          <p:nvPr/>
        </p:nvSpPr>
        <p:spPr bwMode="auto">
          <a:xfrm>
            <a:off x="5556250" y="5111750"/>
            <a:ext cx="2046288" cy="825500"/>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0969" name="Rectangle 7"/>
          <p:cNvSpPr>
            <a:spLocks noChangeArrowheads="1"/>
          </p:cNvSpPr>
          <p:nvPr/>
        </p:nvSpPr>
        <p:spPr bwMode="auto">
          <a:xfrm>
            <a:off x="5628126" y="4213225"/>
            <a:ext cx="1918411" cy="73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70000"/>
              </a:lnSpc>
            </a:pPr>
            <a:r>
              <a:rPr lang="ru-RU" altLang="ru-RU" sz="2000" b="1">
                <a:cs typeface="Arial" panose="020B0604020202020204" pitchFamily="34" charset="0"/>
              </a:rPr>
              <a:t>Собственные</a:t>
            </a:r>
          </a:p>
          <a:p>
            <a:pPr algn="ctr">
              <a:lnSpc>
                <a:spcPct val="70000"/>
              </a:lnSpc>
            </a:pPr>
            <a:r>
              <a:rPr lang="ru-RU" altLang="ru-RU" sz="2000" b="1">
                <a:cs typeface="Arial" panose="020B0604020202020204" pitchFamily="34" charset="0"/>
              </a:rPr>
              <a:t>оборотные</a:t>
            </a:r>
          </a:p>
          <a:p>
            <a:pPr algn="ctr">
              <a:lnSpc>
                <a:spcPct val="70000"/>
              </a:lnSpc>
            </a:pPr>
            <a:r>
              <a:rPr lang="ru-RU" altLang="ru-RU" sz="2000" b="1">
                <a:cs typeface="Arial" panose="020B0604020202020204" pitchFamily="34" charset="0"/>
              </a:rPr>
              <a:t>средства</a:t>
            </a:r>
          </a:p>
        </p:txBody>
      </p:sp>
      <p:sp>
        <p:nvSpPr>
          <p:cNvPr id="40970" name="Rectangle 8"/>
          <p:cNvSpPr>
            <a:spLocks noChangeArrowheads="1"/>
          </p:cNvSpPr>
          <p:nvPr/>
        </p:nvSpPr>
        <p:spPr bwMode="auto">
          <a:xfrm>
            <a:off x="7250113" y="158750"/>
            <a:ext cx="481012" cy="4445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0971" name="Rectangle 9"/>
          <p:cNvSpPr>
            <a:spLocks noChangeArrowheads="1"/>
          </p:cNvSpPr>
          <p:nvPr/>
        </p:nvSpPr>
        <p:spPr bwMode="auto">
          <a:xfrm>
            <a:off x="7813675" y="158750"/>
            <a:ext cx="481013" cy="368300"/>
          </a:xfrm>
          <a:prstGeom prst="rect">
            <a:avLst/>
          </a:prstGeom>
          <a:solidFill>
            <a:srgbClr val="8CF4E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0972" name="Line 10"/>
          <p:cNvSpPr>
            <a:spLocks noChangeShapeType="1"/>
          </p:cNvSpPr>
          <p:nvPr/>
        </p:nvSpPr>
        <p:spPr bwMode="auto">
          <a:xfrm>
            <a:off x="7245350" y="7620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0973" name="Line 11"/>
          <p:cNvSpPr>
            <a:spLocks noChangeShapeType="1"/>
          </p:cNvSpPr>
          <p:nvPr/>
        </p:nvSpPr>
        <p:spPr bwMode="auto">
          <a:xfrm>
            <a:off x="7807325" y="5334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0974" name="Rectangle 12"/>
          <p:cNvSpPr>
            <a:spLocks noChangeArrowheads="1"/>
          </p:cNvSpPr>
          <p:nvPr/>
        </p:nvSpPr>
        <p:spPr bwMode="auto">
          <a:xfrm>
            <a:off x="7250113" y="615950"/>
            <a:ext cx="481012" cy="4445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0975" name="Rectangle 13"/>
          <p:cNvSpPr>
            <a:spLocks noChangeArrowheads="1"/>
          </p:cNvSpPr>
          <p:nvPr/>
        </p:nvSpPr>
        <p:spPr bwMode="auto">
          <a:xfrm>
            <a:off x="7813675" y="539750"/>
            <a:ext cx="481013" cy="5207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0976" name="Line 14"/>
          <p:cNvSpPr>
            <a:spLocks noChangeShapeType="1"/>
          </p:cNvSpPr>
          <p:nvPr/>
        </p:nvSpPr>
        <p:spPr bwMode="auto">
          <a:xfrm>
            <a:off x="7807325" y="609600"/>
            <a:ext cx="4921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0977" name="Line 15"/>
          <p:cNvSpPr>
            <a:spLocks noChangeShapeType="1"/>
          </p:cNvSpPr>
          <p:nvPr/>
        </p:nvSpPr>
        <p:spPr bwMode="auto">
          <a:xfrm>
            <a:off x="5133975" y="5105400"/>
            <a:ext cx="422275"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0978" name="Line 16"/>
          <p:cNvSpPr>
            <a:spLocks noChangeShapeType="1"/>
          </p:cNvSpPr>
          <p:nvPr/>
        </p:nvSpPr>
        <p:spPr bwMode="auto">
          <a:xfrm>
            <a:off x="3095625" y="5943600"/>
            <a:ext cx="2460625"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15293841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AB204F-777F-46EE-A5AF-C43AD64C243A}" type="slidenum">
              <a:rPr lang="ru-RU" altLang="ru-RU" smtClean="0">
                <a:cs typeface="Arial" panose="020B0604020202020204" pitchFamily="34" charset="0"/>
              </a:rPr>
              <a:pPr/>
              <a:t>20</a:t>
            </a:fld>
            <a:endParaRPr lang="ru-RU" altLang="ru-RU" smtClean="0">
              <a:cs typeface="Arial" panose="020B0604020202020204" pitchFamily="34" charset="0"/>
            </a:endParaRPr>
          </a:p>
        </p:txBody>
      </p:sp>
      <p:sp>
        <p:nvSpPr>
          <p:cNvPr id="4301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Собственные оборотные средства</a:t>
            </a:r>
            <a:br>
              <a:rPr lang="ru-RU" altLang="ru-RU" smtClean="0">
                <a:latin typeface="Arial" panose="020B0604020202020204" pitchFamily="34" charset="0"/>
                <a:cs typeface="Arial" panose="020B0604020202020204" pitchFamily="34" charset="0"/>
              </a:rPr>
            </a:br>
            <a:r>
              <a:rPr lang="ru-RU" altLang="ru-RU" sz="1400" smtClean="0">
                <a:latin typeface="Arial" panose="020B0604020202020204" pitchFamily="34" charset="0"/>
                <a:cs typeface="Arial" panose="020B0604020202020204" pitchFamily="34" charset="0"/>
              </a:rPr>
              <a:t>(пример)</a:t>
            </a:r>
          </a:p>
        </p:txBody>
      </p:sp>
      <p:grpSp>
        <p:nvGrpSpPr>
          <p:cNvPr id="43013" name="Group 3"/>
          <p:cNvGrpSpPr>
            <a:grpSpLocks/>
          </p:cNvGrpSpPr>
          <p:nvPr/>
        </p:nvGrpSpPr>
        <p:grpSpPr bwMode="auto">
          <a:xfrm>
            <a:off x="501650" y="1454150"/>
            <a:ext cx="4000500" cy="2690813"/>
            <a:chOff x="342" y="916"/>
            <a:chExt cx="2730" cy="1695"/>
          </a:xfrm>
        </p:grpSpPr>
        <p:sp>
          <p:nvSpPr>
            <p:cNvPr id="43224" name="Rectangle 4"/>
            <p:cNvSpPr>
              <a:spLocks noChangeArrowheads="1"/>
            </p:cNvSpPr>
            <p:nvPr/>
          </p:nvSpPr>
          <p:spPr bwMode="auto">
            <a:xfrm>
              <a:off x="346" y="1014"/>
              <a:ext cx="2718" cy="1462"/>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25" name="Rectangle 5"/>
            <p:cNvSpPr>
              <a:spLocks noChangeArrowheads="1"/>
            </p:cNvSpPr>
            <p:nvPr/>
          </p:nvSpPr>
          <p:spPr bwMode="auto">
            <a:xfrm>
              <a:off x="342" y="1010"/>
              <a:ext cx="2730" cy="147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26" name="Freeform 6"/>
            <p:cNvSpPr>
              <a:spLocks/>
            </p:cNvSpPr>
            <p:nvPr/>
          </p:nvSpPr>
          <p:spPr bwMode="auto">
            <a:xfrm>
              <a:off x="462" y="1153"/>
              <a:ext cx="2517" cy="1104"/>
            </a:xfrm>
            <a:custGeom>
              <a:avLst/>
              <a:gdLst>
                <a:gd name="T0" fmla="*/ 0 w 2517"/>
                <a:gd name="T1" fmla="*/ 0 h 1104"/>
                <a:gd name="T2" fmla="*/ 2516 w 2517"/>
                <a:gd name="T3" fmla="*/ 0 h 1104"/>
                <a:gd name="T4" fmla="*/ 2516 w 2517"/>
                <a:gd name="T5" fmla="*/ 1103 h 1104"/>
                <a:gd name="T6" fmla="*/ 0 w 2517"/>
                <a:gd name="T7" fmla="*/ 1103 h 1104"/>
                <a:gd name="T8" fmla="*/ 0 w 2517"/>
                <a:gd name="T9" fmla="*/ 0 h 1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17" h="1104">
                  <a:moveTo>
                    <a:pt x="0" y="0"/>
                  </a:moveTo>
                  <a:lnTo>
                    <a:pt x="2516" y="0"/>
                  </a:lnTo>
                  <a:lnTo>
                    <a:pt x="2516" y="1103"/>
                  </a:lnTo>
                  <a:lnTo>
                    <a:pt x="0" y="1103"/>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27" name="Line 7"/>
            <p:cNvSpPr>
              <a:spLocks noChangeShapeType="1"/>
            </p:cNvSpPr>
            <p:nvPr/>
          </p:nvSpPr>
          <p:spPr bwMode="auto">
            <a:xfrm>
              <a:off x="462" y="2122"/>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28" name="Line 8"/>
            <p:cNvSpPr>
              <a:spLocks noChangeShapeType="1"/>
            </p:cNvSpPr>
            <p:nvPr/>
          </p:nvSpPr>
          <p:spPr bwMode="auto">
            <a:xfrm>
              <a:off x="462" y="1984"/>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29" name="Line 9"/>
            <p:cNvSpPr>
              <a:spLocks noChangeShapeType="1"/>
            </p:cNvSpPr>
            <p:nvPr/>
          </p:nvSpPr>
          <p:spPr bwMode="auto">
            <a:xfrm>
              <a:off x="462" y="1845"/>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0" name="Line 10"/>
            <p:cNvSpPr>
              <a:spLocks noChangeShapeType="1"/>
            </p:cNvSpPr>
            <p:nvPr/>
          </p:nvSpPr>
          <p:spPr bwMode="auto">
            <a:xfrm>
              <a:off x="462" y="1707"/>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1" name="Line 11"/>
            <p:cNvSpPr>
              <a:spLocks noChangeShapeType="1"/>
            </p:cNvSpPr>
            <p:nvPr/>
          </p:nvSpPr>
          <p:spPr bwMode="auto">
            <a:xfrm>
              <a:off x="462" y="1569"/>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2" name="Line 12"/>
            <p:cNvSpPr>
              <a:spLocks noChangeShapeType="1"/>
            </p:cNvSpPr>
            <p:nvPr/>
          </p:nvSpPr>
          <p:spPr bwMode="auto">
            <a:xfrm>
              <a:off x="462" y="1430"/>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3" name="Line 13"/>
            <p:cNvSpPr>
              <a:spLocks noChangeShapeType="1"/>
            </p:cNvSpPr>
            <p:nvPr/>
          </p:nvSpPr>
          <p:spPr bwMode="auto">
            <a:xfrm>
              <a:off x="462" y="1292"/>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4" name="Line 14"/>
            <p:cNvSpPr>
              <a:spLocks noChangeShapeType="1"/>
            </p:cNvSpPr>
            <p:nvPr/>
          </p:nvSpPr>
          <p:spPr bwMode="auto">
            <a:xfrm>
              <a:off x="462" y="1153"/>
              <a:ext cx="2520" cy="0"/>
            </a:xfrm>
            <a:prstGeom prst="line">
              <a:avLst/>
            </a:prstGeom>
            <a:noFill/>
            <a:ln w="127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5" name="Freeform 15"/>
            <p:cNvSpPr>
              <a:spLocks/>
            </p:cNvSpPr>
            <p:nvPr/>
          </p:nvSpPr>
          <p:spPr bwMode="auto">
            <a:xfrm>
              <a:off x="462" y="1153"/>
              <a:ext cx="2521" cy="1109"/>
            </a:xfrm>
            <a:custGeom>
              <a:avLst/>
              <a:gdLst>
                <a:gd name="T0" fmla="*/ 0 w 2521"/>
                <a:gd name="T1" fmla="*/ 0 h 1109"/>
                <a:gd name="T2" fmla="*/ 2520 w 2521"/>
                <a:gd name="T3" fmla="*/ 0 h 1109"/>
                <a:gd name="T4" fmla="*/ 2520 w 2521"/>
                <a:gd name="T5" fmla="*/ 1108 h 1109"/>
                <a:gd name="T6" fmla="*/ 0 w 2521"/>
                <a:gd name="T7" fmla="*/ 1108 h 1109"/>
                <a:gd name="T8" fmla="*/ 0 w 2521"/>
                <a:gd name="T9" fmla="*/ 0 h 1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1" h="1109">
                  <a:moveTo>
                    <a:pt x="0" y="0"/>
                  </a:moveTo>
                  <a:lnTo>
                    <a:pt x="2520" y="0"/>
                  </a:lnTo>
                  <a:lnTo>
                    <a:pt x="2520" y="1108"/>
                  </a:lnTo>
                  <a:lnTo>
                    <a:pt x="0" y="1108"/>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6" name="Freeform 16"/>
            <p:cNvSpPr>
              <a:spLocks/>
            </p:cNvSpPr>
            <p:nvPr/>
          </p:nvSpPr>
          <p:spPr bwMode="auto">
            <a:xfrm>
              <a:off x="638" y="2256"/>
              <a:ext cx="69" cy="6"/>
            </a:xfrm>
            <a:custGeom>
              <a:avLst/>
              <a:gdLst>
                <a:gd name="T0" fmla="*/ 0 w 69"/>
                <a:gd name="T1" fmla="*/ 0 h 6"/>
                <a:gd name="T2" fmla="*/ 68 w 69"/>
                <a:gd name="T3" fmla="*/ 0 h 6"/>
                <a:gd name="T4" fmla="*/ 68 w 69"/>
                <a:gd name="T5" fmla="*/ 5 h 6"/>
                <a:gd name="T6" fmla="*/ 0 w 69"/>
                <a:gd name="T7" fmla="*/ 5 h 6"/>
                <a:gd name="T8" fmla="*/ 0 w 69"/>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
                  <a:moveTo>
                    <a:pt x="0" y="0"/>
                  </a:moveTo>
                  <a:lnTo>
                    <a:pt x="68" y="0"/>
                  </a:lnTo>
                  <a:lnTo>
                    <a:pt x="68" y="5"/>
                  </a:lnTo>
                  <a:lnTo>
                    <a:pt x="0" y="5"/>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7" name="Freeform 17"/>
            <p:cNvSpPr>
              <a:spLocks/>
            </p:cNvSpPr>
            <p:nvPr/>
          </p:nvSpPr>
          <p:spPr bwMode="auto">
            <a:xfrm>
              <a:off x="796" y="2247"/>
              <a:ext cx="70" cy="15"/>
            </a:xfrm>
            <a:custGeom>
              <a:avLst/>
              <a:gdLst>
                <a:gd name="T0" fmla="*/ 0 w 70"/>
                <a:gd name="T1" fmla="*/ 0 h 15"/>
                <a:gd name="T2" fmla="*/ 69 w 70"/>
                <a:gd name="T3" fmla="*/ 0 h 15"/>
                <a:gd name="T4" fmla="*/ 69 w 70"/>
                <a:gd name="T5" fmla="*/ 14 h 15"/>
                <a:gd name="T6" fmla="*/ 0 w 70"/>
                <a:gd name="T7" fmla="*/ 14 h 15"/>
                <a:gd name="T8" fmla="*/ 0 w 70"/>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15">
                  <a:moveTo>
                    <a:pt x="0" y="0"/>
                  </a:moveTo>
                  <a:lnTo>
                    <a:pt x="69" y="0"/>
                  </a:lnTo>
                  <a:lnTo>
                    <a:pt x="69" y="14"/>
                  </a:lnTo>
                  <a:lnTo>
                    <a:pt x="0" y="14"/>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8" name="Freeform 18"/>
            <p:cNvSpPr>
              <a:spLocks/>
            </p:cNvSpPr>
            <p:nvPr/>
          </p:nvSpPr>
          <p:spPr bwMode="auto">
            <a:xfrm>
              <a:off x="951" y="2238"/>
              <a:ext cx="69" cy="24"/>
            </a:xfrm>
            <a:custGeom>
              <a:avLst/>
              <a:gdLst>
                <a:gd name="T0" fmla="*/ 0 w 69"/>
                <a:gd name="T1" fmla="*/ 0 h 24"/>
                <a:gd name="T2" fmla="*/ 68 w 69"/>
                <a:gd name="T3" fmla="*/ 0 h 24"/>
                <a:gd name="T4" fmla="*/ 68 w 69"/>
                <a:gd name="T5" fmla="*/ 23 h 24"/>
                <a:gd name="T6" fmla="*/ 0 w 69"/>
                <a:gd name="T7" fmla="*/ 23 h 24"/>
                <a:gd name="T8" fmla="*/ 0 w 6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24">
                  <a:moveTo>
                    <a:pt x="0" y="0"/>
                  </a:moveTo>
                  <a:lnTo>
                    <a:pt x="68" y="0"/>
                  </a:lnTo>
                  <a:lnTo>
                    <a:pt x="68" y="23"/>
                  </a:lnTo>
                  <a:lnTo>
                    <a:pt x="0" y="23"/>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39" name="Freeform 19"/>
            <p:cNvSpPr>
              <a:spLocks/>
            </p:cNvSpPr>
            <p:nvPr/>
          </p:nvSpPr>
          <p:spPr bwMode="auto">
            <a:xfrm>
              <a:off x="1109" y="2220"/>
              <a:ext cx="70" cy="42"/>
            </a:xfrm>
            <a:custGeom>
              <a:avLst/>
              <a:gdLst>
                <a:gd name="T0" fmla="*/ 0 w 70"/>
                <a:gd name="T1" fmla="*/ 0 h 42"/>
                <a:gd name="T2" fmla="*/ 69 w 70"/>
                <a:gd name="T3" fmla="*/ 0 h 42"/>
                <a:gd name="T4" fmla="*/ 69 w 70"/>
                <a:gd name="T5" fmla="*/ 41 h 42"/>
                <a:gd name="T6" fmla="*/ 0 w 70"/>
                <a:gd name="T7" fmla="*/ 41 h 42"/>
                <a:gd name="T8" fmla="*/ 0 w 70"/>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42">
                  <a:moveTo>
                    <a:pt x="0" y="0"/>
                  </a:moveTo>
                  <a:lnTo>
                    <a:pt x="69" y="0"/>
                  </a:lnTo>
                  <a:lnTo>
                    <a:pt x="69" y="41"/>
                  </a:lnTo>
                  <a:lnTo>
                    <a:pt x="0" y="41"/>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0" name="Freeform 20"/>
            <p:cNvSpPr>
              <a:spLocks/>
            </p:cNvSpPr>
            <p:nvPr/>
          </p:nvSpPr>
          <p:spPr bwMode="auto">
            <a:xfrm>
              <a:off x="1268" y="2198"/>
              <a:ext cx="69" cy="64"/>
            </a:xfrm>
            <a:custGeom>
              <a:avLst/>
              <a:gdLst>
                <a:gd name="T0" fmla="*/ 0 w 69"/>
                <a:gd name="T1" fmla="*/ 0 h 64"/>
                <a:gd name="T2" fmla="*/ 68 w 69"/>
                <a:gd name="T3" fmla="*/ 0 h 64"/>
                <a:gd name="T4" fmla="*/ 68 w 69"/>
                <a:gd name="T5" fmla="*/ 63 h 64"/>
                <a:gd name="T6" fmla="*/ 0 w 69"/>
                <a:gd name="T7" fmla="*/ 63 h 64"/>
                <a:gd name="T8" fmla="*/ 0 w 69"/>
                <a:gd name="T9" fmla="*/ 0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4">
                  <a:moveTo>
                    <a:pt x="0" y="0"/>
                  </a:moveTo>
                  <a:lnTo>
                    <a:pt x="68" y="0"/>
                  </a:lnTo>
                  <a:lnTo>
                    <a:pt x="68" y="63"/>
                  </a:lnTo>
                  <a:lnTo>
                    <a:pt x="0" y="63"/>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1" name="Freeform 21"/>
            <p:cNvSpPr>
              <a:spLocks/>
            </p:cNvSpPr>
            <p:nvPr/>
          </p:nvSpPr>
          <p:spPr bwMode="auto">
            <a:xfrm>
              <a:off x="1426" y="2158"/>
              <a:ext cx="70" cy="104"/>
            </a:xfrm>
            <a:custGeom>
              <a:avLst/>
              <a:gdLst>
                <a:gd name="T0" fmla="*/ 0 w 70"/>
                <a:gd name="T1" fmla="*/ 0 h 104"/>
                <a:gd name="T2" fmla="*/ 69 w 70"/>
                <a:gd name="T3" fmla="*/ 0 h 104"/>
                <a:gd name="T4" fmla="*/ 69 w 70"/>
                <a:gd name="T5" fmla="*/ 103 h 104"/>
                <a:gd name="T6" fmla="*/ 0 w 70"/>
                <a:gd name="T7" fmla="*/ 103 h 104"/>
                <a:gd name="T8" fmla="*/ 0 w 70"/>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104">
                  <a:moveTo>
                    <a:pt x="0" y="0"/>
                  </a:moveTo>
                  <a:lnTo>
                    <a:pt x="69" y="0"/>
                  </a:lnTo>
                  <a:lnTo>
                    <a:pt x="69" y="103"/>
                  </a:lnTo>
                  <a:lnTo>
                    <a:pt x="0" y="103"/>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2" name="Freeform 22"/>
            <p:cNvSpPr>
              <a:spLocks/>
            </p:cNvSpPr>
            <p:nvPr/>
          </p:nvSpPr>
          <p:spPr bwMode="auto">
            <a:xfrm>
              <a:off x="1581" y="2064"/>
              <a:ext cx="69" cy="198"/>
            </a:xfrm>
            <a:custGeom>
              <a:avLst/>
              <a:gdLst>
                <a:gd name="T0" fmla="*/ 0 w 69"/>
                <a:gd name="T1" fmla="*/ 0 h 198"/>
                <a:gd name="T2" fmla="*/ 68 w 69"/>
                <a:gd name="T3" fmla="*/ 0 h 198"/>
                <a:gd name="T4" fmla="*/ 68 w 69"/>
                <a:gd name="T5" fmla="*/ 197 h 198"/>
                <a:gd name="T6" fmla="*/ 0 w 69"/>
                <a:gd name="T7" fmla="*/ 197 h 198"/>
                <a:gd name="T8" fmla="*/ 0 w 69"/>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98">
                  <a:moveTo>
                    <a:pt x="0" y="0"/>
                  </a:moveTo>
                  <a:lnTo>
                    <a:pt x="68" y="0"/>
                  </a:lnTo>
                  <a:lnTo>
                    <a:pt x="68" y="197"/>
                  </a:lnTo>
                  <a:lnTo>
                    <a:pt x="0" y="197"/>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3" name="Freeform 23"/>
            <p:cNvSpPr>
              <a:spLocks/>
            </p:cNvSpPr>
            <p:nvPr/>
          </p:nvSpPr>
          <p:spPr bwMode="auto">
            <a:xfrm>
              <a:off x="1739" y="2122"/>
              <a:ext cx="70" cy="140"/>
            </a:xfrm>
            <a:custGeom>
              <a:avLst/>
              <a:gdLst>
                <a:gd name="T0" fmla="*/ 0 w 70"/>
                <a:gd name="T1" fmla="*/ 0 h 140"/>
                <a:gd name="T2" fmla="*/ 69 w 70"/>
                <a:gd name="T3" fmla="*/ 0 h 140"/>
                <a:gd name="T4" fmla="*/ 69 w 70"/>
                <a:gd name="T5" fmla="*/ 139 h 140"/>
                <a:gd name="T6" fmla="*/ 0 w 70"/>
                <a:gd name="T7" fmla="*/ 139 h 140"/>
                <a:gd name="T8" fmla="*/ 0 w 70"/>
                <a:gd name="T9" fmla="*/ 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140">
                  <a:moveTo>
                    <a:pt x="0" y="0"/>
                  </a:moveTo>
                  <a:lnTo>
                    <a:pt x="69" y="0"/>
                  </a:lnTo>
                  <a:lnTo>
                    <a:pt x="69" y="139"/>
                  </a:lnTo>
                  <a:lnTo>
                    <a:pt x="0" y="139"/>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4" name="Freeform 24"/>
            <p:cNvSpPr>
              <a:spLocks/>
            </p:cNvSpPr>
            <p:nvPr/>
          </p:nvSpPr>
          <p:spPr bwMode="auto">
            <a:xfrm>
              <a:off x="1898" y="1876"/>
              <a:ext cx="69" cy="386"/>
            </a:xfrm>
            <a:custGeom>
              <a:avLst/>
              <a:gdLst>
                <a:gd name="T0" fmla="*/ 0 w 69"/>
                <a:gd name="T1" fmla="*/ 0 h 386"/>
                <a:gd name="T2" fmla="*/ 68 w 69"/>
                <a:gd name="T3" fmla="*/ 0 h 386"/>
                <a:gd name="T4" fmla="*/ 68 w 69"/>
                <a:gd name="T5" fmla="*/ 385 h 386"/>
                <a:gd name="T6" fmla="*/ 0 w 69"/>
                <a:gd name="T7" fmla="*/ 385 h 386"/>
                <a:gd name="T8" fmla="*/ 0 w 69"/>
                <a:gd name="T9" fmla="*/ 0 h 3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86">
                  <a:moveTo>
                    <a:pt x="0" y="0"/>
                  </a:moveTo>
                  <a:lnTo>
                    <a:pt x="68" y="0"/>
                  </a:lnTo>
                  <a:lnTo>
                    <a:pt x="68" y="385"/>
                  </a:lnTo>
                  <a:lnTo>
                    <a:pt x="0" y="385"/>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5" name="Freeform 25"/>
            <p:cNvSpPr>
              <a:spLocks/>
            </p:cNvSpPr>
            <p:nvPr/>
          </p:nvSpPr>
          <p:spPr bwMode="auto">
            <a:xfrm>
              <a:off x="2056" y="1939"/>
              <a:ext cx="70" cy="323"/>
            </a:xfrm>
            <a:custGeom>
              <a:avLst/>
              <a:gdLst>
                <a:gd name="T0" fmla="*/ 0 w 70"/>
                <a:gd name="T1" fmla="*/ 0 h 323"/>
                <a:gd name="T2" fmla="*/ 69 w 70"/>
                <a:gd name="T3" fmla="*/ 0 h 323"/>
                <a:gd name="T4" fmla="*/ 69 w 70"/>
                <a:gd name="T5" fmla="*/ 322 h 323"/>
                <a:gd name="T6" fmla="*/ 0 w 70"/>
                <a:gd name="T7" fmla="*/ 322 h 323"/>
                <a:gd name="T8" fmla="*/ 0 w 70"/>
                <a:gd name="T9" fmla="*/ 0 h 3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323">
                  <a:moveTo>
                    <a:pt x="0" y="0"/>
                  </a:moveTo>
                  <a:lnTo>
                    <a:pt x="69" y="0"/>
                  </a:lnTo>
                  <a:lnTo>
                    <a:pt x="69" y="322"/>
                  </a:lnTo>
                  <a:lnTo>
                    <a:pt x="0" y="322"/>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6" name="Freeform 26"/>
            <p:cNvSpPr>
              <a:spLocks/>
            </p:cNvSpPr>
            <p:nvPr/>
          </p:nvSpPr>
          <p:spPr bwMode="auto">
            <a:xfrm>
              <a:off x="2211" y="1791"/>
              <a:ext cx="69" cy="471"/>
            </a:xfrm>
            <a:custGeom>
              <a:avLst/>
              <a:gdLst>
                <a:gd name="T0" fmla="*/ 0 w 69"/>
                <a:gd name="T1" fmla="*/ 0 h 471"/>
                <a:gd name="T2" fmla="*/ 68 w 69"/>
                <a:gd name="T3" fmla="*/ 0 h 471"/>
                <a:gd name="T4" fmla="*/ 68 w 69"/>
                <a:gd name="T5" fmla="*/ 470 h 471"/>
                <a:gd name="T6" fmla="*/ 0 w 69"/>
                <a:gd name="T7" fmla="*/ 470 h 471"/>
                <a:gd name="T8" fmla="*/ 0 w 69"/>
                <a:gd name="T9" fmla="*/ 0 h 4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471">
                  <a:moveTo>
                    <a:pt x="0" y="0"/>
                  </a:moveTo>
                  <a:lnTo>
                    <a:pt x="68" y="0"/>
                  </a:lnTo>
                  <a:lnTo>
                    <a:pt x="68" y="470"/>
                  </a:lnTo>
                  <a:lnTo>
                    <a:pt x="0" y="470"/>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7" name="Freeform 27"/>
            <p:cNvSpPr>
              <a:spLocks/>
            </p:cNvSpPr>
            <p:nvPr/>
          </p:nvSpPr>
          <p:spPr bwMode="auto">
            <a:xfrm>
              <a:off x="2369" y="1863"/>
              <a:ext cx="70" cy="399"/>
            </a:xfrm>
            <a:custGeom>
              <a:avLst/>
              <a:gdLst>
                <a:gd name="T0" fmla="*/ 0 w 70"/>
                <a:gd name="T1" fmla="*/ 0 h 399"/>
                <a:gd name="T2" fmla="*/ 69 w 70"/>
                <a:gd name="T3" fmla="*/ 0 h 399"/>
                <a:gd name="T4" fmla="*/ 69 w 70"/>
                <a:gd name="T5" fmla="*/ 398 h 399"/>
                <a:gd name="T6" fmla="*/ 0 w 70"/>
                <a:gd name="T7" fmla="*/ 398 h 399"/>
                <a:gd name="T8" fmla="*/ 0 w 70"/>
                <a:gd name="T9" fmla="*/ 0 h 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399">
                  <a:moveTo>
                    <a:pt x="0" y="0"/>
                  </a:moveTo>
                  <a:lnTo>
                    <a:pt x="69" y="0"/>
                  </a:lnTo>
                  <a:lnTo>
                    <a:pt x="69" y="398"/>
                  </a:lnTo>
                  <a:lnTo>
                    <a:pt x="0" y="398"/>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8" name="Freeform 28"/>
            <p:cNvSpPr>
              <a:spLocks/>
            </p:cNvSpPr>
            <p:nvPr/>
          </p:nvSpPr>
          <p:spPr bwMode="auto">
            <a:xfrm>
              <a:off x="2528" y="1863"/>
              <a:ext cx="69" cy="399"/>
            </a:xfrm>
            <a:custGeom>
              <a:avLst/>
              <a:gdLst>
                <a:gd name="T0" fmla="*/ 0 w 69"/>
                <a:gd name="T1" fmla="*/ 0 h 399"/>
                <a:gd name="T2" fmla="*/ 68 w 69"/>
                <a:gd name="T3" fmla="*/ 0 h 399"/>
                <a:gd name="T4" fmla="*/ 68 w 69"/>
                <a:gd name="T5" fmla="*/ 398 h 399"/>
                <a:gd name="T6" fmla="*/ 0 w 69"/>
                <a:gd name="T7" fmla="*/ 398 h 399"/>
                <a:gd name="T8" fmla="*/ 0 w 69"/>
                <a:gd name="T9" fmla="*/ 0 h 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99">
                  <a:moveTo>
                    <a:pt x="0" y="0"/>
                  </a:moveTo>
                  <a:lnTo>
                    <a:pt x="68" y="0"/>
                  </a:lnTo>
                  <a:lnTo>
                    <a:pt x="68" y="398"/>
                  </a:lnTo>
                  <a:lnTo>
                    <a:pt x="0" y="398"/>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49" name="Freeform 29"/>
            <p:cNvSpPr>
              <a:spLocks/>
            </p:cNvSpPr>
            <p:nvPr/>
          </p:nvSpPr>
          <p:spPr bwMode="auto">
            <a:xfrm>
              <a:off x="2686" y="1399"/>
              <a:ext cx="70" cy="863"/>
            </a:xfrm>
            <a:custGeom>
              <a:avLst/>
              <a:gdLst>
                <a:gd name="T0" fmla="*/ 0 w 70"/>
                <a:gd name="T1" fmla="*/ 0 h 863"/>
                <a:gd name="T2" fmla="*/ 69 w 70"/>
                <a:gd name="T3" fmla="*/ 0 h 863"/>
                <a:gd name="T4" fmla="*/ 69 w 70"/>
                <a:gd name="T5" fmla="*/ 862 h 863"/>
                <a:gd name="T6" fmla="*/ 0 w 70"/>
                <a:gd name="T7" fmla="*/ 862 h 863"/>
                <a:gd name="T8" fmla="*/ 0 w 70"/>
                <a:gd name="T9" fmla="*/ 0 h 8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863">
                  <a:moveTo>
                    <a:pt x="0" y="0"/>
                  </a:moveTo>
                  <a:lnTo>
                    <a:pt x="69" y="0"/>
                  </a:lnTo>
                  <a:lnTo>
                    <a:pt x="69" y="862"/>
                  </a:lnTo>
                  <a:lnTo>
                    <a:pt x="0" y="862"/>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0" name="Freeform 30"/>
            <p:cNvSpPr>
              <a:spLocks/>
            </p:cNvSpPr>
            <p:nvPr/>
          </p:nvSpPr>
          <p:spPr bwMode="auto">
            <a:xfrm>
              <a:off x="2841" y="1421"/>
              <a:ext cx="69" cy="841"/>
            </a:xfrm>
            <a:custGeom>
              <a:avLst/>
              <a:gdLst>
                <a:gd name="T0" fmla="*/ 0 w 69"/>
                <a:gd name="T1" fmla="*/ 0 h 841"/>
                <a:gd name="T2" fmla="*/ 68 w 69"/>
                <a:gd name="T3" fmla="*/ 0 h 841"/>
                <a:gd name="T4" fmla="*/ 68 w 69"/>
                <a:gd name="T5" fmla="*/ 840 h 841"/>
                <a:gd name="T6" fmla="*/ 0 w 69"/>
                <a:gd name="T7" fmla="*/ 840 h 841"/>
                <a:gd name="T8" fmla="*/ 0 w 69"/>
                <a:gd name="T9" fmla="*/ 0 h 8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841">
                  <a:moveTo>
                    <a:pt x="0" y="0"/>
                  </a:moveTo>
                  <a:lnTo>
                    <a:pt x="68" y="0"/>
                  </a:lnTo>
                  <a:lnTo>
                    <a:pt x="68" y="840"/>
                  </a:lnTo>
                  <a:lnTo>
                    <a:pt x="0" y="840"/>
                  </a:lnTo>
                  <a:lnTo>
                    <a:pt x="0" y="0"/>
                  </a:lnTo>
                </a:path>
              </a:pathLst>
            </a:custGeom>
            <a:solidFill>
              <a:srgbClr val="808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1" name="Freeform 31"/>
            <p:cNvSpPr>
              <a:spLocks/>
            </p:cNvSpPr>
            <p:nvPr/>
          </p:nvSpPr>
          <p:spPr bwMode="auto">
            <a:xfrm>
              <a:off x="689" y="2256"/>
              <a:ext cx="70" cy="6"/>
            </a:xfrm>
            <a:custGeom>
              <a:avLst/>
              <a:gdLst>
                <a:gd name="T0" fmla="*/ 0 w 70"/>
                <a:gd name="T1" fmla="*/ 0 h 6"/>
                <a:gd name="T2" fmla="*/ 69 w 70"/>
                <a:gd name="T3" fmla="*/ 0 h 6"/>
                <a:gd name="T4" fmla="*/ 69 w 70"/>
                <a:gd name="T5" fmla="*/ 5 h 6"/>
                <a:gd name="T6" fmla="*/ 0 w 70"/>
                <a:gd name="T7" fmla="*/ 5 h 6"/>
                <a:gd name="T8" fmla="*/ 0 w 70"/>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
                  <a:moveTo>
                    <a:pt x="0" y="0"/>
                  </a:moveTo>
                  <a:lnTo>
                    <a:pt x="69" y="0"/>
                  </a:lnTo>
                  <a:lnTo>
                    <a:pt x="69" y="5"/>
                  </a:lnTo>
                  <a:lnTo>
                    <a:pt x="0" y="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2" name="Freeform 32"/>
            <p:cNvSpPr>
              <a:spLocks/>
            </p:cNvSpPr>
            <p:nvPr/>
          </p:nvSpPr>
          <p:spPr bwMode="auto">
            <a:xfrm>
              <a:off x="848" y="2247"/>
              <a:ext cx="69" cy="15"/>
            </a:xfrm>
            <a:custGeom>
              <a:avLst/>
              <a:gdLst>
                <a:gd name="T0" fmla="*/ 0 w 69"/>
                <a:gd name="T1" fmla="*/ 0 h 15"/>
                <a:gd name="T2" fmla="*/ 68 w 69"/>
                <a:gd name="T3" fmla="*/ 0 h 15"/>
                <a:gd name="T4" fmla="*/ 68 w 69"/>
                <a:gd name="T5" fmla="*/ 14 h 15"/>
                <a:gd name="T6" fmla="*/ 0 w 69"/>
                <a:gd name="T7" fmla="*/ 14 h 15"/>
                <a:gd name="T8" fmla="*/ 0 w 69"/>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5">
                  <a:moveTo>
                    <a:pt x="0" y="0"/>
                  </a:moveTo>
                  <a:lnTo>
                    <a:pt x="68" y="0"/>
                  </a:lnTo>
                  <a:lnTo>
                    <a:pt x="68" y="14"/>
                  </a:lnTo>
                  <a:lnTo>
                    <a:pt x="0" y="14"/>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3" name="Freeform 33"/>
            <p:cNvSpPr>
              <a:spLocks/>
            </p:cNvSpPr>
            <p:nvPr/>
          </p:nvSpPr>
          <p:spPr bwMode="auto">
            <a:xfrm>
              <a:off x="1002" y="2238"/>
              <a:ext cx="70" cy="24"/>
            </a:xfrm>
            <a:custGeom>
              <a:avLst/>
              <a:gdLst>
                <a:gd name="T0" fmla="*/ 0 w 70"/>
                <a:gd name="T1" fmla="*/ 0 h 24"/>
                <a:gd name="T2" fmla="*/ 69 w 70"/>
                <a:gd name="T3" fmla="*/ 0 h 24"/>
                <a:gd name="T4" fmla="*/ 69 w 70"/>
                <a:gd name="T5" fmla="*/ 23 h 24"/>
                <a:gd name="T6" fmla="*/ 0 w 70"/>
                <a:gd name="T7" fmla="*/ 23 h 24"/>
                <a:gd name="T8" fmla="*/ 0 w 70"/>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24">
                  <a:moveTo>
                    <a:pt x="0" y="0"/>
                  </a:moveTo>
                  <a:lnTo>
                    <a:pt x="69" y="0"/>
                  </a:lnTo>
                  <a:lnTo>
                    <a:pt x="69" y="23"/>
                  </a:lnTo>
                  <a:lnTo>
                    <a:pt x="0" y="23"/>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4" name="Freeform 34"/>
            <p:cNvSpPr>
              <a:spLocks/>
            </p:cNvSpPr>
            <p:nvPr/>
          </p:nvSpPr>
          <p:spPr bwMode="auto">
            <a:xfrm>
              <a:off x="1161" y="2234"/>
              <a:ext cx="69" cy="28"/>
            </a:xfrm>
            <a:custGeom>
              <a:avLst/>
              <a:gdLst>
                <a:gd name="T0" fmla="*/ 0 w 69"/>
                <a:gd name="T1" fmla="*/ 0 h 28"/>
                <a:gd name="T2" fmla="*/ 68 w 69"/>
                <a:gd name="T3" fmla="*/ 0 h 28"/>
                <a:gd name="T4" fmla="*/ 68 w 69"/>
                <a:gd name="T5" fmla="*/ 27 h 28"/>
                <a:gd name="T6" fmla="*/ 0 w 69"/>
                <a:gd name="T7" fmla="*/ 27 h 28"/>
                <a:gd name="T8" fmla="*/ 0 w 69"/>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28">
                  <a:moveTo>
                    <a:pt x="0" y="0"/>
                  </a:moveTo>
                  <a:lnTo>
                    <a:pt x="68" y="0"/>
                  </a:lnTo>
                  <a:lnTo>
                    <a:pt x="68" y="27"/>
                  </a:lnTo>
                  <a:lnTo>
                    <a:pt x="0" y="27"/>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5" name="Freeform 35"/>
            <p:cNvSpPr>
              <a:spLocks/>
            </p:cNvSpPr>
            <p:nvPr/>
          </p:nvSpPr>
          <p:spPr bwMode="auto">
            <a:xfrm>
              <a:off x="1319" y="2216"/>
              <a:ext cx="70" cy="46"/>
            </a:xfrm>
            <a:custGeom>
              <a:avLst/>
              <a:gdLst>
                <a:gd name="T0" fmla="*/ 0 w 70"/>
                <a:gd name="T1" fmla="*/ 0 h 46"/>
                <a:gd name="T2" fmla="*/ 69 w 70"/>
                <a:gd name="T3" fmla="*/ 0 h 46"/>
                <a:gd name="T4" fmla="*/ 69 w 70"/>
                <a:gd name="T5" fmla="*/ 45 h 46"/>
                <a:gd name="T6" fmla="*/ 0 w 70"/>
                <a:gd name="T7" fmla="*/ 45 h 46"/>
                <a:gd name="T8" fmla="*/ 0 w 70"/>
                <a:gd name="T9" fmla="*/ 0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46">
                  <a:moveTo>
                    <a:pt x="0" y="0"/>
                  </a:moveTo>
                  <a:lnTo>
                    <a:pt x="69" y="0"/>
                  </a:lnTo>
                  <a:lnTo>
                    <a:pt x="69" y="45"/>
                  </a:lnTo>
                  <a:lnTo>
                    <a:pt x="0" y="4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6" name="Freeform 36"/>
            <p:cNvSpPr>
              <a:spLocks/>
            </p:cNvSpPr>
            <p:nvPr/>
          </p:nvSpPr>
          <p:spPr bwMode="auto">
            <a:xfrm>
              <a:off x="1478" y="2180"/>
              <a:ext cx="69" cy="82"/>
            </a:xfrm>
            <a:custGeom>
              <a:avLst/>
              <a:gdLst>
                <a:gd name="T0" fmla="*/ 0 w 69"/>
                <a:gd name="T1" fmla="*/ 0 h 82"/>
                <a:gd name="T2" fmla="*/ 68 w 69"/>
                <a:gd name="T3" fmla="*/ 0 h 82"/>
                <a:gd name="T4" fmla="*/ 68 w 69"/>
                <a:gd name="T5" fmla="*/ 81 h 82"/>
                <a:gd name="T6" fmla="*/ 0 w 69"/>
                <a:gd name="T7" fmla="*/ 81 h 82"/>
                <a:gd name="T8" fmla="*/ 0 w 69"/>
                <a:gd name="T9" fmla="*/ 0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82">
                  <a:moveTo>
                    <a:pt x="0" y="0"/>
                  </a:moveTo>
                  <a:lnTo>
                    <a:pt x="68" y="0"/>
                  </a:lnTo>
                  <a:lnTo>
                    <a:pt x="68" y="81"/>
                  </a:lnTo>
                  <a:lnTo>
                    <a:pt x="0" y="81"/>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7" name="Freeform 37"/>
            <p:cNvSpPr>
              <a:spLocks/>
            </p:cNvSpPr>
            <p:nvPr/>
          </p:nvSpPr>
          <p:spPr bwMode="auto">
            <a:xfrm>
              <a:off x="1632" y="2091"/>
              <a:ext cx="70" cy="171"/>
            </a:xfrm>
            <a:custGeom>
              <a:avLst/>
              <a:gdLst>
                <a:gd name="T0" fmla="*/ 0 w 70"/>
                <a:gd name="T1" fmla="*/ 0 h 171"/>
                <a:gd name="T2" fmla="*/ 69 w 70"/>
                <a:gd name="T3" fmla="*/ 0 h 171"/>
                <a:gd name="T4" fmla="*/ 69 w 70"/>
                <a:gd name="T5" fmla="*/ 170 h 171"/>
                <a:gd name="T6" fmla="*/ 0 w 70"/>
                <a:gd name="T7" fmla="*/ 170 h 171"/>
                <a:gd name="T8" fmla="*/ 0 w 70"/>
                <a:gd name="T9" fmla="*/ 0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171">
                  <a:moveTo>
                    <a:pt x="0" y="0"/>
                  </a:moveTo>
                  <a:lnTo>
                    <a:pt x="69" y="0"/>
                  </a:lnTo>
                  <a:lnTo>
                    <a:pt x="69" y="170"/>
                  </a:lnTo>
                  <a:lnTo>
                    <a:pt x="0" y="170"/>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8" name="Freeform 38"/>
            <p:cNvSpPr>
              <a:spLocks/>
            </p:cNvSpPr>
            <p:nvPr/>
          </p:nvSpPr>
          <p:spPr bwMode="auto">
            <a:xfrm>
              <a:off x="1791" y="2091"/>
              <a:ext cx="69" cy="171"/>
            </a:xfrm>
            <a:custGeom>
              <a:avLst/>
              <a:gdLst>
                <a:gd name="T0" fmla="*/ 0 w 69"/>
                <a:gd name="T1" fmla="*/ 0 h 171"/>
                <a:gd name="T2" fmla="*/ 68 w 69"/>
                <a:gd name="T3" fmla="*/ 0 h 171"/>
                <a:gd name="T4" fmla="*/ 68 w 69"/>
                <a:gd name="T5" fmla="*/ 170 h 171"/>
                <a:gd name="T6" fmla="*/ 0 w 69"/>
                <a:gd name="T7" fmla="*/ 170 h 171"/>
                <a:gd name="T8" fmla="*/ 0 w 69"/>
                <a:gd name="T9" fmla="*/ 0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71">
                  <a:moveTo>
                    <a:pt x="0" y="0"/>
                  </a:moveTo>
                  <a:lnTo>
                    <a:pt x="68" y="0"/>
                  </a:lnTo>
                  <a:lnTo>
                    <a:pt x="68" y="170"/>
                  </a:lnTo>
                  <a:lnTo>
                    <a:pt x="0" y="170"/>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59" name="Freeform 39"/>
            <p:cNvSpPr>
              <a:spLocks/>
            </p:cNvSpPr>
            <p:nvPr/>
          </p:nvSpPr>
          <p:spPr bwMode="auto">
            <a:xfrm>
              <a:off x="1949" y="1818"/>
              <a:ext cx="70" cy="444"/>
            </a:xfrm>
            <a:custGeom>
              <a:avLst/>
              <a:gdLst>
                <a:gd name="T0" fmla="*/ 0 w 70"/>
                <a:gd name="T1" fmla="*/ 0 h 444"/>
                <a:gd name="T2" fmla="*/ 69 w 70"/>
                <a:gd name="T3" fmla="*/ 0 h 444"/>
                <a:gd name="T4" fmla="*/ 69 w 70"/>
                <a:gd name="T5" fmla="*/ 443 h 444"/>
                <a:gd name="T6" fmla="*/ 0 w 70"/>
                <a:gd name="T7" fmla="*/ 443 h 444"/>
                <a:gd name="T8" fmla="*/ 0 w 70"/>
                <a:gd name="T9" fmla="*/ 0 h 4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444">
                  <a:moveTo>
                    <a:pt x="0" y="0"/>
                  </a:moveTo>
                  <a:lnTo>
                    <a:pt x="69" y="0"/>
                  </a:lnTo>
                  <a:lnTo>
                    <a:pt x="69" y="443"/>
                  </a:lnTo>
                  <a:lnTo>
                    <a:pt x="0" y="443"/>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0" name="Freeform 40"/>
            <p:cNvSpPr>
              <a:spLocks/>
            </p:cNvSpPr>
            <p:nvPr/>
          </p:nvSpPr>
          <p:spPr bwMode="auto">
            <a:xfrm>
              <a:off x="2108" y="1827"/>
              <a:ext cx="69" cy="435"/>
            </a:xfrm>
            <a:custGeom>
              <a:avLst/>
              <a:gdLst>
                <a:gd name="T0" fmla="*/ 0 w 69"/>
                <a:gd name="T1" fmla="*/ 0 h 435"/>
                <a:gd name="T2" fmla="*/ 68 w 69"/>
                <a:gd name="T3" fmla="*/ 0 h 435"/>
                <a:gd name="T4" fmla="*/ 68 w 69"/>
                <a:gd name="T5" fmla="*/ 434 h 435"/>
                <a:gd name="T6" fmla="*/ 0 w 69"/>
                <a:gd name="T7" fmla="*/ 434 h 435"/>
                <a:gd name="T8" fmla="*/ 0 w 69"/>
                <a:gd name="T9" fmla="*/ 0 h 4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435">
                  <a:moveTo>
                    <a:pt x="0" y="0"/>
                  </a:moveTo>
                  <a:lnTo>
                    <a:pt x="68" y="0"/>
                  </a:lnTo>
                  <a:lnTo>
                    <a:pt x="68" y="434"/>
                  </a:lnTo>
                  <a:lnTo>
                    <a:pt x="0" y="434"/>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1" name="Freeform 41"/>
            <p:cNvSpPr>
              <a:spLocks/>
            </p:cNvSpPr>
            <p:nvPr/>
          </p:nvSpPr>
          <p:spPr bwMode="auto">
            <a:xfrm>
              <a:off x="2262" y="1636"/>
              <a:ext cx="70" cy="626"/>
            </a:xfrm>
            <a:custGeom>
              <a:avLst/>
              <a:gdLst>
                <a:gd name="T0" fmla="*/ 0 w 70"/>
                <a:gd name="T1" fmla="*/ 0 h 626"/>
                <a:gd name="T2" fmla="*/ 69 w 70"/>
                <a:gd name="T3" fmla="*/ 0 h 626"/>
                <a:gd name="T4" fmla="*/ 69 w 70"/>
                <a:gd name="T5" fmla="*/ 625 h 626"/>
                <a:gd name="T6" fmla="*/ 0 w 70"/>
                <a:gd name="T7" fmla="*/ 625 h 626"/>
                <a:gd name="T8" fmla="*/ 0 w 70"/>
                <a:gd name="T9" fmla="*/ 0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26">
                  <a:moveTo>
                    <a:pt x="0" y="0"/>
                  </a:moveTo>
                  <a:lnTo>
                    <a:pt x="69" y="0"/>
                  </a:lnTo>
                  <a:lnTo>
                    <a:pt x="69" y="625"/>
                  </a:lnTo>
                  <a:lnTo>
                    <a:pt x="0" y="62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2" name="Freeform 42"/>
            <p:cNvSpPr>
              <a:spLocks/>
            </p:cNvSpPr>
            <p:nvPr/>
          </p:nvSpPr>
          <p:spPr bwMode="auto">
            <a:xfrm>
              <a:off x="2421" y="1676"/>
              <a:ext cx="69" cy="586"/>
            </a:xfrm>
            <a:custGeom>
              <a:avLst/>
              <a:gdLst>
                <a:gd name="T0" fmla="*/ 0 w 69"/>
                <a:gd name="T1" fmla="*/ 0 h 586"/>
                <a:gd name="T2" fmla="*/ 68 w 69"/>
                <a:gd name="T3" fmla="*/ 0 h 586"/>
                <a:gd name="T4" fmla="*/ 68 w 69"/>
                <a:gd name="T5" fmla="*/ 585 h 586"/>
                <a:gd name="T6" fmla="*/ 0 w 69"/>
                <a:gd name="T7" fmla="*/ 585 h 586"/>
                <a:gd name="T8" fmla="*/ 0 w 69"/>
                <a:gd name="T9" fmla="*/ 0 h 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586">
                  <a:moveTo>
                    <a:pt x="0" y="0"/>
                  </a:moveTo>
                  <a:lnTo>
                    <a:pt x="68" y="0"/>
                  </a:lnTo>
                  <a:lnTo>
                    <a:pt x="68" y="585"/>
                  </a:lnTo>
                  <a:lnTo>
                    <a:pt x="0" y="58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3" name="Freeform 43"/>
            <p:cNvSpPr>
              <a:spLocks/>
            </p:cNvSpPr>
            <p:nvPr/>
          </p:nvSpPr>
          <p:spPr bwMode="auto">
            <a:xfrm>
              <a:off x="2579" y="1676"/>
              <a:ext cx="70" cy="586"/>
            </a:xfrm>
            <a:custGeom>
              <a:avLst/>
              <a:gdLst>
                <a:gd name="T0" fmla="*/ 0 w 70"/>
                <a:gd name="T1" fmla="*/ 0 h 586"/>
                <a:gd name="T2" fmla="*/ 69 w 70"/>
                <a:gd name="T3" fmla="*/ 0 h 586"/>
                <a:gd name="T4" fmla="*/ 69 w 70"/>
                <a:gd name="T5" fmla="*/ 585 h 586"/>
                <a:gd name="T6" fmla="*/ 0 w 70"/>
                <a:gd name="T7" fmla="*/ 585 h 586"/>
                <a:gd name="T8" fmla="*/ 0 w 70"/>
                <a:gd name="T9" fmla="*/ 0 h 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586">
                  <a:moveTo>
                    <a:pt x="0" y="0"/>
                  </a:moveTo>
                  <a:lnTo>
                    <a:pt x="69" y="0"/>
                  </a:lnTo>
                  <a:lnTo>
                    <a:pt x="69" y="585"/>
                  </a:lnTo>
                  <a:lnTo>
                    <a:pt x="0" y="585"/>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4" name="Freeform 44"/>
            <p:cNvSpPr>
              <a:spLocks/>
            </p:cNvSpPr>
            <p:nvPr/>
          </p:nvSpPr>
          <p:spPr bwMode="auto">
            <a:xfrm>
              <a:off x="2738" y="1171"/>
              <a:ext cx="69" cy="1091"/>
            </a:xfrm>
            <a:custGeom>
              <a:avLst/>
              <a:gdLst>
                <a:gd name="T0" fmla="*/ 0 w 69"/>
                <a:gd name="T1" fmla="*/ 0 h 1091"/>
                <a:gd name="T2" fmla="*/ 68 w 69"/>
                <a:gd name="T3" fmla="*/ 0 h 1091"/>
                <a:gd name="T4" fmla="*/ 68 w 69"/>
                <a:gd name="T5" fmla="*/ 1090 h 1091"/>
                <a:gd name="T6" fmla="*/ 0 w 69"/>
                <a:gd name="T7" fmla="*/ 1090 h 1091"/>
                <a:gd name="T8" fmla="*/ 0 w 69"/>
                <a:gd name="T9" fmla="*/ 0 h 10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091">
                  <a:moveTo>
                    <a:pt x="0" y="0"/>
                  </a:moveTo>
                  <a:lnTo>
                    <a:pt x="68" y="0"/>
                  </a:lnTo>
                  <a:lnTo>
                    <a:pt x="68" y="1090"/>
                  </a:lnTo>
                  <a:lnTo>
                    <a:pt x="0" y="1090"/>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5" name="Freeform 45"/>
            <p:cNvSpPr>
              <a:spLocks/>
            </p:cNvSpPr>
            <p:nvPr/>
          </p:nvSpPr>
          <p:spPr bwMode="auto">
            <a:xfrm>
              <a:off x="2892" y="1193"/>
              <a:ext cx="70" cy="1069"/>
            </a:xfrm>
            <a:custGeom>
              <a:avLst/>
              <a:gdLst>
                <a:gd name="T0" fmla="*/ 0 w 70"/>
                <a:gd name="T1" fmla="*/ 0 h 1069"/>
                <a:gd name="T2" fmla="*/ 69 w 70"/>
                <a:gd name="T3" fmla="*/ 0 h 1069"/>
                <a:gd name="T4" fmla="*/ 69 w 70"/>
                <a:gd name="T5" fmla="*/ 1068 h 1069"/>
                <a:gd name="T6" fmla="*/ 0 w 70"/>
                <a:gd name="T7" fmla="*/ 1068 h 1069"/>
                <a:gd name="T8" fmla="*/ 0 w 70"/>
                <a:gd name="T9" fmla="*/ 0 h 10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1069">
                  <a:moveTo>
                    <a:pt x="0" y="0"/>
                  </a:moveTo>
                  <a:lnTo>
                    <a:pt x="69" y="0"/>
                  </a:lnTo>
                  <a:lnTo>
                    <a:pt x="69" y="1068"/>
                  </a:lnTo>
                  <a:lnTo>
                    <a:pt x="0" y="1068"/>
                  </a:lnTo>
                  <a:lnTo>
                    <a:pt x="0" y="0"/>
                  </a:lnTo>
                </a:path>
              </a:pathLst>
            </a:custGeom>
            <a:solidFill>
              <a:srgbClr val="802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6" name="Line 46"/>
            <p:cNvSpPr>
              <a:spLocks noChangeShapeType="1"/>
            </p:cNvSpPr>
            <p:nvPr/>
          </p:nvSpPr>
          <p:spPr bwMode="auto">
            <a:xfrm>
              <a:off x="462" y="1153"/>
              <a:ext cx="0" cy="11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7" name="Line 47"/>
            <p:cNvSpPr>
              <a:spLocks noChangeShapeType="1"/>
            </p:cNvSpPr>
            <p:nvPr/>
          </p:nvSpPr>
          <p:spPr bwMode="auto">
            <a:xfrm>
              <a:off x="449" y="2261"/>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8" name="Line 48"/>
            <p:cNvSpPr>
              <a:spLocks noChangeShapeType="1"/>
            </p:cNvSpPr>
            <p:nvPr/>
          </p:nvSpPr>
          <p:spPr bwMode="auto">
            <a:xfrm>
              <a:off x="449" y="2122"/>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69" name="Line 49"/>
            <p:cNvSpPr>
              <a:spLocks noChangeShapeType="1"/>
            </p:cNvSpPr>
            <p:nvPr/>
          </p:nvSpPr>
          <p:spPr bwMode="auto">
            <a:xfrm>
              <a:off x="449" y="1984"/>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0" name="Line 50"/>
            <p:cNvSpPr>
              <a:spLocks noChangeShapeType="1"/>
            </p:cNvSpPr>
            <p:nvPr/>
          </p:nvSpPr>
          <p:spPr bwMode="auto">
            <a:xfrm>
              <a:off x="449" y="1845"/>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1" name="Line 51"/>
            <p:cNvSpPr>
              <a:spLocks noChangeShapeType="1"/>
            </p:cNvSpPr>
            <p:nvPr/>
          </p:nvSpPr>
          <p:spPr bwMode="auto">
            <a:xfrm>
              <a:off x="449" y="1707"/>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2" name="Line 52"/>
            <p:cNvSpPr>
              <a:spLocks noChangeShapeType="1"/>
            </p:cNvSpPr>
            <p:nvPr/>
          </p:nvSpPr>
          <p:spPr bwMode="auto">
            <a:xfrm>
              <a:off x="449" y="1569"/>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3" name="Line 53"/>
            <p:cNvSpPr>
              <a:spLocks noChangeShapeType="1"/>
            </p:cNvSpPr>
            <p:nvPr/>
          </p:nvSpPr>
          <p:spPr bwMode="auto">
            <a:xfrm>
              <a:off x="449" y="1430"/>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4" name="Line 54"/>
            <p:cNvSpPr>
              <a:spLocks noChangeShapeType="1"/>
            </p:cNvSpPr>
            <p:nvPr/>
          </p:nvSpPr>
          <p:spPr bwMode="auto">
            <a:xfrm>
              <a:off x="449" y="1292"/>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5" name="Line 55"/>
            <p:cNvSpPr>
              <a:spLocks noChangeShapeType="1"/>
            </p:cNvSpPr>
            <p:nvPr/>
          </p:nvSpPr>
          <p:spPr bwMode="auto">
            <a:xfrm>
              <a:off x="449" y="1153"/>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6" name="Line 56"/>
            <p:cNvSpPr>
              <a:spLocks noChangeShapeType="1"/>
            </p:cNvSpPr>
            <p:nvPr/>
          </p:nvSpPr>
          <p:spPr bwMode="auto">
            <a:xfrm>
              <a:off x="462" y="2261"/>
              <a:ext cx="252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7" name="Line 57"/>
            <p:cNvSpPr>
              <a:spLocks noChangeShapeType="1"/>
            </p:cNvSpPr>
            <p:nvPr/>
          </p:nvSpPr>
          <p:spPr bwMode="auto">
            <a:xfrm flipV="1">
              <a:off x="462"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8" name="Line 58"/>
            <p:cNvSpPr>
              <a:spLocks noChangeShapeType="1"/>
            </p:cNvSpPr>
            <p:nvPr/>
          </p:nvSpPr>
          <p:spPr bwMode="auto">
            <a:xfrm flipV="1">
              <a:off x="621"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79" name="Line 59"/>
            <p:cNvSpPr>
              <a:spLocks noChangeShapeType="1"/>
            </p:cNvSpPr>
            <p:nvPr/>
          </p:nvSpPr>
          <p:spPr bwMode="auto">
            <a:xfrm flipV="1">
              <a:off x="779"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0" name="Line 60"/>
            <p:cNvSpPr>
              <a:spLocks noChangeShapeType="1"/>
            </p:cNvSpPr>
            <p:nvPr/>
          </p:nvSpPr>
          <p:spPr bwMode="auto">
            <a:xfrm flipV="1">
              <a:off x="933"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1" name="Line 61"/>
            <p:cNvSpPr>
              <a:spLocks noChangeShapeType="1"/>
            </p:cNvSpPr>
            <p:nvPr/>
          </p:nvSpPr>
          <p:spPr bwMode="auto">
            <a:xfrm flipV="1">
              <a:off x="1092"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2" name="Line 62"/>
            <p:cNvSpPr>
              <a:spLocks noChangeShapeType="1"/>
            </p:cNvSpPr>
            <p:nvPr/>
          </p:nvSpPr>
          <p:spPr bwMode="auto">
            <a:xfrm flipV="1">
              <a:off x="1251"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3" name="Line 63"/>
            <p:cNvSpPr>
              <a:spLocks noChangeShapeType="1"/>
            </p:cNvSpPr>
            <p:nvPr/>
          </p:nvSpPr>
          <p:spPr bwMode="auto">
            <a:xfrm flipV="1">
              <a:off x="1409"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4" name="Line 64"/>
            <p:cNvSpPr>
              <a:spLocks noChangeShapeType="1"/>
            </p:cNvSpPr>
            <p:nvPr/>
          </p:nvSpPr>
          <p:spPr bwMode="auto">
            <a:xfrm flipV="1">
              <a:off x="1563"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5" name="Line 65"/>
            <p:cNvSpPr>
              <a:spLocks noChangeShapeType="1"/>
            </p:cNvSpPr>
            <p:nvPr/>
          </p:nvSpPr>
          <p:spPr bwMode="auto">
            <a:xfrm flipV="1">
              <a:off x="1722"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6" name="Line 66"/>
            <p:cNvSpPr>
              <a:spLocks noChangeShapeType="1"/>
            </p:cNvSpPr>
            <p:nvPr/>
          </p:nvSpPr>
          <p:spPr bwMode="auto">
            <a:xfrm flipV="1">
              <a:off x="1881"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7" name="Line 67"/>
            <p:cNvSpPr>
              <a:spLocks noChangeShapeType="1"/>
            </p:cNvSpPr>
            <p:nvPr/>
          </p:nvSpPr>
          <p:spPr bwMode="auto">
            <a:xfrm flipV="1">
              <a:off x="2039"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8" name="Line 68"/>
            <p:cNvSpPr>
              <a:spLocks noChangeShapeType="1"/>
            </p:cNvSpPr>
            <p:nvPr/>
          </p:nvSpPr>
          <p:spPr bwMode="auto">
            <a:xfrm flipV="1">
              <a:off x="2193"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89" name="Line 69"/>
            <p:cNvSpPr>
              <a:spLocks noChangeShapeType="1"/>
            </p:cNvSpPr>
            <p:nvPr/>
          </p:nvSpPr>
          <p:spPr bwMode="auto">
            <a:xfrm flipV="1">
              <a:off x="2352"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90" name="Line 70"/>
            <p:cNvSpPr>
              <a:spLocks noChangeShapeType="1"/>
            </p:cNvSpPr>
            <p:nvPr/>
          </p:nvSpPr>
          <p:spPr bwMode="auto">
            <a:xfrm flipV="1">
              <a:off x="2511"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91" name="Line 71"/>
            <p:cNvSpPr>
              <a:spLocks noChangeShapeType="1"/>
            </p:cNvSpPr>
            <p:nvPr/>
          </p:nvSpPr>
          <p:spPr bwMode="auto">
            <a:xfrm flipV="1">
              <a:off x="2669"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92" name="Line 72"/>
            <p:cNvSpPr>
              <a:spLocks noChangeShapeType="1"/>
            </p:cNvSpPr>
            <p:nvPr/>
          </p:nvSpPr>
          <p:spPr bwMode="auto">
            <a:xfrm flipV="1">
              <a:off x="2823"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93" name="Line 73"/>
            <p:cNvSpPr>
              <a:spLocks noChangeShapeType="1"/>
            </p:cNvSpPr>
            <p:nvPr/>
          </p:nvSpPr>
          <p:spPr bwMode="auto">
            <a:xfrm flipV="1">
              <a:off x="2982" y="2247"/>
              <a:ext cx="0" cy="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94" name="Rectangle 74"/>
            <p:cNvSpPr>
              <a:spLocks noChangeArrowheads="1"/>
            </p:cNvSpPr>
            <p:nvPr/>
          </p:nvSpPr>
          <p:spPr bwMode="auto">
            <a:xfrm>
              <a:off x="554" y="972"/>
              <a:ext cx="241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b="1">
                  <a:solidFill>
                    <a:srgbClr val="000000"/>
                  </a:solidFill>
                  <a:cs typeface="Arial" panose="020B0604020202020204" pitchFamily="34" charset="0"/>
                </a:rPr>
                <a:t>Динамика собственных оборотных средств</a:t>
              </a:r>
            </a:p>
          </p:txBody>
        </p:sp>
        <p:sp>
          <p:nvSpPr>
            <p:cNvPr id="43295" name="Rectangle 75"/>
            <p:cNvSpPr>
              <a:spLocks noChangeArrowheads="1"/>
            </p:cNvSpPr>
            <p:nvPr/>
          </p:nvSpPr>
          <p:spPr bwMode="auto">
            <a:xfrm rot="16200000">
              <a:off x="373"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1.01.02</a:t>
              </a:r>
              <a:endParaRPr lang="ru-RU" altLang="ru-RU" sz="900" dirty="0">
                <a:solidFill>
                  <a:srgbClr val="000000"/>
                </a:solidFill>
                <a:cs typeface="Arial" panose="020B0604020202020204" pitchFamily="34" charset="0"/>
              </a:endParaRPr>
            </a:p>
          </p:txBody>
        </p:sp>
        <p:sp>
          <p:nvSpPr>
            <p:cNvPr id="43296" name="Rectangle 76"/>
            <p:cNvSpPr>
              <a:spLocks noChangeArrowheads="1"/>
            </p:cNvSpPr>
            <p:nvPr/>
          </p:nvSpPr>
          <p:spPr bwMode="auto">
            <a:xfrm rot="16200000">
              <a:off x="532"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1.04.02</a:t>
              </a:r>
              <a:endParaRPr lang="ru-RU" altLang="ru-RU" sz="900" dirty="0">
                <a:solidFill>
                  <a:srgbClr val="000000"/>
                </a:solidFill>
                <a:cs typeface="Arial" panose="020B0604020202020204" pitchFamily="34" charset="0"/>
              </a:endParaRPr>
            </a:p>
          </p:txBody>
        </p:sp>
        <p:sp>
          <p:nvSpPr>
            <p:cNvPr id="43297" name="Rectangle 77"/>
            <p:cNvSpPr>
              <a:spLocks noChangeArrowheads="1"/>
            </p:cNvSpPr>
            <p:nvPr/>
          </p:nvSpPr>
          <p:spPr bwMode="auto">
            <a:xfrm rot="16200000">
              <a:off x="690"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1.07.02</a:t>
              </a:r>
              <a:endParaRPr lang="ru-RU" altLang="ru-RU" sz="900" dirty="0">
                <a:solidFill>
                  <a:srgbClr val="000000"/>
                </a:solidFill>
                <a:cs typeface="Arial" panose="020B0604020202020204" pitchFamily="34" charset="0"/>
              </a:endParaRPr>
            </a:p>
          </p:txBody>
        </p:sp>
        <p:sp>
          <p:nvSpPr>
            <p:cNvPr id="43298" name="Rectangle 78"/>
            <p:cNvSpPr>
              <a:spLocks noChangeArrowheads="1"/>
            </p:cNvSpPr>
            <p:nvPr/>
          </p:nvSpPr>
          <p:spPr bwMode="auto">
            <a:xfrm rot="16200000">
              <a:off x="849"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1.10.02</a:t>
              </a:r>
              <a:endParaRPr lang="ru-RU" altLang="ru-RU" sz="900" dirty="0">
                <a:solidFill>
                  <a:srgbClr val="000000"/>
                </a:solidFill>
                <a:cs typeface="Arial" panose="020B0604020202020204" pitchFamily="34" charset="0"/>
              </a:endParaRPr>
            </a:p>
          </p:txBody>
        </p:sp>
        <p:sp>
          <p:nvSpPr>
            <p:cNvPr id="43299" name="Rectangle 79"/>
            <p:cNvSpPr>
              <a:spLocks noChangeArrowheads="1"/>
            </p:cNvSpPr>
            <p:nvPr/>
          </p:nvSpPr>
          <p:spPr bwMode="auto">
            <a:xfrm rot="16200000">
              <a:off x="1003"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1.01.03</a:t>
              </a:r>
              <a:endParaRPr lang="ru-RU" altLang="ru-RU" sz="900" dirty="0">
                <a:solidFill>
                  <a:srgbClr val="000000"/>
                </a:solidFill>
                <a:cs typeface="Arial" panose="020B0604020202020204" pitchFamily="34" charset="0"/>
              </a:endParaRPr>
            </a:p>
          </p:txBody>
        </p:sp>
        <p:sp>
          <p:nvSpPr>
            <p:cNvPr id="43300" name="Rectangle 80"/>
            <p:cNvSpPr>
              <a:spLocks noChangeArrowheads="1"/>
            </p:cNvSpPr>
            <p:nvPr/>
          </p:nvSpPr>
          <p:spPr bwMode="auto">
            <a:xfrm rot="16200000">
              <a:off x="1162"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1.04.03</a:t>
              </a:r>
              <a:endParaRPr lang="ru-RU" altLang="ru-RU" sz="900" dirty="0">
                <a:solidFill>
                  <a:srgbClr val="000000"/>
                </a:solidFill>
                <a:cs typeface="Arial" panose="020B0604020202020204" pitchFamily="34" charset="0"/>
              </a:endParaRPr>
            </a:p>
          </p:txBody>
        </p:sp>
        <p:sp>
          <p:nvSpPr>
            <p:cNvPr id="43301" name="Rectangle 81"/>
            <p:cNvSpPr>
              <a:spLocks noChangeArrowheads="1"/>
            </p:cNvSpPr>
            <p:nvPr/>
          </p:nvSpPr>
          <p:spPr bwMode="auto">
            <a:xfrm rot="16200000">
              <a:off x="1320"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1.07.03</a:t>
              </a:r>
              <a:endParaRPr lang="ru-RU" altLang="ru-RU" sz="900" dirty="0">
                <a:solidFill>
                  <a:srgbClr val="000000"/>
                </a:solidFill>
                <a:cs typeface="Arial" panose="020B0604020202020204" pitchFamily="34" charset="0"/>
              </a:endParaRPr>
            </a:p>
          </p:txBody>
        </p:sp>
        <p:sp>
          <p:nvSpPr>
            <p:cNvPr id="43302" name="Rectangle 82"/>
            <p:cNvSpPr>
              <a:spLocks noChangeArrowheads="1"/>
            </p:cNvSpPr>
            <p:nvPr/>
          </p:nvSpPr>
          <p:spPr bwMode="auto">
            <a:xfrm rot="16200000">
              <a:off x="1479"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1.10.03</a:t>
              </a:r>
              <a:endParaRPr lang="ru-RU" altLang="ru-RU" sz="900" dirty="0">
                <a:solidFill>
                  <a:srgbClr val="000000"/>
                </a:solidFill>
                <a:cs typeface="Arial" panose="020B0604020202020204" pitchFamily="34" charset="0"/>
              </a:endParaRPr>
            </a:p>
          </p:txBody>
        </p:sp>
        <p:sp>
          <p:nvSpPr>
            <p:cNvPr id="43303" name="Rectangle 83"/>
            <p:cNvSpPr>
              <a:spLocks noChangeArrowheads="1"/>
            </p:cNvSpPr>
            <p:nvPr/>
          </p:nvSpPr>
          <p:spPr bwMode="auto">
            <a:xfrm rot="16200000">
              <a:off x="1633"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1.01.04</a:t>
              </a:r>
              <a:endParaRPr lang="ru-RU" altLang="ru-RU" sz="900" dirty="0">
                <a:solidFill>
                  <a:srgbClr val="000000"/>
                </a:solidFill>
                <a:cs typeface="Arial" panose="020B0604020202020204" pitchFamily="34" charset="0"/>
              </a:endParaRPr>
            </a:p>
          </p:txBody>
        </p:sp>
        <p:sp>
          <p:nvSpPr>
            <p:cNvPr id="43304" name="Rectangle 84"/>
            <p:cNvSpPr>
              <a:spLocks noChangeArrowheads="1"/>
            </p:cNvSpPr>
            <p:nvPr/>
          </p:nvSpPr>
          <p:spPr bwMode="auto">
            <a:xfrm rot="16200000">
              <a:off x="1803" y="2340"/>
              <a:ext cx="31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1.4.04</a:t>
              </a:r>
              <a:endParaRPr lang="ru-RU" altLang="ru-RU" sz="900" dirty="0">
                <a:solidFill>
                  <a:srgbClr val="000000"/>
                </a:solidFill>
                <a:cs typeface="Arial" panose="020B0604020202020204" pitchFamily="34" charset="0"/>
              </a:endParaRPr>
            </a:p>
          </p:txBody>
        </p:sp>
        <p:sp>
          <p:nvSpPr>
            <p:cNvPr id="43305" name="Rectangle 85"/>
            <p:cNvSpPr>
              <a:spLocks noChangeArrowheads="1"/>
            </p:cNvSpPr>
            <p:nvPr/>
          </p:nvSpPr>
          <p:spPr bwMode="auto">
            <a:xfrm rot="16200000">
              <a:off x="1960" y="2340"/>
              <a:ext cx="31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1.7.04</a:t>
              </a:r>
              <a:endParaRPr lang="ru-RU" altLang="ru-RU" sz="900" dirty="0">
                <a:solidFill>
                  <a:srgbClr val="000000"/>
                </a:solidFill>
                <a:cs typeface="Arial" panose="020B0604020202020204" pitchFamily="34" charset="0"/>
              </a:endParaRPr>
            </a:p>
          </p:txBody>
        </p:sp>
        <p:sp>
          <p:nvSpPr>
            <p:cNvPr id="43306" name="Rectangle 86"/>
            <p:cNvSpPr>
              <a:spLocks noChangeArrowheads="1"/>
            </p:cNvSpPr>
            <p:nvPr/>
          </p:nvSpPr>
          <p:spPr bwMode="auto">
            <a:xfrm rot="16200000">
              <a:off x="2109" y="2351"/>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1.10.04</a:t>
              </a:r>
              <a:endParaRPr lang="ru-RU" altLang="ru-RU" sz="900" dirty="0">
                <a:solidFill>
                  <a:srgbClr val="000000"/>
                </a:solidFill>
                <a:cs typeface="Arial" panose="020B0604020202020204" pitchFamily="34" charset="0"/>
              </a:endParaRPr>
            </a:p>
          </p:txBody>
        </p:sp>
        <p:sp>
          <p:nvSpPr>
            <p:cNvPr id="43307" name="Rectangle 87"/>
            <p:cNvSpPr>
              <a:spLocks noChangeArrowheads="1"/>
            </p:cNvSpPr>
            <p:nvPr/>
          </p:nvSpPr>
          <p:spPr bwMode="auto">
            <a:xfrm rot="16200000">
              <a:off x="2273" y="2336"/>
              <a:ext cx="31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1.1.05</a:t>
              </a:r>
              <a:endParaRPr lang="ru-RU" altLang="ru-RU" sz="900" dirty="0">
                <a:solidFill>
                  <a:srgbClr val="000000"/>
                </a:solidFill>
                <a:cs typeface="Arial" panose="020B0604020202020204" pitchFamily="34" charset="0"/>
              </a:endParaRPr>
            </a:p>
          </p:txBody>
        </p:sp>
        <p:sp>
          <p:nvSpPr>
            <p:cNvPr id="43308" name="Rectangle 88"/>
            <p:cNvSpPr>
              <a:spLocks noChangeArrowheads="1"/>
            </p:cNvSpPr>
            <p:nvPr/>
          </p:nvSpPr>
          <p:spPr bwMode="auto">
            <a:xfrm rot="16200000">
              <a:off x="2423" y="2351"/>
              <a:ext cx="345"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1.1.05*</a:t>
              </a:r>
              <a:endParaRPr lang="ru-RU" altLang="ru-RU" sz="900" dirty="0">
                <a:solidFill>
                  <a:srgbClr val="000000"/>
                </a:solidFill>
                <a:cs typeface="Arial" panose="020B0604020202020204" pitchFamily="34" charset="0"/>
              </a:endParaRPr>
            </a:p>
          </p:txBody>
        </p:sp>
        <p:sp>
          <p:nvSpPr>
            <p:cNvPr id="43309" name="Rectangle 89"/>
            <p:cNvSpPr>
              <a:spLocks noChangeArrowheads="1"/>
            </p:cNvSpPr>
            <p:nvPr/>
          </p:nvSpPr>
          <p:spPr bwMode="auto">
            <a:xfrm rot="16200000">
              <a:off x="2581"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1.04.05</a:t>
              </a:r>
              <a:endParaRPr lang="ru-RU" altLang="ru-RU" sz="900" dirty="0">
                <a:solidFill>
                  <a:srgbClr val="000000"/>
                </a:solidFill>
                <a:cs typeface="Arial" panose="020B0604020202020204" pitchFamily="34" charset="0"/>
              </a:endParaRPr>
            </a:p>
          </p:txBody>
        </p:sp>
        <p:sp>
          <p:nvSpPr>
            <p:cNvPr id="43310" name="Rectangle 90"/>
            <p:cNvSpPr>
              <a:spLocks noChangeArrowheads="1"/>
            </p:cNvSpPr>
            <p:nvPr/>
          </p:nvSpPr>
          <p:spPr bwMode="auto">
            <a:xfrm rot="16200000">
              <a:off x="2739" y="2355"/>
              <a:ext cx="357"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dirty="0" smtClean="0">
                  <a:solidFill>
                    <a:srgbClr val="000000"/>
                  </a:solidFill>
                  <a:cs typeface="Arial" panose="020B0604020202020204" pitchFamily="34" charset="0"/>
                </a:rPr>
                <a:t>1.07.05</a:t>
              </a:r>
              <a:endParaRPr lang="ru-RU" altLang="ru-RU" sz="900" dirty="0">
                <a:solidFill>
                  <a:srgbClr val="000000"/>
                </a:solidFill>
                <a:cs typeface="Arial" panose="020B0604020202020204" pitchFamily="34" charset="0"/>
              </a:endParaRPr>
            </a:p>
          </p:txBody>
        </p:sp>
        <p:sp>
          <p:nvSpPr>
            <p:cNvPr id="43311" name="Rectangle 91"/>
            <p:cNvSpPr>
              <a:spLocks noChangeArrowheads="1"/>
            </p:cNvSpPr>
            <p:nvPr/>
          </p:nvSpPr>
          <p:spPr bwMode="auto">
            <a:xfrm>
              <a:off x="361" y="1029"/>
              <a:ext cx="275"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900">
                  <a:solidFill>
                    <a:srgbClr val="000000"/>
                  </a:solidFill>
                  <a:cs typeface="Arial" panose="020B0604020202020204" pitchFamily="34" charset="0"/>
                </a:rPr>
                <a:t>руб.</a:t>
              </a:r>
            </a:p>
          </p:txBody>
        </p:sp>
        <p:sp>
          <p:nvSpPr>
            <p:cNvPr id="43312" name="Rectangle 92"/>
            <p:cNvSpPr>
              <a:spLocks noChangeArrowheads="1"/>
            </p:cNvSpPr>
            <p:nvPr/>
          </p:nvSpPr>
          <p:spPr bwMode="auto">
            <a:xfrm>
              <a:off x="1381" y="1175"/>
              <a:ext cx="110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Текущие обязательства</a:t>
              </a:r>
            </a:p>
          </p:txBody>
        </p:sp>
        <p:sp>
          <p:nvSpPr>
            <p:cNvPr id="43313" name="Rectangle 93"/>
            <p:cNvSpPr>
              <a:spLocks noChangeArrowheads="1"/>
            </p:cNvSpPr>
            <p:nvPr/>
          </p:nvSpPr>
          <p:spPr bwMode="auto">
            <a:xfrm>
              <a:off x="508" y="2002"/>
              <a:ext cx="789"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Текущие активы</a:t>
              </a:r>
            </a:p>
          </p:txBody>
        </p:sp>
        <p:sp>
          <p:nvSpPr>
            <p:cNvPr id="43314" name="Rectangle 94"/>
            <p:cNvSpPr>
              <a:spLocks noChangeArrowheads="1"/>
            </p:cNvSpPr>
            <p:nvPr/>
          </p:nvSpPr>
          <p:spPr bwMode="auto">
            <a:xfrm>
              <a:off x="673" y="1555"/>
              <a:ext cx="1405"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a:solidFill>
                    <a:srgbClr val="000000"/>
                  </a:solidFill>
                  <a:cs typeface="Arial" panose="020B0604020202020204" pitchFamily="34" charset="0"/>
                </a:rPr>
                <a:t>Недостаток оборотных средств</a:t>
              </a:r>
            </a:p>
          </p:txBody>
        </p:sp>
        <p:sp>
          <p:nvSpPr>
            <p:cNvPr id="43315" name="Line 95"/>
            <p:cNvSpPr>
              <a:spLocks noChangeShapeType="1"/>
            </p:cNvSpPr>
            <p:nvPr/>
          </p:nvSpPr>
          <p:spPr bwMode="auto">
            <a:xfrm>
              <a:off x="2369" y="1207"/>
              <a:ext cx="3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16" name="Freeform 96"/>
            <p:cNvSpPr>
              <a:spLocks/>
            </p:cNvSpPr>
            <p:nvPr/>
          </p:nvSpPr>
          <p:spPr bwMode="auto">
            <a:xfrm>
              <a:off x="2682" y="1193"/>
              <a:ext cx="52" cy="28"/>
            </a:xfrm>
            <a:custGeom>
              <a:avLst/>
              <a:gdLst>
                <a:gd name="T0" fmla="*/ 51 w 52"/>
                <a:gd name="T1" fmla="*/ 14 h 28"/>
                <a:gd name="T2" fmla="*/ 0 w 52"/>
                <a:gd name="T3" fmla="*/ 0 h 28"/>
                <a:gd name="T4" fmla="*/ 0 w 52"/>
                <a:gd name="T5" fmla="*/ 27 h 28"/>
                <a:gd name="T6" fmla="*/ 51 w 52"/>
                <a:gd name="T7" fmla="*/ 14 h 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28">
                  <a:moveTo>
                    <a:pt x="51" y="14"/>
                  </a:moveTo>
                  <a:lnTo>
                    <a:pt x="0" y="0"/>
                  </a:lnTo>
                  <a:lnTo>
                    <a:pt x="0" y="27"/>
                  </a:lnTo>
                  <a:lnTo>
                    <a:pt x="51" y="14"/>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17" name="Line 97"/>
            <p:cNvSpPr>
              <a:spLocks noChangeShapeType="1"/>
            </p:cNvSpPr>
            <p:nvPr/>
          </p:nvSpPr>
          <p:spPr bwMode="auto">
            <a:xfrm>
              <a:off x="1259" y="2100"/>
              <a:ext cx="236" cy="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18" name="Freeform 98"/>
            <p:cNvSpPr>
              <a:spLocks/>
            </p:cNvSpPr>
            <p:nvPr/>
          </p:nvSpPr>
          <p:spPr bwMode="auto">
            <a:xfrm>
              <a:off x="1478" y="2095"/>
              <a:ext cx="52" cy="24"/>
            </a:xfrm>
            <a:custGeom>
              <a:avLst/>
              <a:gdLst>
                <a:gd name="T0" fmla="*/ 51 w 52"/>
                <a:gd name="T1" fmla="*/ 14 h 24"/>
                <a:gd name="T2" fmla="*/ 0 w 52"/>
                <a:gd name="T3" fmla="*/ 0 h 24"/>
                <a:gd name="T4" fmla="*/ 0 w 52"/>
                <a:gd name="T5" fmla="*/ 23 h 24"/>
                <a:gd name="T6" fmla="*/ 51 w 52"/>
                <a:gd name="T7" fmla="*/ 14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24">
                  <a:moveTo>
                    <a:pt x="51" y="14"/>
                  </a:moveTo>
                  <a:lnTo>
                    <a:pt x="0" y="0"/>
                  </a:lnTo>
                  <a:lnTo>
                    <a:pt x="0" y="23"/>
                  </a:lnTo>
                  <a:lnTo>
                    <a:pt x="51" y="14"/>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19" name="Line 99"/>
            <p:cNvSpPr>
              <a:spLocks noChangeShapeType="1"/>
            </p:cNvSpPr>
            <p:nvPr/>
          </p:nvSpPr>
          <p:spPr bwMode="auto">
            <a:xfrm>
              <a:off x="1945" y="1627"/>
              <a:ext cx="197" cy="7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20" name="Freeform 100"/>
            <p:cNvSpPr>
              <a:spLocks/>
            </p:cNvSpPr>
            <p:nvPr/>
          </p:nvSpPr>
          <p:spPr bwMode="auto">
            <a:xfrm>
              <a:off x="2121" y="1681"/>
              <a:ext cx="56" cy="32"/>
            </a:xfrm>
            <a:custGeom>
              <a:avLst/>
              <a:gdLst>
                <a:gd name="T0" fmla="*/ 55 w 56"/>
                <a:gd name="T1" fmla="*/ 31 h 32"/>
                <a:gd name="T2" fmla="*/ 13 w 56"/>
                <a:gd name="T3" fmla="*/ 0 h 32"/>
                <a:gd name="T4" fmla="*/ 0 w 56"/>
                <a:gd name="T5" fmla="*/ 27 h 32"/>
                <a:gd name="T6" fmla="*/ 55 w 56"/>
                <a:gd name="T7" fmla="*/ 31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32">
                  <a:moveTo>
                    <a:pt x="55" y="31"/>
                  </a:moveTo>
                  <a:lnTo>
                    <a:pt x="13" y="0"/>
                  </a:lnTo>
                  <a:lnTo>
                    <a:pt x="0" y="27"/>
                  </a:lnTo>
                  <a:lnTo>
                    <a:pt x="55" y="31"/>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321" name="Rectangle 101"/>
            <p:cNvSpPr>
              <a:spLocks noChangeArrowheads="1"/>
            </p:cNvSpPr>
            <p:nvPr/>
          </p:nvSpPr>
          <p:spPr bwMode="auto">
            <a:xfrm>
              <a:off x="2127" y="1583"/>
              <a:ext cx="19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b="1">
                  <a:solidFill>
                    <a:srgbClr val="000000"/>
                  </a:solidFill>
                  <a:cs typeface="Arial" panose="020B0604020202020204" pitchFamily="34" charset="0"/>
                </a:rPr>
                <a:t>{</a:t>
              </a:r>
            </a:p>
          </p:txBody>
        </p:sp>
        <p:sp>
          <p:nvSpPr>
            <p:cNvPr id="43322" name="Rectangle 102"/>
            <p:cNvSpPr>
              <a:spLocks noChangeArrowheads="1"/>
            </p:cNvSpPr>
            <p:nvPr/>
          </p:nvSpPr>
          <p:spPr bwMode="auto">
            <a:xfrm>
              <a:off x="346" y="916"/>
              <a:ext cx="2718" cy="1672"/>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323" name="Rectangle 103"/>
            <p:cNvSpPr>
              <a:spLocks noChangeArrowheads="1"/>
            </p:cNvSpPr>
            <p:nvPr/>
          </p:nvSpPr>
          <p:spPr bwMode="auto">
            <a:xfrm>
              <a:off x="346" y="916"/>
              <a:ext cx="2718" cy="1672"/>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43014" name="Rectangle 104"/>
          <p:cNvSpPr>
            <a:spLocks noChangeArrowheads="1"/>
          </p:cNvSpPr>
          <p:nvPr/>
        </p:nvSpPr>
        <p:spPr bwMode="auto">
          <a:xfrm>
            <a:off x="477838" y="1119188"/>
            <a:ext cx="162903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b="1">
                <a:cs typeface="Arial" panose="020B0604020202020204" pitchFamily="34" charset="0"/>
              </a:rPr>
              <a:t>АО "Вулкан"</a:t>
            </a:r>
          </a:p>
        </p:txBody>
      </p:sp>
      <p:sp>
        <p:nvSpPr>
          <p:cNvPr id="43015" name="Rectangle 105"/>
          <p:cNvSpPr>
            <a:spLocks noChangeArrowheads="1"/>
          </p:cNvSpPr>
          <p:nvPr/>
        </p:nvSpPr>
        <p:spPr bwMode="auto">
          <a:xfrm>
            <a:off x="352425" y="4243388"/>
            <a:ext cx="8589963" cy="230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1600" dirty="0">
                <a:cs typeface="Arial" panose="020B0604020202020204" pitchFamily="34" charset="0"/>
              </a:rPr>
              <a:t>На основании приведенных графиков можно судить о сложном положении </a:t>
            </a:r>
            <a:r>
              <a:rPr lang="ru-RU" altLang="ru-RU" sz="1600" dirty="0" smtClean="0">
                <a:cs typeface="Arial" panose="020B0604020202020204" pitchFamily="34" charset="0"/>
              </a:rPr>
              <a:t>АО "</a:t>
            </a:r>
            <a:r>
              <a:rPr lang="ru-RU" altLang="ru-RU" sz="1600" dirty="0">
                <a:cs typeface="Arial" panose="020B0604020202020204" pitchFamily="34" charset="0"/>
              </a:rPr>
              <a:t>Вулкан" по обеспеченности оборотными средствами. Начиная с </a:t>
            </a:r>
            <a:r>
              <a:rPr lang="ru-RU" altLang="ru-RU" sz="1600" dirty="0" smtClean="0">
                <a:cs typeface="Arial" panose="020B0604020202020204" pitchFamily="34" charset="0"/>
              </a:rPr>
              <a:t>2014 </a:t>
            </a:r>
            <a:r>
              <a:rPr lang="ru-RU" altLang="ru-RU" sz="1600" dirty="0">
                <a:cs typeface="Arial" panose="020B0604020202020204" pitchFamily="34" charset="0"/>
              </a:rPr>
              <a:t>г. предприятие практически не в состоянии в полной мере отвечать по своим текущим долгам. Кроме того, оценивая источники финансирования постоянных активов, приходим к выводу, что некоторая их часть (15 - 20% от баланса) финансируется за счет текущих обязательств. При углубленном анализе было выяснено, что руководство предприятия изымает часть средств из оборота, направляя их на капитальное строительство. Было рекомендовано прекратить всякие строительные работы до исправления ситуации с текущими активами</a:t>
            </a:r>
          </a:p>
        </p:txBody>
      </p:sp>
      <p:grpSp>
        <p:nvGrpSpPr>
          <p:cNvPr id="43016" name="Group 106"/>
          <p:cNvGrpSpPr>
            <a:grpSpLocks/>
          </p:cNvGrpSpPr>
          <p:nvPr/>
        </p:nvGrpSpPr>
        <p:grpSpPr bwMode="auto">
          <a:xfrm>
            <a:off x="4489450" y="1428750"/>
            <a:ext cx="4232275" cy="2686050"/>
            <a:chOff x="3064" y="900"/>
            <a:chExt cx="2888" cy="1692"/>
          </a:xfrm>
        </p:grpSpPr>
        <p:sp>
          <p:nvSpPr>
            <p:cNvPr id="43017" name="Rectangle 107"/>
            <p:cNvSpPr>
              <a:spLocks noChangeArrowheads="1"/>
            </p:cNvSpPr>
            <p:nvPr/>
          </p:nvSpPr>
          <p:spPr bwMode="auto">
            <a:xfrm>
              <a:off x="3081" y="904"/>
              <a:ext cx="2861" cy="1678"/>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018" name="Rectangle 108"/>
            <p:cNvSpPr>
              <a:spLocks noChangeArrowheads="1"/>
            </p:cNvSpPr>
            <p:nvPr/>
          </p:nvSpPr>
          <p:spPr bwMode="auto">
            <a:xfrm>
              <a:off x="3077" y="900"/>
              <a:ext cx="2875" cy="1692"/>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019" name="Freeform 109"/>
            <p:cNvSpPr>
              <a:spLocks/>
            </p:cNvSpPr>
            <p:nvPr/>
          </p:nvSpPr>
          <p:spPr bwMode="auto">
            <a:xfrm>
              <a:off x="3280" y="1957"/>
              <a:ext cx="2628" cy="130"/>
            </a:xfrm>
            <a:custGeom>
              <a:avLst/>
              <a:gdLst>
                <a:gd name="T0" fmla="*/ 2627 w 2628"/>
                <a:gd name="T1" fmla="*/ 54 h 130"/>
                <a:gd name="T2" fmla="*/ 2593 w 2628"/>
                <a:gd name="T3" fmla="*/ 129 h 130"/>
                <a:gd name="T4" fmla="*/ 0 w 2628"/>
                <a:gd name="T5" fmla="*/ 65 h 130"/>
                <a:gd name="T6" fmla="*/ 219 w 2628"/>
                <a:gd name="T7" fmla="*/ 0 h 130"/>
                <a:gd name="T8" fmla="*/ 2627 w 2628"/>
                <a:gd name="T9" fmla="*/ 54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8" h="130">
                  <a:moveTo>
                    <a:pt x="2627" y="54"/>
                  </a:moveTo>
                  <a:lnTo>
                    <a:pt x="2593" y="129"/>
                  </a:lnTo>
                  <a:lnTo>
                    <a:pt x="0" y="65"/>
                  </a:lnTo>
                  <a:lnTo>
                    <a:pt x="219" y="0"/>
                  </a:lnTo>
                  <a:lnTo>
                    <a:pt x="2627" y="54"/>
                  </a:lnTo>
                </a:path>
              </a:pathLst>
            </a:custGeom>
            <a:solidFill>
              <a:srgbClr val="8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0" name="Freeform 110"/>
            <p:cNvSpPr>
              <a:spLocks/>
            </p:cNvSpPr>
            <p:nvPr/>
          </p:nvSpPr>
          <p:spPr bwMode="auto">
            <a:xfrm>
              <a:off x="3269" y="1288"/>
              <a:ext cx="226" cy="732"/>
            </a:xfrm>
            <a:custGeom>
              <a:avLst/>
              <a:gdLst>
                <a:gd name="T0" fmla="*/ 11 w 226"/>
                <a:gd name="T1" fmla="*/ 731 h 732"/>
                <a:gd name="T2" fmla="*/ 0 w 226"/>
                <a:gd name="T3" fmla="*/ 11 h 732"/>
                <a:gd name="T4" fmla="*/ 220 w 226"/>
                <a:gd name="T5" fmla="*/ 0 h 732"/>
                <a:gd name="T6" fmla="*/ 225 w 226"/>
                <a:gd name="T7" fmla="*/ 664 h 732"/>
                <a:gd name="T8" fmla="*/ 11 w 226"/>
                <a:gd name="T9" fmla="*/ 731 h 7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 h="732">
                  <a:moveTo>
                    <a:pt x="11" y="731"/>
                  </a:moveTo>
                  <a:lnTo>
                    <a:pt x="0" y="11"/>
                  </a:lnTo>
                  <a:lnTo>
                    <a:pt x="220" y="0"/>
                  </a:lnTo>
                  <a:lnTo>
                    <a:pt x="225" y="664"/>
                  </a:lnTo>
                  <a:lnTo>
                    <a:pt x="11" y="731"/>
                  </a:lnTo>
                </a:path>
              </a:pathLst>
            </a:custGeom>
            <a:solidFill>
              <a:srgbClr val="E0FF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1" name="Freeform 111"/>
            <p:cNvSpPr>
              <a:spLocks/>
            </p:cNvSpPr>
            <p:nvPr/>
          </p:nvSpPr>
          <p:spPr bwMode="auto">
            <a:xfrm>
              <a:off x="3494" y="1288"/>
              <a:ext cx="2420" cy="720"/>
            </a:xfrm>
            <a:custGeom>
              <a:avLst/>
              <a:gdLst>
                <a:gd name="T0" fmla="*/ 6 w 2420"/>
                <a:gd name="T1" fmla="*/ 663 h 720"/>
                <a:gd name="T2" fmla="*/ 0 w 2420"/>
                <a:gd name="T3" fmla="*/ 0 h 720"/>
                <a:gd name="T4" fmla="*/ 2419 w 2420"/>
                <a:gd name="T5" fmla="*/ 11 h 720"/>
                <a:gd name="T6" fmla="*/ 2413 w 2420"/>
                <a:gd name="T7" fmla="*/ 719 h 720"/>
                <a:gd name="T8" fmla="*/ 6 w 2420"/>
                <a:gd name="T9" fmla="*/ 663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0" h="720">
                  <a:moveTo>
                    <a:pt x="6" y="663"/>
                  </a:moveTo>
                  <a:lnTo>
                    <a:pt x="0" y="0"/>
                  </a:lnTo>
                  <a:lnTo>
                    <a:pt x="2419" y="11"/>
                  </a:lnTo>
                  <a:lnTo>
                    <a:pt x="2413" y="719"/>
                  </a:lnTo>
                  <a:lnTo>
                    <a:pt x="6" y="663"/>
                  </a:lnTo>
                </a:path>
              </a:pathLst>
            </a:custGeom>
            <a:solidFill>
              <a:srgbClr val="E0FF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2" name="Line 112"/>
            <p:cNvSpPr>
              <a:spLocks noChangeShapeType="1"/>
            </p:cNvSpPr>
            <p:nvPr/>
          </p:nvSpPr>
          <p:spPr bwMode="auto">
            <a:xfrm flipH="1">
              <a:off x="3280" y="1957"/>
              <a:ext cx="219"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3" name="Line 113"/>
            <p:cNvSpPr>
              <a:spLocks noChangeShapeType="1"/>
            </p:cNvSpPr>
            <p:nvPr/>
          </p:nvSpPr>
          <p:spPr bwMode="auto">
            <a:xfrm flipH="1">
              <a:off x="3432" y="1957"/>
              <a:ext cx="208"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4" name="Line 114"/>
            <p:cNvSpPr>
              <a:spLocks noChangeShapeType="1"/>
            </p:cNvSpPr>
            <p:nvPr/>
          </p:nvSpPr>
          <p:spPr bwMode="auto">
            <a:xfrm flipH="1">
              <a:off x="3584" y="1963"/>
              <a:ext cx="202"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5" name="Line 115"/>
            <p:cNvSpPr>
              <a:spLocks noChangeShapeType="1"/>
            </p:cNvSpPr>
            <p:nvPr/>
          </p:nvSpPr>
          <p:spPr bwMode="auto">
            <a:xfrm flipH="1">
              <a:off x="3736" y="1963"/>
              <a:ext cx="191" cy="7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6" name="Line 116"/>
            <p:cNvSpPr>
              <a:spLocks noChangeShapeType="1"/>
            </p:cNvSpPr>
            <p:nvPr/>
          </p:nvSpPr>
          <p:spPr bwMode="auto">
            <a:xfrm flipH="1">
              <a:off x="3893" y="1968"/>
              <a:ext cx="180" cy="7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7" name="Line 117"/>
            <p:cNvSpPr>
              <a:spLocks noChangeShapeType="1"/>
            </p:cNvSpPr>
            <p:nvPr/>
          </p:nvSpPr>
          <p:spPr bwMode="auto">
            <a:xfrm flipH="1">
              <a:off x="4051" y="1974"/>
              <a:ext cx="169"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8" name="Line 118"/>
            <p:cNvSpPr>
              <a:spLocks noChangeShapeType="1"/>
            </p:cNvSpPr>
            <p:nvPr/>
          </p:nvSpPr>
          <p:spPr bwMode="auto">
            <a:xfrm flipH="1">
              <a:off x="4208" y="1974"/>
              <a:ext cx="158" cy="7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29" name="Line 119"/>
            <p:cNvSpPr>
              <a:spLocks noChangeShapeType="1"/>
            </p:cNvSpPr>
            <p:nvPr/>
          </p:nvSpPr>
          <p:spPr bwMode="auto">
            <a:xfrm flipH="1">
              <a:off x="4372" y="1980"/>
              <a:ext cx="145" cy="7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0" name="Line 120"/>
            <p:cNvSpPr>
              <a:spLocks noChangeShapeType="1"/>
            </p:cNvSpPr>
            <p:nvPr/>
          </p:nvSpPr>
          <p:spPr bwMode="auto">
            <a:xfrm flipH="1">
              <a:off x="4534" y="1984"/>
              <a:ext cx="129" cy="6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1" name="Line 121"/>
            <p:cNvSpPr>
              <a:spLocks noChangeShapeType="1"/>
            </p:cNvSpPr>
            <p:nvPr/>
          </p:nvSpPr>
          <p:spPr bwMode="auto">
            <a:xfrm flipH="1">
              <a:off x="4697" y="1984"/>
              <a:ext cx="118" cy="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2" name="Line 122"/>
            <p:cNvSpPr>
              <a:spLocks noChangeShapeType="1"/>
            </p:cNvSpPr>
            <p:nvPr/>
          </p:nvSpPr>
          <p:spPr bwMode="auto">
            <a:xfrm flipH="1">
              <a:off x="4860" y="1990"/>
              <a:ext cx="107" cy="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3" name="Line 123"/>
            <p:cNvSpPr>
              <a:spLocks noChangeShapeType="1"/>
            </p:cNvSpPr>
            <p:nvPr/>
          </p:nvSpPr>
          <p:spPr bwMode="auto">
            <a:xfrm flipH="1">
              <a:off x="5029" y="1990"/>
              <a:ext cx="96" cy="8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4" name="Line 124"/>
            <p:cNvSpPr>
              <a:spLocks noChangeShapeType="1"/>
            </p:cNvSpPr>
            <p:nvPr/>
          </p:nvSpPr>
          <p:spPr bwMode="auto">
            <a:xfrm flipH="1">
              <a:off x="5192" y="1996"/>
              <a:ext cx="85" cy="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5" name="Line 125"/>
            <p:cNvSpPr>
              <a:spLocks noChangeShapeType="1"/>
            </p:cNvSpPr>
            <p:nvPr/>
          </p:nvSpPr>
          <p:spPr bwMode="auto">
            <a:xfrm flipH="1">
              <a:off x="5361" y="2002"/>
              <a:ext cx="73" cy="7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6" name="Line 126"/>
            <p:cNvSpPr>
              <a:spLocks noChangeShapeType="1"/>
            </p:cNvSpPr>
            <p:nvPr/>
          </p:nvSpPr>
          <p:spPr bwMode="auto">
            <a:xfrm flipH="1">
              <a:off x="5536" y="2002"/>
              <a:ext cx="56" cy="7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7" name="Line 127"/>
            <p:cNvSpPr>
              <a:spLocks noChangeShapeType="1"/>
            </p:cNvSpPr>
            <p:nvPr/>
          </p:nvSpPr>
          <p:spPr bwMode="auto">
            <a:xfrm flipH="1">
              <a:off x="5704" y="2007"/>
              <a:ext cx="45" cy="7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8" name="Line 128"/>
            <p:cNvSpPr>
              <a:spLocks noChangeShapeType="1"/>
            </p:cNvSpPr>
            <p:nvPr/>
          </p:nvSpPr>
          <p:spPr bwMode="auto">
            <a:xfrm flipH="1">
              <a:off x="5879" y="2013"/>
              <a:ext cx="34" cy="7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39" name="Line 129"/>
            <p:cNvSpPr>
              <a:spLocks noChangeShapeType="1"/>
            </p:cNvSpPr>
            <p:nvPr/>
          </p:nvSpPr>
          <p:spPr bwMode="auto">
            <a:xfrm>
              <a:off x="3280" y="2024"/>
              <a:ext cx="2599"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0" name="Line 130"/>
            <p:cNvSpPr>
              <a:spLocks noChangeShapeType="1"/>
            </p:cNvSpPr>
            <p:nvPr/>
          </p:nvSpPr>
          <p:spPr bwMode="auto">
            <a:xfrm>
              <a:off x="3393" y="1984"/>
              <a:ext cx="2503" cy="6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1" name="Line 131"/>
            <p:cNvSpPr>
              <a:spLocks noChangeShapeType="1"/>
            </p:cNvSpPr>
            <p:nvPr/>
          </p:nvSpPr>
          <p:spPr bwMode="auto">
            <a:xfrm>
              <a:off x="3499" y="1957"/>
              <a:ext cx="2414" cy="5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2" name="Line 132"/>
            <p:cNvSpPr>
              <a:spLocks noChangeShapeType="1"/>
            </p:cNvSpPr>
            <p:nvPr/>
          </p:nvSpPr>
          <p:spPr bwMode="auto">
            <a:xfrm flipH="1" flipV="1">
              <a:off x="3494" y="1288"/>
              <a:ext cx="5" cy="66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3" name="Line 133"/>
            <p:cNvSpPr>
              <a:spLocks noChangeShapeType="1"/>
            </p:cNvSpPr>
            <p:nvPr/>
          </p:nvSpPr>
          <p:spPr bwMode="auto">
            <a:xfrm flipH="1" flipV="1">
              <a:off x="3634" y="1288"/>
              <a:ext cx="6" cy="66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4" name="Line 134"/>
            <p:cNvSpPr>
              <a:spLocks noChangeShapeType="1"/>
            </p:cNvSpPr>
            <p:nvPr/>
          </p:nvSpPr>
          <p:spPr bwMode="auto">
            <a:xfrm flipH="1" flipV="1">
              <a:off x="3781" y="1288"/>
              <a:ext cx="5" cy="6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5" name="Line 135"/>
            <p:cNvSpPr>
              <a:spLocks noChangeShapeType="1"/>
            </p:cNvSpPr>
            <p:nvPr/>
          </p:nvSpPr>
          <p:spPr bwMode="auto">
            <a:xfrm flipV="1">
              <a:off x="3927" y="1288"/>
              <a:ext cx="0" cy="6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6" name="Line 136"/>
            <p:cNvSpPr>
              <a:spLocks noChangeShapeType="1"/>
            </p:cNvSpPr>
            <p:nvPr/>
          </p:nvSpPr>
          <p:spPr bwMode="auto">
            <a:xfrm flipV="1">
              <a:off x="4073" y="1288"/>
              <a:ext cx="0" cy="68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7" name="Line 137"/>
            <p:cNvSpPr>
              <a:spLocks noChangeShapeType="1"/>
            </p:cNvSpPr>
            <p:nvPr/>
          </p:nvSpPr>
          <p:spPr bwMode="auto">
            <a:xfrm flipV="1">
              <a:off x="4220" y="1288"/>
              <a:ext cx="0" cy="68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8" name="Line 138"/>
            <p:cNvSpPr>
              <a:spLocks noChangeShapeType="1"/>
            </p:cNvSpPr>
            <p:nvPr/>
          </p:nvSpPr>
          <p:spPr bwMode="auto">
            <a:xfrm flipV="1">
              <a:off x="4366" y="1288"/>
              <a:ext cx="0" cy="68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49" name="Line 139"/>
            <p:cNvSpPr>
              <a:spLocks noChangeShapeType="1"/>
            </p:cNvSpPr>
            <p:nvPr/>
          </p:nvSpPr>
          <p:spPr bwMode="auto">
            <a:xfrm flipV="1">
              <a:off x="4517" y="1288"/>
              <a:ext cx="0" cy="69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0" name="Line 140"/>
            <p:cNvSpPr>
              <a:spLocks noChangeShapeType="1"/>
            </p:cNvSpPr>
            <p:nvPr/>
          </p:nvSpPr>
          <p:spPr bwMode="auto">
            <a:xfrm flipV="1">
              <a:off x="4663" y="1294"/>
              <a:ext cx="0" cy="69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1" name="Line 141"/>
            <p:cNvSpPr>
              <a:spLocks noChangeShapeType="1"/>
            </p:cNvSpPr>
            <p:nvPr/>
          </p:nvSpPr>
          <p:spPr bwMode="auto">
            <a:xfrm flipV="1">
              <a:off x="4815" y="1294"/>
              <a:ext cx="0" cy="69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2" name="Line 142"/>
            <p:cNvSpPr>
              <a:spLocks noChangeShapeType="1"/>
            </p:cNvSpPr>
            <p:nvPr/>
          </p:nvSpPr>
          <p:spPr bwMode="auto">
            <a:xfrm flipV="1">
              <a:off x="4967" y="1294"/>
              <a:ext cx="6" cy="69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3" name="Line 143"/>
            <p:cNvSpPr>
              <a:spLocks noChangeShapeType="1"/>
            </p:cNvSpPr>
            <p:nvPr/>
          </p:nvSpPr>
          <p:spPr bwMode="auto">
            <a:xfrm flipV="1">
              <a:off x="5125" y="1294"/>
              <a:ext cx="0" cy="69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4" name="Line 144"/>
            <p:cNvSpPr>
              <a:spLocks noChangeShapeType="1"/>
            </p:cNvSpPr>
            <p:nvPr/>
          </p:nvSpPr>
          <p:spPr bwMode="auto">
            <a:xfrm flipV="1">
              <a:off x="5277" y="1294"/>
              <a:ext cx="5" cy="70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5" name="Line 145"/>
            <p:cNvSpPr>
              <a:spLocks noChangeShapeType="1"/>
            </p:cNvSpPr>
            <p:nvPr/>
          </p:nvSpPr>
          <p:spPr bwMode="auto">
            <a:xfrm flipV="1">
              <a:off x="5434" y="1294"/>
              <a:ext cx="6" cy="7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6" name="Line 146"/>
            <p:cNvSpPr>
              <a:spLocks noChangeShapeType="1"/>
            </p:cNvSpPr>
            <p:nvPr/>
          </p:nvSpPr>
          <p:spPr bwMode="auto">
            <a:xfrm flipV="1">
              <a:off x="5592" y="1294"/>
              <a:ext cx="5" cy="7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7" name="Line 147"/>
            <p:cNvSpPr>
              <a:spLocks noChangeShapeType="1"/>
            </p:cNvSpPr>
            <p:nvPr/>
          </p:nvSpPr>
          <p:spPr bwMode="auto">
            <a:xfrm flipV="1">
              <a:off x="5749" y="1299"/>
              <a:ext cx="6" cy="7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8" name="Line 148"/>
            <p:cNvSpPr>
              <a:spLocks noChangeShapeType="1"/>
            </p:cNvSpPr>
            <p:nvPr/>
          </p:nvSpPr>
          <p:spPr bwMode="auto">
            <a:xfrm flipV="1">
              <a:off x="5913" y="1299"/>
              <a:ext cx="5" cy="71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59" name="Line 149"/>
            <p:cNvSpPr>
              <a:spLocks noChangeShapeType="1"/>
            </p:cNvSpPr>
            <p:nvPr/>
          </p:nvSpPr>
          <p:spPr bwMode="auto">
            <a:xfrm flipH="1" flipV="1">
              <a:off x="3269" y="1299"/>
              <a:ext cx="11" cy="7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0" name="Line 150"/>
            <p:cNvSpPr>
              <a:spLocks noChangeShapeType="1"/>
            </p:cNvSpPr>
            <p:nvPr/>
          </p:nvSpPr>
          <p:spPr bwMode="auto">
            <a:xfrm flipH="1" flipV="1">
              <a:off x="3387" y="1294"/>
              <a:ext cx="6" cy="69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1" name="Line 151"/>
            <p:cNvSpPr>
              <a:spLocks noChangeShapeType="1"/>
            </p:cNvSpPr>
            <p:nvPr/>
          </p:nvSpPr>
          <p:spPr bwMode="auto">
            <a:xfrm flipH="1" flipV="1">
              <a:off x="3494" y="1288"/>
              <a:ext cx="5" cy="66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2" name="Freeform 152"/>
            <p:cNvSpPr>
              <a:spLocks/>
            </p:cNvSpPr>
            <p:nvPr/>
          </p:nvSpPr>
          <p:spPr bwMode="auto">
            <a:xfrm>
              <a:off x="3280" y="1957"/>
              <a:ext cx="2634" cy="68"/>
            </a:xfrm>
            <a:custGeom>
              <a:avLst/>
              <a:gdLst>
                <a:gd name="T0" fmla="*/ 0 w 2634"/>
                <a:gd name="T1" fmla="*/ 67 h 68"/>
                <a:gd name="T2" fmla="*/ 219 w 2634"/>
                <a:gd name="T3" fmla="*/ 0 h 68"/>
                <a:gd name="T4" fmla="*/ 2633 w 2634"/>
                <a:gd name="T5" fmla="*/ 56 h 68"/>
                <a:gd name="T6" fmla="*/ 0 60000 65536"/>
                <a:gd name="T7" fmla="*/ 0 60000 65536"/>
                <a:gd name="T8" fmla="*/ 0 60000 65536"/>
              </a:gdLst>
              <a:ahLst/>
              <a:cxnLst>
                <a:cxn ang="T6">
                  <a:pos x="T0" y="T1"/>
                </a:cxn>
                <a:cxn ang="T7">
                  <a:pos x="T2" y="T3"/>
                </a:cxn>
                <a:cxn ang="T8">
                  <a:pos x="T4" y="T5"/>
                </a:cxn>
              </a:cxnLst>
              <a:rect l="0" t="0" r="r" b="b"/>
              <a:pathLst>
                <a:path w="2634" h="68">
                  <a:moveTo>
                    <a:pt x="0" y="67"/>
                  </a:moveTo>
                  <a:lnTo>
                    <a:pt x="219" y="0"/>
                  </a:lnTo>
                  <a:lnTo>
                    <a:pt x="2633" y="56"/>
                  </a:lnTo>
                </a:path>
              </a:pathLst>
            </a:custGeom>
            <a:noFill/>
            <a:ln w="12700" cap="rnd" cmpd="sng">
              <a:solidFill>
                <a:srgbClr val="0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3" name="Freeform 153"/>
            <p:cNvSpPr>
              <a:spLocks/>
            </p:cNvSpPr>
            <p:nvPr/>
          </p:nvSpPr>
          <p:spPr bwMode="auto">
            <a:xfrm>
              <a:off x="3274" y="1789"/>
              <a:ext cx="2640" cy="56"/>
            </a:xfrm>
            <a:custGeom>
              <a:avLst/>
              <a:gdLst>
                <a:gd name="T0" fmla="*/ 0 w 2640"/>
                <a:gd name="T1" fmla="*/ 55 h 56"/>
                <a:gd name="T2" fmla="*/ 225 w 2640"/>
                <a:gd name="T3" fmla="*/ 0 h 56"/>
                <a:gd name="T4" fmla="*/ 2639 w 2640"/>
                <a:gd name="T5" fmla="*/ 44 h 56"/>
                <a:gd name="T6" fmla="*/ 0 60000 65536"/>
                <a:gd name="T7" fmla="*/ 0 60000 65536"/>
                <a:gd name="T8" fmla="*/ 0 60000 65536"/>
              </a:gdLst>
              <a:ahLst/>
              <a:cxnLst>
                <a:cxn ang="T6">
                  <a:pos x="T0" y="T1"/>
                </a:cxn>
                <a:cxn ang="T7">
                  <a:pos x="T2" y="T3"/>
                </a:cxn>
                <a:cxn ang="T8">
                  <a:pos x="T4" y="T5"/>
                </a:cxn>
              </a:cxnLst>
              <a:rect l="0" t="0" r="r" b="b"/>
              <a:pathLst>
                <a:path w="2640" h="56">
                  <a:moveTo>
                    <a:pt x="0" y="55"/>
                  </a:moveTo>
                  <a:lnTo>
                    <a:pt x="225" y="0"/>
                  </a:lnTo>
                  <a:lnTo>
                    <a:pt x="2639" y="44"/>
                  </a:lnTo>
                </a:path>
              </a:pathLst>
            </a:custGeom>
            <a:noFill/>
            <a:ln w="12700" cap="rnd" cmpd="sng">
              <a:solidFill>
                <a:srgbClr val="0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4" name="Freeform 154"/>
            <p:cNvSpPr>
              <a:spLocks/>
            </p:cNvSpPr>
            <p:nvPr/>
          </p:nvSpPr>
          <p:spPr bwMode="auto">
            <a:xfrm>
              <a:off x="3274" y="1619"/>
              <a:ext cx="2640" cy="47"/>
            </a:xfrm>
            <a:custGeom>
              <a:avLst/>
              <a:gdLst>
                <a:gd name="T0" fmla="*/ 0 w 2640"/>
                <a:gd name="T1" fmla="*/ 46 h 47"/>
                <a:gd name="T2" fmla="*/ 225 w 2640"/>
                <a:gd name="T3" fmla="*/ 0 h 47"/>
                <a:gd name="T4" fmla="*/ 2639 w 2640"/>
                <a:gd name="T5" fmla="*/ 35 h 47"/>
                <a:gd name="T6" fmla="*/ 0 60000 65536"/>
                <a:gd name="T7" fmla="*/ 0 60000 65536"/>
                <a:gd name="T8" fmla="*/ 0 60000 65536"/>
              </a:gdLst>
              <a:ahLst/>
              <a:cxnLst>
                <a:cxn ang="T6">
                  <a:pos x="T0" y="T1"/>
                </a:cxn>
                <a:cxn ang="T7">
                  <a:pos x="T2" y="T3"/>
                </a:cxn>
                <a:cxn ang="T8">
                  <a:pos x="T4" y="T5"/>
                </a:cxn>
              </a:cxnLst>
              <a:rect l="0" t="0" r="r" b="b"/>
              <a:pathLst>
                <a:path w="2640" h="47">
                  <a:moveTo>
                    <a:pt x="0" y="46"/>
                  </a:moveTo>
                  <a:lnTo>
                    <a:pt x="225" y="0"/>
                  </a:lnTo>
                  <a:lnTo>
                    <a:pt x="2639" y="35"/>
                  </a:lnTo>
                </a:path>
              </a:pathLst>
            </a:custGeom>
            <a:noFill/>
            <a:ln w="12700" cap="rnd" cmpd="sng">
              <a:solidFill>
                <a:srgbClr val="0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5" name="Freeform 155"/>
            <p:cNvSpPr>
              <a:spLocks/>
            </p:cNvSpPr>
            <p:nvPr/>
          </p:nvSpPr>
          <p:spPr bwMode="auto">
            <a:xfrm>
              <a:off x="3269" y="1456"/>
              <a:ext cx="2650" cy="24"/>
            </a:xfrm>
            <a:custGeom>
              <a:avLst/>
              <a:gdLst>
                <a:gd name="T0" fmla="*/ 0 w 2650"/>
                <a:gd name="T1" fmla="*/ 23 h 24"/>
                <a:gd name="T2" fmla="*/ 225 w 2650"/>
                <a:gd name="T3" fmla="*/ 0 h 24"/>
                <a:gd name="T4" fmla="*/ 2649 w 2650"/>
                <a:gd name="T5" fmla="*/ 23 h 24"/>
                <a:gd name="T6" fmla="*/ 0 60000 65536"/>
                <a:gd name="T7" fmla="*/ 0 60000 65536"/>
                <a:gd name="T8" fmla="*/ 0 60000 65536"/>
              </a:gdLst>
              <a:ahLst/>
              <a:cxnLst>
                <a:cxn ang="T6">
                  <a:pos x="T0" y="T1"/>
                </a:cxn>
                <a:cxn ang="T7">
                  <a:pos x="T2" y="T3"/>
                </a:cxn>
                <a:cxn ang="T8">
                  <a:pos x="T4" y="T5"/>
                </a:cxn>
              </a:cxnLst>
              <a:rect l="0" t="0" r="r" b="b"/>
              <a:pathLst>
                <a:path w="2650" h="24">
                  <a:moveTo>
                    <a:pt x="0" y="23"/>
                  </a:moveTo>
                  <a:lnTo>
                    <a:pt x="225" y="0"/>
                  </a:lnTo>
                  <a:lnTo>
                    <a:pt x="2649" y="23"/>
                  </a:lnTo>
                </a:path>
              </a:pathLst>
            </a:custGeom>
            <a:noFill/>
            <a:ln w="12700" cap="rnd" cmpd="sng">
              <a:solidFill>
                <a:srgbClr val="0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6" name="Freeform 156"/>
            <p:cNvSpPr>
              <a:spLocks/>
            </p:cNvSpPr>
            <p:nvPr/>
          </p:nvSpPr>
          <p:spPr bwMode="auto">
            <a:xfrm>
              <a:off x="3269" y="1288"/>
              <a:ext cx="2650" cy="12"/>
            </a:xfrm>
            <a:custGeom>
              <a:avLst/>
              <a:gdLst>
                <a:gd name="T0" fmla="*/ 0 w 2650"/>
                <a:gd name="T1" fmla="*/ 11 h 12"/>
                <a:gd name="T2" fmla="*/ 225 w 2650"/>
                <a:gd name="T3" fmla="*/ 0 h 12"/>
                <a:gd name="T4" fmla="*/ 2649 w 2650"/>
                <a:gd name="T5" fmla="*/ 11 h 12"/>
                <a:gd name="T6" fmla="*/ 0 60000 65536"/>
                <a:gd name="T7" fmla="*/ 0 60000 65536"/>
                <a:gd name="T8" fmla="*/ 0 60000 65536"/>
              </a:gdLst>
              <a:ahLst/>
              <a:cxnLst>
                <a:cxn ang="T6">
                  <a:pos x="T0" y="T1"/>
                </a:cxn>
                <a:cxn ang="T7">
                  <a:pos x="T2" y="T3"/>
                </a:cxn>
                <a:cxn ang="T8">
                  <a:pos x="T4" y="T5"/>
                </a:cxn>
              </a:cxnLst>
              <a:rect l="0" t="0" r="r" b="b"/>
              <a:pathLst>
                <a:path w="2650" h="12">
                  <a:moveTo>
                    <a:pt x="0" y="11"/>
                  </a:moveTo>
                  <a:lnTo>
                    <a:pt x="225" y="0"/>
                  </a:lnTo>
                  <a:lnTo>
                    <a:pt x="2649" y="11"/>
                  </a:lnTo>
                </a:path>
              </a:pathLst>
            </a:custGeom>
            <a:noFill/>
            <a:ln w="12700" cap="rnd" cmpd="sng">
              <a:solidFill>
                <a:srgbClr val="0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7" name="Freeform 157"/>
            <p:cNvSpPr>
              <a:spLocks/>
            </p:cNvSpPr>
            <p:nvPr/>
          </p:nvSpPr>
          <p:spPr bwMode="auto">
            <a:xfrm>
              <a:off x="3280" y="1957"/>
              <a:ext cx="2634" cy="135"/>
            </a:xfrm>
            <a:custGeom>
              <a:avLst/>
              <a:gdLst>
                <a:gd name="T0" fmla="*/ 2633 w 2634"/>
                <a:gd name="T1" fmla="*/ 56 h 135"/>
                <a:gd name="T2" fmla="*/ 2599 w 2634"/>
                <a:gd name="T3" fmla="*/ 134 h 135"/>
                <a:gd name="T4" fmla="*/ 0 w 2634"/>
                <a:gd name="T5" fmla="*/ 67 h 135"/>
                <a:gd name="T6" fmla="*/ 219 w 2634"/>
                <a:gd name="T7" fmla="*/ 0 h 135"/>
                <a:gd name="T8" fmla="*/ 2633 w 2634"/>
                <a:gd name="T9" fmla="*/ 56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4" h="135">
                  <a:moveTo>
                    <a:pt x="2633" y="56"/>
                  </a:moveTo>
                  <a:lnTo>
                    <a:pt x="2599" y="134"/>
                  </a:lnTo>
                  <a:lnTo>
                    <a:pt x="0" y="67"/>
                  </a:lnTo>
                  <a:lnTo>
                    <a:pt x="219" y="0"/>
                  </a:lnTo>
                  <a:lnTo>
                    <a:pt x="2633" y="5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8" name="Freeform 158"/>
            <p:cNvSpPr>
              <a:spLocks/>
            </p:cNvSpPr>
            <p:nvPr/>
          </p:nvSpPr>
          <p:spPr bwMode="auto">
            <a:xfrm>
              <a:off x="3269" y="1288"/>
              <a:ext cx="231" cy="737"/>
            </a:xfrm>
            <a:custGeom>
              <a:avLst/>
              <a:gdLst>
                <a:gd name="T0" fmla="*/ 11 w 231"/>
                <a:gd name="T1" fmla="*/ 736 h 737"/>
                <a:gd name="T2" fmla="*/ 0 w 231"/>
                <a:gd name="T3" fmla="*/ 11 h 737"/>
                <a:gd name="T4" fmla="*/ 224 w 231"/>
                <a:gd name="T5" fmla="*/ 0 h 737"/>
                <a:gd name="T6" fmla="*/ 230 w 231"/>
                <a:gd name="T7" fmla="*/ 669 h 737"/>
                <a:gd name="T8" fmla="*/ 11 w 231"/>
                <a:gd name="T9" fmla="*/ 736 h 7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1" h="737">
                  <a:moveTo>
                    <a:pt x="11" y="736"/>
                  </a:moveTo>
                  <a:lnTo>
                    <a:pt x="0" y="11"/>
                  </a:lnTo>
                  <a:lnTo>
                    <a:pt x="224" y="0"/>
                  </a:lnTo>
                  <a:lnTo>
                    <a:pt x="230" y="669"/>
                  </a:lnTo>
                  <a:lnTo>
                    <a:pt x="11" y="736"/>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69" name="Freeform 159"/>
            <p:cNvSpPr>
              <a:spLocks/>
            </p:cNvSpPr>
            <p:nvPr/>
          </p:nvSpPr>
          <p:spPr bwMode="auto">
            <a:xfrm>
              <a:off x="3494" y="1288"/>
              <a:ext cx="2425" cy="726"/>
            </a:xfrm>
            <a:custGeom>
              <a:avLst/>
              <a:gdLst>
                <a:gd name="T0" fmla="*/ 6 w 2425"/>
                <a:gd name="T1" fmla="*/ 669 h 726"/>
                <a:gd name="T2" fmla="*/ 0 w 2425"/>
                <a:gd name="T3" fmla="*/ 0 h 726"/>
                <a:gd name="T4" fmla="*/ 2424 w 2425"/>
                <a:gd name="T5" fmla="*/ 11 h 726"/>
                <a:gd name="T6" fmla="*/ 2418 w 2425"/>
                <a:gd name="T7" fmla="*/ 725 h 726"/>
                <a:gd name="T8" fmla="*/ 6 w 2425"/>
                <a:gd name="T9" fmla="*/ 669 h 7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5" h="726">
                  <a:moveTo>
                    <a:pt x="6" y="669"/>
                  </a:moveTo>
                  <a:lnTo>
                    <a:pt x="0" y="0"/>
                  </a:lnTo>
                  <a:lnTo>
                    <a:pt x="2424" y="11"/>
                  </a:lnTo>
                  <a:lnTo>
                    <a:pt x="2418" y="725"/>
                  </a:lnTo>
                  <a:lnTo>
                    <a:pt x="6" y="669"/>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0" name="Line 160"/>
            <p:cNvSpPr>
              <a:spLocks noChangeShapeType="1"/>
            </p:cNvSpPr>
            <p:nvPr/>
          </p:nvSpPr>
          <p:spPr bwMode="auto">
            <a:xfrm>
              <a:off x="3280" y="2024"/>
              <a:ext cx="2599"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1" name="Line 161"/>
            <p:cNvSpPr>
              <a:spLocks noChangeShapeType="1"/>
            </p:cNvSpPr>
            <p:nvPr/>
          </p:nvSpPr>
          <p:spPr bwMode="auto">
            <a:xfrm>
              <a:off x="3280" y="2024"/>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2" name="Line 162"/>
            <p:cNvSpPr>
              <a:spLocks noChangeShapeType="1"/>
            </p:cNvSpPr>
            <p:nvPr/>
          </p:nvSpPr>
          <p:spPr bwMode="auto">
            <a:xfrm>
              <a:off x="3432" y="2024"/>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3" name="Line 163"/>
            <p:cNvSpPr>
              <a:spLocks noChangeShapeType="1"/>
            </p:cNvSpPr>
            <p:nvPr/>
          </p:nvSpPr>
          <p:spPr bwMode="auto">
            <a:xfrm>
              <a:off x="3584" y="2030"/>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4" name="Line 164"/>
            <p:cNvSpPr>
              <a:spLocks noChangeShapeType="1"/>
            </p:cNvSpPr>
            <p:nvPr/>
          </p:nvSpPr>
          <p:spPr bwMode="auto">
            <a:xfrm>
              <a:off x="3736" y="2036"/>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5" name="Line 165"/>
            <p:cNvSpPr>
              <a:spLocks noChangeShapeType="1"/>
            </p:cNvSpPr>
            <p:nvPr/>
          </p:nvSpPr>
          <p:spPr bwMode="auto">
            <a:xfrm>
              <a:off x="3893" y="2041"/>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6" name="Line 166"/>
            <p:cNvSpPr>
              <a:spLocks noChangeShapeType="1"/>
            </p:cNvSpPr>
            <p:nvPr/>
          </p:nvSpPr>
          <p:spPr bwMode="auto">
            <a:xfrm>
              <a:off x="4051" y="2041"/>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7" name="Line 167"/>
            <p:cNvSpPr>
              <a:spLocks noChangeShapeType="1"/>
            </p:cNvSpPr>
            <p:nvPr/>
          </p:nvSpPr>
          <p:spPr bwMode="auto">
            <a:xfrm>
              <a:off x="4208" y="2047"/>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8" name="Line 168"/>
            <p:cNvSpPr>
              <a:spLocks noChangeShapeType="1"/>
            </p:cNvSpPr>
            <p:nvPr/>
          </p:nvSpPr>
          <p:spPr bwMode="auto">
            <a:xfrm>
              <a:off x="4372" y="2053"/>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79" name="Line 169"/>
            <p:cNvSpPr>
              <a:spLocks noChangeShapeType="1"/>
            </p:cNvSpPr>
            <p:nvPr/>
          </p:nvSpPr>
          <p:spPr bwMode="auto">
            <a:xfrm>
              <a:off x="4534" y="2053"/>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0" name="Line 170"/>
            <p:cNvSpPr>
              <a:spLocks noChangeShapeType="1"/>
            </p:cNvSpPr>
            <p:nvPr/>
          </p:nvSpPr>
          <p:spPr bwMode="auto">
            <a:xfrm>
              <a:off x="4697" y="2058"/>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1" name="Line 171"/>
            <p:cNvSpPr>
              <a:spLocks noChangeShapeType="1"/>
            </p:cNvSpPr>
            <p:nvPr/>
          </p:nvSpPr>
          <p:spPr bwMode="auto">
            <a:xfrm>
              <a:off x="4860" y="2064"/>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2" name="Line 172"/>
            <p:cNvSpPr>
              <a:spLocks noChangeShapeType="1"/>
            </p:cNvSpPr>
            <p:nvPr/>
          </p:nvSpPr>
          <p:spPr bwMode="auto">
            <a:xfrm>
              <a:off x="5029" y="2070"/>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3" name="Line 173"/>
            <p:cNvSpPr>
              <a:spLocks noChangeShapeType="1"/>
            </p:cNvSpPr>
            <p:nvPr/>
          </p:nvSpPr>
          <p:spPr bwMode="auto">
            <a:xfrm>
              <a:off x="5192" y="2070"/>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4" name="Line 174"/>
            <p:cNvSpPr>
              <a:spLocks noChangeShapeType="1"/>
            </p:cNvSpPr>
            <p:nvPr/>
          </p:nvSpPr>
          <p:spPr bwMode="auto">
            <a:xfrm>
              <a:off x="5361" y="2075"/>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5" name="Line 175"/>
            <p:cNvSpPr>
              <a:spLocks noChangeShapeType="1"/>
            </p:cNvSpPr>
            <p:nvPr/>
          </p:nvSpPr>
          <p:spPr bwMode="auto">
            <a:xfrm>
              <a:off x="5536" y="2080"/>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6" name="Line 176"/>
            <p:cNvSpPr>
              <a:spLocks noChangeShapeType="1"/>
            </p:cNvSpPr>
            <p:nvPr/>
          </p:nvSpPr>
          <p:spPr bwMode="auto">
            <a:xfrm>
              <a:off x="5704" y="2086"/>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7" name="Line 177"/>
            <p:cNvSpPr>
              <a:spLocks noChangeShapeType="1"/>
            </p:cNvSpPr>
            <p:nvPr/>
          </p:nvSpPr>
          <p:spPr bwMode="auto">
            <a:xfrm>
              <a:off x="5879" y="2091"/>
              <a:ext cx="0" cy="1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088" name="Rectangle 178"/>
            <p:cNvSpPr>
              <a:spLocks noChangeArrowheads="1"/>
            </p:cNvSpPr>
            <p:nvPr/>
          </p:nvSpPr>
          <p:spPr bwMode="auto">
            <a:xfrm rot="16200000">
              <a:off x="3149" y="2137"/>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1.01.02</a:t>
              </a:r>
              <a:endParaRPr lang="ru-RU" altLang="ru-RU" sz="800" dirty="0">
                <a:solidFill>
                  <a:srgbClr val="000000"/>
                </a:solidFill>
                <a:cs typeface="Arial" panose="020B0604020202020204" pitchFamily="34" charset="0"/>
              </a:endParaRPr>
            </a:p>
          </p:txBody>
        </p:sp>
        <p:sp>
          <p:nvSpPr>
            <p:cNvPr id="43089" name="Rectangle 179"/>
            <p:cNvSpPr>
              <a:spLocks noChangeArrowheads="1"/>
            </p:cNvSpPr>
            <p:nvPr/>
          </p:nvSpPr>
          <p:spPr bwMode="auto">
            <a:xfrm rot="16200000">
              <a:off x="3301" y="2148"/>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1.04.02</a:t>
              </a:r>
              <a:endParaRPr lang="ru-RU" altLang="ru-RU" sz="800" dirty="0">
                <a:solidFill>
                  <a:srgbClr val="000000"/>
                </a:solidFill>
                <a:cs typeface="Arial" panose="020B0604020202020204" pitchFamily="34" charset="0"/>
              </a:endParaRPr>
            </a:p>
          </p:txBody>
        </p:sp>
        <p:sp>
          <p:nvSpPr>
            <p:cNvPr id="43090" name="Rectangle 180"/>
            <p:cNvSpPr>
              <a:spLocks noChangeArrowheads="1"/>
            </p:cNvSpPr>
            <p:nvPr/>
          </p:nvSpPr>
          <p:spPr bwMode="auto">
            <a:xfrm rot="16200000">
              <a:off x="3459" y="2148"/>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1.07.02</a:t>
              </a:r>
              <a:endParaRPr lang="ru-RU" altLang="ru-RU" sz="800" dirty="0">
                <a:solidFill>
                  <a:srgbClr val="000000"/>
                </a:solidFill>
                <a:cs typeface="Arial" panose="020B0604020202020204" pitchFamily="34" charset="0"/>
              </a:endParaRPr>
            </a:p>
          </p:txBody>
        </p:sp>
        <p:sp>
          <p:nvSpPr>
            <p:cNvPr id="43091" name="Rectangle 181"/>
            <p:cNvSpPr>
              <a:spLocks noChangeArrowheads="1"/>
            </p:cNvSpPr>
            <p:nvPr/>
          </p:nvSpPr>
          <p:spPr bwMode="auto">
            <a:xfrm rot="16200000">
              <a:off x="3610" y="2148"/>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1.10.02</a:t>
              </a:r>
              <a:endParaRPr lang="ru-RU" altLang="ru-RU" sz="800" dirty="0">
                <a:solidFill>
                  <a:srgbClr val="000000"/>
                </a:solidFill>
                <a:cs typeface="Arial" panose="020B0604020202020204" pitchFamily="34" charset="0"/>
              </a:endParaRPr>
            </a:p>
          </p:txBody>
        </p:sp>
        <p:sp>
          <p:nvSpPr>
            <p:cNvPr id="43092" name="Rectangle 182"/>
            <p:cNvSpPr>
              <a:spLocks noChangeArrowheads="1"/>
            </p:cNvSpPr>
            <p:nvPr/>
          </p:nvSpPr>
          <p:spPr bwMode="auto">
            <a:xfrm rot="16200000">
              <a:off x="3768" y="2154"/>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1.01.03</a:t>
              </a:r>
              <a:endParaRPr lang="ru-RU" altLang="ru-RU" sz="800" dirty="0">
                <a:solidFill>
                  <a:srgbClr val="000000"/>
                </a:solidFill>
                <a:cs typeface="Arial" panose="020B0604020202020204" pitchFamily="34" charset="0"/>
              </a:endParaRPr>
            </a:p>
          </p:txBody>
        </p:sp>
        <p:sp>
          <p:nvSpPr>
            <p:cNvPr id="43093" name="Rectangle 183"/>
            <p:cNvSpPr>
              <a:spLocks noChangeArrowheads="1"/>
            </p:cNvSpPr>
            <p:nvPr/>
          </p:nvSpPr>
          <p:spPr bwMode="auto">
            <a:xfrm rot="16200000">
              <a:off x="3926" y="2165"/>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1.04.03</a:t>
              </a:r>
              <a:endParaRPr lang="ru-RU" altLang="ru-RU" sz="800" dirty="0">
                <a:solidFill>
                  <a:srgbClr val="000000"/>
                </a:solidFill>
                <a:cs typeface="Arial" panose="020B0604020202020204" pitchFamily="34" charset="0"/>
              </a:endParaRPr>
            </a:p>
          </p:txBody>
        </p:sp>
        <p:sp>
          <p:nvSpPr>
            <p:cNvPr id="43094" name="Rectangle 184"/>
            <p:cNvSpPr>
              <a:spLocks noChangeArrowheads="1"/>
            </p:cNvSpPr>
            <p:nvPr/>
          </p:nvSpPr>
          <p:spPr bwMode="auto">
            <a:xfrm rot="16200000">
              <a:off x="4089" y="2165"/>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1.07.03</a:t>
              </a:r>
              <a:endParaRPr lang="ru-RU" altLang="ru-RU" sz="800" dirty="0">
                <a:solidFill>
                  <a:srgbClr val="000000"/>
                </a:solidFill>
                <a:cs typeface="Arial" panose="020B0604020202020204" pitchFamily="34" charset="0"/>
              </a:endParaRPr>
            </a:p>
          </p:txBody>
        </p:sp>
        <p:sp>
          <p:nvSpPr>
            <p:cNvPr id="43095" name="Rectangle 185"/>
            <p:cNvSpPr>
              <a:spLocks noChangeArrowheads="1"/>
            </p:cNvSpPr>
            <p:nvPr/>
          </p:nvSpPr>
          <p:spPr bwMode="auto">
            <a:xfrm rot="16200000">
              <a:off x="4246" y="2165"/>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1.10.03</a:t>
              </a:r>
              <a:endParaRPr lang="ru-RU" altLang="ru-RU" sz="800" dirty="0">
                <a:solidFill>
                  <a:srgbClr val="000000"/>
                </a:solidFill>
                <a:cs typeface="Arial" panose="020B0604020202020204" pitchFamily="34" charset="0"/>
              </a:endParaRPr>
            </a:p>
          </p:txBody>
        </p:sp>
        <p:sp>
          <p:nvSpPr>
            <p:cNvPr id="43096" name="Rectangle 186"/>
            <p:cNvSpPr>
              <a:spLocks noChangeArrowheads="1"/>
            </p:cNvSpPr>
            <p:nvPr/>
          </p:nvSpPr>
          <p:spPr bwMode="auto">
            <a:xfrm rot="16200000">
              <a:off x="4409" y="2171"/>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1.01.04</a:t>
              </a:r>
              <a:endParaRPr lang="ru-RU" altLang="ru-RU" sz="800" dirty="0">
                <a:solidFill>
                  <a:srgbClr val="000000"/>
                </a:solidFill>
                <a:cs typeface="Arial" panose="020B0604020202020204" pitchFamily="34" charset="0"/>
              </a:endParaRPr>
            </a:p>
          </p:txBody>
        </p:sp>
        <p:sp>
          <p:nvSpPr>
            <p:cNvPr id="43097" name="Rectangle 187"/>
            <p:cNvSpPr>
              <a:spLocks noChangeArrowheads="1"/>
            </p:cNvSpPr>
            <p:nvPr/>
          </p:nvSpPr>
          <p:spPr bwMode="auto">
            <a:xfrm rot="16200000">
              <a:off x="4587" y="2163"/>
              <a:ext cx="29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1.4.04</a:t>
              </a:r>
              <a:endParaRPr lang="ru-RU" altLang="ru-RU" sz="800" dirty="0">
                <a:solidFill>
                  <a:srgbClr val="000000"/>
                </a:solidFill>
                <a:cs typeface="Arial" panose="020B0604020202020204" pitchFamily="34" charset="0"/>
              </a:endParaRPr>
            </a:p>
          </p:txBody>
        </p:sp>
        <p:sp>
          <p:nvSpPr>
            <p:cNvPr id="43098" name="Rectangle 188"/>
            <p:cNvSpPr>
              <a:spLocks noChangeArrowheads="1"/>
            </p:cNvSpPr>
            <p:nvPr/>
          </p:nvSpPr>
          <p:spPr bwMode="auto">
            <a:xfrm rot="16200000">
              <a:off x="4756" y="2163"/>
              <a:ext cx="29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1.7.04</a:t>
              </a:r>
              <a:endParaRPr lang="ru-RU" altLang="ru-RU" sz="800" dirty="0">
                <a:solidFill>
                  <a:srgbClr val="000000"/>
                </a:solidFill>
                <a:cs typeface="Arial" panose="020B0604020202020204" pitchFamily="34" charset="0"/>
              </a:endParaRPr>
            </a:p>
          </p:txBody>
        </p:sp>
        <p:sp>
          <p:nvSpPr>
            <p:cNvPr id="43099" name="Rectangle 189"/>
            <p:cNvSpPr>
              <a:spLocks noChangeArrowheads="1"/>
            </p:cNvSpPr>
            <p:nvPr/>
          </p:nvSpPr>
          <p:spPr bwMode="auto">
            <a:xfrm rot="16200000">
              <a:off x="4904" y="2182"/>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1.10.04</a:t>
              </a:r>
              <a:endParaRPr lang="ru-RU" altLang="ru-RU" sz="800" dirty="0">
                <a:solidFill>
                  <a:srgbClr val="000000"/>
                </a:solidFill>
                <a:cs typeface="Arial" panose="020B0604020202020204" pitchFamily="34" charset="0"/>
              </a:endParaRPr>
            </a:p>
          </p:txBody>
        </p:sp>
        <p:sp>
          <p:nvSpPr>
            <p:cNvPr id="43100" name="Rectangle 190"/>
            <p:cNvSpPr>
              <a:spLocks noChangeArrowheads="1"/>
            </p:cNvSpPr>
            <p:nvPr/>
          </p:nvSpPr>
          <p:spPr bwMode="auto">
            <a:xfrm rot="16200000">
              <a:off x="5088" y="2169"/>
              <a:ext cx="29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1.1.05</a:t>
              </a:r>
              <a:endParaRPr lang="ru-RU" altLang="ru-RU" sz="800" dirty="0">
                <a:solidFill>
                  <a:srgbClr val="000000"/>
                </a:solidFill>
                <a:cs typeface="Arial" panose="020B0604020202020204" pitchFamily="34" charset="0"/>
              </a:endParaRPr>
            </a:p>
          </p:txBody>
        </p:sp>
        <p:sp>
          <p:nvSpPr>
            <p:cNvPr id="43101" name="Rectangle 191"/>
            <p:cNvSpPr>
              <a:spLocks noChangeArrowheads="1"/>
            </p:cNvSpPr>
            <p:nvPr/>
          </p:nvSpPr>
          <p:spPr bwMode="auto">
            <a:xfrm rot="16200000">
              <a:off x="5249" y="2194"/>
              <a:ext cx="322"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1.1.05*</a:t>
              </a:r>
              <a:endParaRPr lang="ru-RU" altLang="ru-RU" sz="800" dirty="0">
                <a:solidFill>
                  <a:srgbClr val="000000"/>
                </a:solidFill>
                <a:cs typeface="Arial" panose="020B0604020202020204" pitchFamily="34" charset="0"/>
              </a:endParaRPr>
            </a:p>
          </p:txBody>
        </p:sp>
        <p:sp>
          <p:nvSpPr>
            <p:cNvPr id="43102" name="Rectangle 192"/>
            <p:cNvSpPr>
              <a:spLocks noChangeArrowheads="1"/>
            </p:cNvSpPr>
            <p:nvPr/>
          </p:nvSpPr>
          <p:spPr bwMode="auto">
            <a:xfrm rot="16200000">
              <a:off x="5416" y="2199"/>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1.04.05</a:t>
              </a:r>
              <a:endParaRPr lang="ru-RU" altLang="ru-RU" sz="800" dirty="0">
                <a:solidFill>
                  <a:srgbClr val="000000"/>
                </a:solidFill>
                <a:cs typeface="Arial" panose="020B0604020202020204" pitchFamily="34" charset="0"/>
              </a:endParaRPr>
            </a:p>
          </p:txBody>
        </p:sp>
        <p:sp>
          <p:nvSpPr>
            <p:cNvPr id="43103" name="Rectangle 193"/>
            <p:cNvSpPr>
              <a:spLocks noChangeArrowheads="1"/>
            </p:cNvSpPr>
            <p:nvPr/>
          </p:nvSpPr>
          <p:spPr bwMode="auto">
            <a:xfrm rot="16200000">
              <a:off x="5590" y="2205"/>
              <a:ext cx="33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1.07.05</a:t>
              </a:r>
              <a:endParaRPr lang="ru-RU" altLang="ru-RU" sz="800" dirty="0">
                <a:solidFill>
                  <a:srgbClr val="000000"/>
                </a:solidFill>
                <a:cs typeface="Arial" panose="020B0604020202020204" pitchFamily="34" charset="0"/>
              </a:endParaRPr>
            </a:p>
          </p:txBody>
        </p:sp>
        <p:sp>
          <p:nvSpPr>
            <p:cNvPr id="43104" name="Line 194"/>
            <p:cNvSpPr>
              <a:spLocks noChangeShapeType="1"/>
            </p:cNvSpPr>
            <p:nvPr/>
          </p:nvSpPr>
          <p:spPr bwMode="auto">
            <a:xfrm flipH="1">
              <a:off x="5879" y="2013"/>
              <a:ext cx="34" cy="7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05" name="Line 195"/>
            <p:cNvSpPr>
              <a:spLocks noChangeShapeType="1"/>
            </p:cNvSpPr>
            <p:nvPr/>
          </p:nvSpPr>
          <p:spPr bwMode="auto">
            <a:xfrm>
              <a:off x="5879" y="2091"/>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06" name="Line 196"/>
            <p:cNvSpPr>
              <a:spLocks noChangeShapeType="1"/>
            </p:cNvSpPr>
            <p:nvPr/>
          </p:nvSpPr>
          <p:spPr bwMode="auto">
            <a:xfrm>
              <a:off x="5896" y="2047"/>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07" name="Line 197"/>
            <p:cNvSpPr>
              <a:spLocks noChangeShapeType="1"/>
            </p:cNvSpPr>
            <p:nvPr/>
          </p:nvSpPr>
          <p:spPr bwMode="auto">
            <a:xfrm>
              <a:off x="5913" y="2013"/>
              <a:ext cx="1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08" name="Freeform 198"/>
            <p:cNvSpPr>
              <a:spLocks/>
            </p:cNvSpPr>
            <p:nvPr/>
          </p:nvSpPr>
          <p:spPr bwMode="auto">
            <a:xfrm>
              <a:off x="3539" y="1709"/>
              <a:ext cx="74" cy="276"/>
            </a:xfrm>
            <a:custGeom>
              <a:avLst/>
              <a:gdLst>
                <a:gd name="T0" fmla="*/ 73 w 74"/>
                <a:gd name="T1" fmla="*/ 253 h 276"/>
                <a:gd name="T2" fmla="*/ 67 w 74"/>
                <a:gd name="T3" fmla="*/ 0 h 276"/>
                <a:gd name="T4" fmla="*/ 0 w 74"/>
                <a:gd name="T5" fmla="*/ 17 h 276"/>
                <a:gd name="T6" fmla="*/ 0 w 74"/>
                <a:gd name="T7" fmla="*/ 275 h 276"/>
                <a:gd name="T8" fmla="*/ 73 w 74"/>
                <a:gd name="T9" fmla="*/ 253 h 2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276">
                  <a:moveTo>
                    <a:pt x="73" y="253"/>
                  </a:moveTo>
                  <a:lnTo>
                    <a:pt x="67" y="0"/>
                  </a:lnTo>
                  <a:lnTo>
                    <a:pt x="0" y="17"/>
                  </a:lnTo>
                  <a:lnTo>
                    <a:pt x="0" y="275"/>
                  </a:lnTo>
                  <a:lnTo>
                    <a:pt x="73" y="253"/>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09" name="Freeform 199"/>
            <p:cNvSpPr>
              <a:spLocks/>
            </p:cNvSpPr>
            <p:nvPr/>
          </p:nvSpPr>
          <p:spPr bwMode="auto">
            <a:xfrm>
              <a:off x="3426" y="1720"/>
              <a:ext cx="114" cy="265"/>
            </a:xfrm>
            <a:custGeom>
              <a:avLst/>
              <a:gdLst>
                <a:gd name="T0" fmla="*/ 113 w 114"/>
                <a:gd name="T1" fmla="*/ 264 h 265"/>
                <a:gd name="T2" fmla="*/ 113 w 114"/>
                <a:gd name="T3" fmla="*/ 6 h 265"/>
                <a:gd name="T4" fmla="*/ 0 w 114"/>
                <a:gd name="T5" fmla="*/ 0 h 265"/>
                <a:gd name="T6" fmla="*/ 0 w 114"/>
                <a:gd name="T7" fmla="*/ 264 h 265"/>
                <a:gd name="T8" fmla="*/ 113 w 114"/>
                <a:gd name="T9" fmla="*/ 264 h 2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265">
                  <a:moveTo>
                    <a:pt x="113" y="264"/>
                  </a:moveTo>
                  <a:lnTo>
                    <a:pt x="113" y="6"/>
                  </a:lnTo>
                  <a:lnTo>
                    <a:pt x="0" y="0"/>
                  </a:lnTo>
                  <a:lnTo>
                    <a:pt x="0" y="264"/>
                  </a:lnTo>
                  <a:lnTo>
                    <a:pt x="113" y="264"/>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0" name="Freeform 200"/>
            <p:cNvSpPr>
              <a:spLocks/>
            </p:cNvSpPr>
            <p:nvPr/>
          </p:nvSpPr>
          <p:spPr bwMode="auto">
            <a:xfrm>
              <a:off x="3426" y="1709"/>
              <a:ext cx="181" cy="18"/>
            </a:xfrm>
            <a:custGeom>
              <a:avLst/>
              <a:gdLst>
                <a:gd name="T0" fmla="*/ 180 w 181"/>
                <a:gd name="T1" fmla="*/ 0 h 18"/>
                <a:gd name="T2" fmla="*/ 113 w 181"/>
                <a:gd name="T3" fmla="*/ 17 h 18"/>
                <a:gd name="T4" fmla="*/ 0 w 181"/>
                <a:gd name="T5" fmla="*/ 11 h 18"/>
                <a:gd name="T6" fmla="*/ 73 w 181"/>
                <a:gd name="T7" fmla="*/ 0 h 18"/>
                <a:gd name="T8" fmla="*/ 180 w 181"/>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18">
                  <a:moveTo>
                    <a:pt x="180" y="0"/>
                  </a:moveTo>
                  <a:lnTo>
                    <a:pt x="113" y="17"/>
                  </a:lnTo>
                  <a:lnTo>
                    <a:pt x="0" y="11"/>
                  </a:lnTo>
                  <a:lnTo>
                    <a:pt x="73" y="0"/>
                  </a:lnTo>
                  <a:lnTo>
                    <a:pt x="180"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1" name="Freeform 201"/>
            <p:cNvSpPr>
              <a:spLocks/>
            </p:cNvSpPr>
            <p:nvPr/>
          </p:nvSpPr>
          <p:spPr bwMode="auto">
            <a:xfrm>
              <a:off x="3685" y="1884"/>
              <a:ext cx="69" cy="107"/>
            </a:xfrm>
            <a:custGeom>
              <a:avLst/>
              <a:gdLst>
                <a:gd name="T0" fmla="*/ 68 w 69"/>
                <a:gd name="T1" fmla="*/ 84 h 107"/>
                <a:gd name="T2" fmla="*/ 68 w 69"/>
                <a:gd name="T3" fmla="*/ 0 h 107"/>
                <a:gd name="T4" fmla="*/ 0 w 69"/>
                <a:gd name="T5" fmla="*/ 22 h 107"/>
                <a:gd name="T6" fmla="*/ 0 w 69"/>
                <a:gd name="T7" fmla="*/ 106 h 107"/>
                <a:gd name="T8" fmla="*/ 68 w 69"/>
                <a:gd name="T9" fmla="*/ 84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07">
                  <a:moveTo>
                    <a:pt x="68" y="84"/>
                  </a:moveTo>
                  <a:lnTo>
                    <a:pt x="68" y="0"/>
                  </a:lnTo>
                  <a:lnTo>
                    <a:pt x="0" y="22"/>
                  </a:lnTo>
                  <a:lnTo>
                    <a:pt x="0" y="106"/>
                  </a:lnTo>
                  <a:lnTo>
                    <a:pt x="68" y="84"/>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2" name="Freeform 202"/>
            <p:cNvSpPr>
              <a:spLocks/>
            </p:cNvSpPr>
            <p:nvPr/>
          </p:nvSpPr>
          <p:spPr bwMode="auto">
            <a:xfrm>
              <a:off x="3573" y="1900"/>
              <a:ext cx="113" cy="91"/>
            </a:xfrm>
            <a:custGeom>
              <a:avLst/>
              <a:gdLst>
                <a:gd name="T0" fmla="*/ 112 w 113"/>
                <a:gd name="T1" fmla="*/ 90 h 91"/>
                <a:gd name="T2" fmla="*/ 112 w 113"/>
                <a:gd name="T3" fmla="*/ 6 h 91"/>
                <a:gd name="T4" fmla="*/ 0 w 113"/>
                <a:gd name="T5" fmla="*/ 0 h 91"/>
                <a:gd name="T6" fmla="*/ 0 w 113"/>
                <a:gd name="T7" fmla="*/ 84 h 91"/>
                <a:gd name="T8" fmla="*/ 112 w 113"/>
                <a:gd name="T9" fmla="*/ 90 h 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91">
                  <a:moveTo>
                    <a:pt x="112" y="90"/>
                  </a:moveTo>
                  <a:lnTo>
                    <a:pt x="112" y="6"/>
                  </a:lnTo>
                  <a:lnTo>
                    <a:pt x="0" y="0"/>
                  </a:lnTo>
                  <a:lnTo>
                    <a:pt x="0" y="84"/>
                  </a:lnTo>
                  <a:lnTo>
                    <a:pt x="112" y="9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3" name="Freeform 203"/>
            <p:cNvSpPr>
              <a:spLocks/>
            </p:cNvSpPr>
            <p:nvPr/>
          </p:nvSpPr>
          <p:spPr bwMode="auto">
            <a:xfrm>
              <a:off x="3573" y="1884"/>
              <a:ext cx="181" cy="23"/>
            </a:xfrm>
            <a:custGeom>
              <a:avLst/>
              <a:gdLst>
                <a:gd name="T0" fmla="*/ 180 w 181"/>
                <a:gd name="T1" fmla="*/ 0 h 23"/>
                <a:gd name="T2" fmla="*/ 113 w 181"/>
                <a:gd name="T3" fmla="*/ 22 h 23"/>
                <a:gd name="T4" fmla="*/ 0 w 181"/>
                <a:gd name="T5" fmla="*/ 17 h 23"/>
                <a:gd name="T6" fmla="*/ 68 w 181"/>
                <a:gd name="T7" fmla="*/ 0 h 23"/>
                <a:gd name="T8" fmla="*/ 180 w 181"/>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23">
                  <a:moveTo>
                    <a:pt x="180" y="0"/>
                  </a:moveTo>
                  <a:lnTo>
                    <a:pt x="113" y="22"/>
                  </a:lnTo>
                  <a:lnTo>
                    <a:pt x="0" y="17"/>
                  </a:lnTo>
                  <a:lnTo>
                    <a:pt x="68" y="0"/>
                  </a:lnTo>
                  <a:lnTo>
                    <a:pt x="180"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4" name="Freeform 204"/>
            <p:cNvSpPr>
              <a:spLocks/>
            </p:cNvSpPr>
            <p:nvPr/>
          </p:nvSpPr>
          <p:spPr bwMode="auto">
            <a:xfrm>
              <a:off x="3837" y="1912"/>
              <a:ext cx="63" cy="79"/>
            </a:xfrm>
            <a:custGeom>
              <a:avLst/>
              <a:gdLst>
                <a:gd name="T0" fmla="*/ 62 w 63"/>
                <a:gd name="T1" fmla="*/ 56 h 79"/>
                <a:gd name="T2" fmla="*/ 62 w 63"/>
                <a:gd name="T3" fmla="*/ 0 h 79"/>
                <a:gd name="T4" fmla="*/ 0 w 63"/>
                <a:gd name="T5" fmla="*/ 22 h 79"/>
                <a:gd name="T6" fmla="*/ 0 w 63"/>
                <a:gd name="T7" fmla="*/ 78 h 79"/>
                <a:gd name="T8" fmla="*/ 62 w 63"/>
                <a:gd name="T9" fmla="*/ 56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79">
                  <a:moveTo>
                    <a:pt x="62" y="56"/>
                  </a:moveTo>
                  <a:lnTo>
                    <a:pt x="62" y="0"/>
                  </a:lnTo>
                  <a:lnTo>
                    <a:pt x="0" y="22"/>
                  </a:lnTo>
                  <a:lnTo>
                    <a:pt x="0" y="78"/>
                  </a:lnTo>
                  <a:lnTo>
                    <a:pt x="62" y="56"/>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5" name="Freeform 205"/>
            <p:cNvSpPr>
              <a:spLocks/>
            </p:cNvSpPr>
            <p:nvPr/>
          </p:nvSpPr>
          <p:spPr bwMode="auto">
            <a:xfrm>
              <a:off x="3719" y="1929"/>
              <a:ext cx="119" cy="62"/>
            </a:xfrm>
            <a:custGeom>
              <a:avLst/>
              <a:gdLst>
                <a:gd name="T0" fmla="*/ 118 w 119"/>
                <a:gd name="T1" fmla="*/ 61 h 62"/>
                <a:gd name="T2" fmla="*/ 118 w 119"/>
                <a:gd name="T3" fmla="*/ 6 h 62"/>
                <a:gd name="T4" fmla="*/ 0 w 119"/>
                <a:gd name="T5" fmla="*/ 0 h 62"/>
                <a:gd name="T6" fmla="*/ 6 w 119"/>
                <a:gd name="T7" fmla="*/ 61 h 62"/>
                <a:gd name="T8" fmla="*/ 118 w 119"/>
                <a:gd name="T9" fmla="*/ 61 h 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62">
                  <a:moveTo>
                    <a:pt x="118" y="61"/>
                  </a:moveTo>
                  <a:lnTo>
                    <a:pt x="118" y="6"/>
                  </a:lnTo>
                  <a:lnTo>
                    <a:pt x="0" y="0"/>
                  </a:lnTo>
                  <a:lnTo>
                    <a:pt x="6" y="61"/>
                  </a:lnTo>
                  <a:lnTo>
                    <a:pt x="118" y="61"/>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6" name="Freeform 206"/>
            <p:cNvSpPr>
              <a:spLocks/>
            </p:cNvSpPr>
            <p:nvPr/>
          </p:nvSpPr>
          <p:spPr bwMode="auto">
            <a:xfrm>
              <a:off x="3719" y="1912"/>
              <a:ext cx="181" cy="23"/>
            </a:xfrm>
            <a:custGeom>
              <a:avLst/>
              <a:gdLst>
                <a:gd name="T0" fmla="*/ 180 w 181"/>
                <a:gd name="T1" fmla="*/ 0 h 23"/>
                <a:gd name="T2" fmla="*/ 118 w 181"/>
                <a:gd name="T3" fmla="*/ 22 h 23"/>
                <a:gd name="T4" fmla="*/ 0 w 181"/>
                <a:gd name="T5" fmla="*/ 17 h 23"/>
                <a:gd name="T6" fmla="*/ 68 w 181"/>
                <a:gd name="T7" fmla="*/ 0 h 23"/>
                <a:gd name="T8" fmla="*/ 180 w 181"/>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23">
                  <a:moveTo>
                    <a:pt x="180" y="0"/>
                  </a:moveTo>
                  <a:lnTo>
                    <a:pt x="118" y="22"/>
                  </a:lnTo>
                  <a:lnTo>
                    <a:pt x="0" y="17"/>
                  </a:lnTo>
                  <a:lnTo>
                    <a:pt x="68" y="0"/>
                  </a:lnTo>
                  <a:lnTo>
                    <a:pt x="180"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7" name="Freeform 207"/>
            <p:cNvSpPr>
              <a:spLocks/>
            </p:cNvSpPr>
            <p:nvPr/>
          </p:nvSpPr>
          <p:spPr bwMode="auto">
            <a:xfrm>
              <a:off x="3983" y="1917"/>
              <a:ext cx="63" cy="80"/>
            </a:xfrm>
            <a:custGeom>
              <a:avLst/>
              <a:gdLst>
                <a:gd name="T0" fmla="*/ 62 w 63"/>
                <a:gd name="T1" fmla="*/ 56 h 80"/>
                <a:gd name="T2" fmla="*/ 62 w 63"/>
                <a:gd name="T3" fmla="*/ 0 h 80"/>
                <a:gd name="T4" fmla="*/ 0 w 63"/>
                <a:gd name="T5" fmla="*/ 23 h 80"/>
                <a:gd name="T6" fmla="*/ 0 w 63"/>
                <a:gd name="T7" fmla="*/ 79 h 80"/>
                <a:gd name="T8" fmla="*/ 62 w 63"/>
                <a:gd name="T9" fmla="*/ 56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80">
                  <a:moveTo>
                    <a:pt x="62" y="56"/>
                  </a:moveTo>
                  <a:lnTo>
                    <a:pt x="62" y="0"/>
                  </a:lnTo>
                  <a:lnTo>
                    <a:pt x="0" y="23"/>
                  </a:lnTo>
                  <a:lnTo>
                    <a:pt x="0" y="79"/>
                  </a:lnTo>
                  <a:lnTo>
                    <a:pt x="62" y="56"/>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8" name="Freeform 208"/>
            <p:cNvSpPr>
              <a:spLocks/>
            </p:cNvSpPr>
            <p:nvPr/>
          </p:nvSpPr>
          <p:spPr bwMode="auto">
            <a:xfrm>
              <a:off x="3871" y="1934"/>
              <a:ext cx="113" cy="63"/>
            </a:xfrm>
            <a:custGeom>
              <a:avLst/>
              <a:gdLst>
                <a:gd name="T0" fmla="*/ 112 w 113"/>
                <a:gd name="T1" fmla="*/ 62 h 63"/>
                <a:gd name="T2" fmla="*/ 112 w 113"/>
                <a:gd name="T3" fmla="*/ 6 h 63"/>
                <a:gd name="T4" fmla="*/ 0 w 113"/>
                <a:gd name="T5" fmla="*/ 0 h 63"/>
                <a:gd name="T6" fmla="*/ 0 w 113"/>
                <a:gd name="T7" fmla="*/ 56 h 63"/>
                <a:gd name="T8" fmla="*/ 112 w 113"/>
                <a:gd name="T9" fmla="*/ 62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63">
                  <a:moveTo>
                    <a:pt x="112" y="62"/>
                  </a:moveTo>
                  <a:lnTo>
                    <a:pt x="112" y="6"/>
                  </a:lnTo>
                  <a:lnTo>
                    <a:pt x="0" y="0"/>
                  </a:lnTo>
                  <a:lnTo>
                    <a:pt x="0" y="56"/>
                  </a:lnTo>
                  <a:lnTo>
                    <a:pt x="112" y="62"/>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19" name="Freeform 209"/>
            <p:cNvSpPr>
              <a:spLocks/>
            </p:cNvSpPr>
            <p:nvPr/>
          </p:nvSpPr>
          <p:spPr bwMode="auto">
            <a:xfrm>
              <a:off x="3871" y="1912"/>
              <a:ext cx="175" cy="29"/>
            </a:xfrm>
            <a:custGeom>
              <a:avLst/>
              <a:gdLst>
                <a:gd name="T0" fmla="*/ 174 w 175"/>
                <a:gd name="T1" fmla="*/ 6 h 29"/>
                <a:gd name="T2" fmla="*/ 112 w 175"/>
                <a:gd name="T3" fmla="*/ 28 h 29"/>
                <a:gd name="T4" fmla="*/ 0 w 175"/>
                <a:gd name="T5" fmla="*/ 22 h 29"/>
                <a:gd name="T6" fmla="*/ 62 w 175"/>
                <a:gd name="T7" fmla="*/ 0 h 29"/>
                <a:gd name="T8" fmla="*/ 174 w 175"/>
                <a:gd name="T9" fmla="*/ 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9">
                  <a:moveTo>
                    <a:pt x="174" y="6"/>
                  </a:moveTo>
                  <a:lnTo>
                    <a:pt x="112" y="28"/>
                  </a:lnTo>
                  <a:lnTo>
                    <a:pt x="0" y="22"/>
                  </a:lnTo>
                  <a:lnTo>
                    <a:pt x="62" y="0"/>
                  </a:lnTo>
                  <a:lnTo>
                    <a:pt x="174" y="6"/>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0" name="Freeform 210"/>
            <p:cNvSpPr>
              <a:spLocks/>
            </p:cNvSpPr>
            <p:nvPr/>
          </p:nvSpPr>
          <p:spPr bwMode="auto">
            <a:xfrm>
              <a:off x="4135" y="1755"/>
              <a:ext cx="58" cy="248"/>
            </a:xfrm>
            <a:custGeom>
              <a:avLst/>
              <a:gdLst>
                <a:gd name="T0" fmla="*/ 57 w 58"/>
                <a:gd name="T1" fmla="*/ 225 h 248"/>
                <a:gd name="T2" fmla="*/ 57 w 58"/>
                <a:gd name="T3" fmla="*/ 0 h 248"/>
                <a:gd name="T4" fmla="*/ 0 w 58"/>
                <a:gd name="T5" fmla="*/ 17 h 248"/>
                <a:gd name="T6" fmla="*/ 0 w 58"/>
                <a:gd name="T7" fmla="*/ 247 h 248"/>
                <a:gd name="T8" fmla="*/ 57 w 58"/>
                <a:gd name="T9" fmla="*/ 225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248">
                  <a:moveTo>
                    <a:pt x="57" y="225"/>
                  </a:moveTo>
                  <a:lnTo>
                    <a:pt x="57" y="0"/>
                  </a:lnTo>
                  <a:lnTo>
                    <a:pt x="0" y="17"/>
                  </a:lnTo>
                  <a:lnTo>
                    <a:pt x="0" y="247"/>
                  </a:lnTo>
                  <a:lnTo>
                    <a:pt x="57" y="225"/>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1" name="Freeform 211"/>
            <p:cNvSpPr>
              <a:spLocks/>
            </p:cNvSpPr>
            <p:nvPr/>
          </p:nvSpPr>
          <p:spPr bwMode="auto">
            <a:xfrm>
              <a:off x="4017" y="1772"/>
              <a:ext cx="119" cy="231"/>
            </a:xfrm>
            <a:custGeom>
              <a:avLst/>
              <a:gdLst>
                <a:gd name="T0" fmla="*/ 118 w 119"/>
                <a:gd name="T1" fmla="*/ 230 h 231"/>
                <a:gd name="T2" fmla="*/ 118 w 119"/>
                <a:gd name="T3" fmla="*/ 0 h 231"/>
                <a:gd name="T4" fmla="*/ 0 w 119"/>
                <a:gd name="T5" fmla="*/ 0 h 231"/>
                <a:gd name="T6" fmla="*/ 0 w 119"/>
                <a:gd name="T7" fmla="*/ 224 h 231"/>
                <a:gd name="T8" fmla="*/ 118 w 119"/>
                <a:gd name="T9" fmla="*/ 230 h 2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231">
                  <a:moveTo>
                    <a:pt x="118" y="230"/>
                  </a:moveTo>
                  <a:lnTo>
                    <a:pt x="118" y="0"/>
                  </a:lnTo>
                  <a:lnTo>
                    <a:pt x="0" y="0"/>
                  </a:lnTo>
                  <a:lnTo>
                    <a:pt x="0" y="224"/>
                  </a:lnTo>
                  <a:lnTo>
                    <a:pt x="118" y="23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2" name="Freeform 212"/>
            <p:cNvSpPr>
              <a:spLocks/>
            </p:cNvSpPr>
            <p:nvPr/>
          </p:nvSpPr>
          <p:spPr bwMode="auto">
            <a:xfrm>
              <a:off x="4017" y="1755"/>
              <a:ext cx="176" cy="18"/>
            </a:xfrm>
            <a:custGeom>
              <a:avLst/>
              <a:gdLst>
                <a:gd name="T0" fmla="*/ 175 w 176"/>
                <a:gd name="T1" fmla="*/ 0 h 18"/>
                <a:gd name="T2" fmla="*/ 119 w 176"/>
                <a:gd name="T3" fmla="*/ 17 h 18"/>
                <a:gd name="T4" fmla="*/ 0 w 176"/>
                <a:gd name="T5" fmla="*/ 17 h 18"/>
                <a:gd name="T6" fmla="*/ 56 w 176"/>
                <a:gd name="T7" fmla="*/ 0 h 18"/>
                <a:gd name="T8" fmla="*/ 175 w 176"/>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18">
                  <a:moveTo>
                    <a:pt x="175" y="0"/>
                  </a:moveTo>
                  <a:lnTo>
                    <a:pt x="119" y="17"/>
                  </a:lnTo>
                  <a:lnTo>
                    <a:pt x="0" y="17"/>
                  </a:lnTo>
                  <a:lnTo>
                    <a:pt x="56" y="0"/>
                  </a:lnTo>
                  <a:lnTo>
                    <a:pt x="175"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3" name="Freeform 213"/>
            <p:cNvSpPr>
              <a:spLocks/>
            </p:cNvSpPr>
            <p:nvPr/>
          </p:nvSpPr>
          <p:spPr bwMode="auto">
            <a:xfrm>
              <a:off x="4287" y="1805"/>
              <a:ext cx="52" cy="198"/>
            </a:xfrm>
            <a:custGeom>
              <a:avLst/>
              <a:gdLst>
                <a:gd name="T0" fmla="*/ 51 w 52"/>
                <a:gd name="T1" fmla="*/ 174 h 198"/>
                <a:gd name="T2" fmla="*/ 51 w 52"/>
                <a:gd name="T3" fmla="*/ 0 h 198"/>
                <a:gd name="T4" fmla="*/ 0 w 52"/>
                <a:gd name="T5" fmla="*/ 17 h 198"/>
                <a:gd name="T6" fmla="*/ 0 w 52"/>
                <a:gd name="T7" fmla="*/ 197 h 198"/>
                <a:gd name="T8" fmla="*/ 51 w 52"/>
                <a:gd name="T9" fmla="*/ 174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98">
                  <a:moveTo>
                    <a:pt x="51" y="174"/>
                  </a:moveTo>
                  <a:lnTo>
                    <a:pt x="51" y="0"/>
                  </a:lnTo>
                  <a:lnTo>
                    <a:pt x="0" y="17"/>
                  </a:lnTo>
                  <a:lnTo>
                    <a:pt x="0" y="197"/>
                  </a:lnTo>
                  <a:lnTo>
                    <a:pt x="51" y="174"/>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4" name="Freeform 214"/>
            <p:cNvSpPr>
              <a:spLocks/>
            </p:cNvSpPr>
            <p:nvPr/>
          </p:nvSpPr>
          <p:spPr bwMode="auto">
            <a:xfrm>
              <a:off x="4169" y="1822"/>
              <a:ext cx="119" cy="181"/>
            </a:xfrm>
            <a:custGeom>
              <a:avLst/>
              <a:gdLst>
                <a:gd name="T0" fmla="*/ 118 w 119"/>
                <a:gd name="T1" fmla="*/ 180 h 181"/>
                <a:gd name="T2" fmla="*/ 118 w 119"/>
                <a:gd name="T3" fmla="*/ 0 h 181"/>
                <a:gd name="T4" fmla="*/ 0 w 119"/>
                <a:gd name="T5" fmla="*/ 0 h 181"/>
                <a:gd name="T6" fmla="*/ 0 w 119"/>
                <a:gd name="T7" fmla="*/ 180 h 181"/>
                <a:gd name="T8" fmla="*/ 118 w 119"/>
                <a:gd name="T9" fmla="*/ 180 h 1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181">
                  <a:moveTo>
                    <a:pt x="118" y="180"/>
                  </a:moveTo>
                  <a:lnTo>
                    <a:pt x="118" y="0"/>
                  </a:lnTo>
                  <a:lnTo>
                    <a:pt x="0" y="0"/>
                  </a:lnTo>
                  <a:lnTo>
                    <a:pt x="0" y="180"/>
                  </a:lnTo>
                  <a:lnTo>
                    <a:pt x="118" y="18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5" name="Freeform 215"/>
            <p:cNvSpPr>
              <a:spLocks/>
            </p:cNvSpPr>
            <p:nvPr/>
          </p:nvSpPr>
          <p:spPr bwMode="auto">
            <a:xfrm>
              <a:off x="4169" y="1805"/>
              <a:ext cx="170" cy="18"/>
            </a:xfrm>
            <a:custGeom>
              <a:avLst/>
              <a:gdLst>
                <a:gd name="T0" fmla="*/ 169 w 170"/>
                <a:gd name="T1" fmla="*/ 0 h 18"/>
                <a:gd name="T2" fmla="*/ 118 w 170"/>
                <a:gd name="T3" fmla="*/ 17 h 18"/>
                <a:gd name="T4" fmla="*/ 0 w 170"/>
                <a:gd name="T5" fmla="*/ 17 h 18"/>
                <a:gd name="T6" fmla="*/ 56 w 170"/>
                <a:gd name="T7" fmla="*/ 0 h 18"/>
                <a:gd name="T8" fmla="*/ 169 w 17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8">
                  <a:moveTo>
                    <a:pt x="169" y="0"/>
                  </a:moveTo>
                  <a:lnTo>
                    <a:pt x="118" y="17"/>
                  </a:lnTo>
                  <a:lnTo>
                    <a:pt x="0" y="17"/>
                  </a:lnTo>
                  <a:lnTo>
                    <a:pt x="56" y="0"/>
                  </a:lnTo>
                  <a:lnTo>
                    <a:pt x="169"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6" name="Freeform 216"/>
            <p:cNvSpPr>
              <a:spLocks/>
            </p:cNvSpPr>
            <p:nvPr/>
          </p:nvSpPr>
          <p:spPr bwMode="auto">
            <a:xfrm>
              <a:off x="4439" y="1833"/>
              <a:ext cx="52" cy="175"/>
            </a:xfrm>
            <a:custGeom>
              <a:avLst/>
              <a:gdLst>
                <a:gd name="T0" fmla="*/ 51 w 52"/>
                <a:gd name="T1" fmla="*/ 152 h 175"/>
                <a:gd name="T2" fmla="*/ 51 w 52"/>
                <a:gd name="T3" fmla="*/ 0 h 175"/>
                <a:gd name="T4" fmla="*/ 0 w 52"/>
                <a:gd name="T5" fmla="*/ 17 h 175"/>
                <a:gd name="T6" fmla="*/ 0 w 52"/>
                <a:gd name="T7" fmla="*/ 174 h 175"/>
                <a:gd name="T8" fmla="*/ 51 w 52"/>
                <a:gd name="T9" fmla="*/ 152 h 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75">
                  <a:moveTo>
                    <a:pt x="51" y="152"/>
                  </a:moveTo>
                  <a:lnTo>
                    <a:pt x="51" y="0"/>
                  </a:lnTo>
                  <a:lnTo>
                    <a:pt x="0" y="17"/>
                  </a:lnTo>
                  <a:lnTo>
                    <a:pt x="0" y="174"/>
                  </a:lnTo>
                  <a:lnTo>
                    <a:pt x="51" y="152"/>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7" name="Freeform 217"/>
            <p:cNvSpPr>
              <a:spLocks/>
            </p:cNvSpPr>
            <p:nvPr/>
          </p:nvSpPr>
          <p:spPr bwMode="auto">
            <a:xfrm>
              <a:off x="4321" y="1850"/>
              <a:ext cx="119" cy="158"/>
            </a:xfrm>
            <a:custGeom>
              <a:avLst/>
              <a:gdLst>
                <a:gd name="T0" fmla="*/ 118 w 119"/>
                <a:gd name="T1" fmla="*/ 157 h 158"/>
                <a:gd name="T2" fmla="*/ 118 w 119"/>
                <a:gd name="T3" fmla="*/ 0 h 158"/>
                <a:gd name="T4" fmla="*/ 0 w 119"/>
                <a:gd name="T5" fmla="*/ 0 h 158"/>
                <a:gd name="T6" fmla="*/ 0 w 119"/>
                <a:gd name="T7" fmla="*/ 151 h 158"/>
                <a:gd name="T8" fmla="*/ 118 w 119"/>
                <a:gd name="T9" fmla="*/ 157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158">
                  <a:moveTo>
                    <a:pt x="118" y="157"/>
                  </a:moveTo>
                  <a:lnTo>
                    <a:pt x="118" y="0"/>
                  </a:lnTo>
                  <a:lnTo>
                    <a:pt x="0" y="0"/>
                  </a:lnTo>
                  <a:lnTo>
                    <a:pt x="0" y="151"/>
                  </a:lnTo>
                  <a:lnTo>
                    <a:pt x="118" y="157"/>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8" name="Freeform 218"/>
            <p:cNvSpPr>
              <a:spLocks/>
            </p:cNvSpPr>
            <p:nvPr/>
          </p:nvSpPr>
          <p:spPr bwMode="auto">
            <a:xfrm>
              <a:off x="4321" y="1827"/>
              <a:ext cx="170" cy="24"/>
            </a:xfrm>
            <a:custGeom>
              <a:avLst/>
              <a:gdLst>
                <a:gd name="T0" fmla="*/ 169 w 170"/>
                <a:gd name="T1" fmla="*/ 6 h 24"/>
                <a:gd name="T2" fmla="*/ 118 w 170"/>
                <a:gd name="T3" fmla="*/ 23 h 24"/>
                <a:gd name="T4" fmla="*/ 0 w 170"/>
                <a:gd name="T5" fmla="*/ 23 h 24"/>
                <a:gd name="T6" fmla="*/ 51 w 170"/>
                <a:gd name="T7" fmla="*/ 0 h 24"/>
                <a:gd name="T8" fmla="*/ 169 w 170"/>
                <a:gd name="T9" fmla="*/ 6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24">
                  <a:moveTo>
                    <a:pt x="169" y="6"/>
                  </a:moveTo>
                  <a:lnTo>
                    <a:pt x="118" y="23"/>
                  </a:lnTo>
                  <a:lnTo>
                    <a:pt x="0" y="23"/>
                  </a:lnTo>
                  <a:lnTo>
                    <a:pt x="51" y="0"/>
                  </a:lnTo>
                  <a:lnTo>
                    <a:pt x="169" y="6"/>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29" name="Freeform 219"/>
            <p:cNvSpPr>
              <a:spLocks/>
            </p:cNvSpPr>
            <p:nvPr/>
          </p:nvSpPr>
          <p:spPr bwMode="auto">
            <a:xfrm>
              <a:off x="4596" y="1867"/>
              <a:ext cx="40" cy="147"/>
            </a:xfrm>
            <a:custGeom>
              <a:avLst/>
              <a:gdLst>
                <a:gd name="T0" fmla="*/ 39 w 40"/>
                <a:gd name="T1" fmla="*/ 118 h 147"/>
                <a:gd name="T2" fmla="*/ 39 w 40"/>
                <a:gd name="T3" fmla="*/ 0 h 147"/>
                <a:gd name="T4" fmla="*/ 0 w 40"/>
                <a:gd name="T5" fmla="*/ 22 h 147"/>
                <a:gd name="T6" fmla="*/ 0 w 40"/>
                <a:gd name="T7" fmla="*/ 146 h 147"/>
                <a:gd name="T8" fmla="*/ 39 w 40"/>
                <a:gd name="T9" fmla="*/ 118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147">
                  <a:moveTo>
                    <a:pt x="39" y="118"/>
                  </a:moveTo>
                  <a:lnTo>
                    <a:pt x="39" y="0"/>
                  </a:lnTo>
                  <a:lnTo>
                    <a:pt x="0" y="22"/>
                  </a:lnTo>
                  <a:lnTo>
                    <a:pt x="0" y="146"/>
                  </a:lnTo>
                  <a:lnTo>
                    <a:pt x="39" y="118"/>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0" name="Freeform 220"/>
            <p:cNvSpPr>
              <a:spLocks/>
            </p:cNvSpPr>
            <p:nvPr/>
          </p:nvSpPr>
          <p:spPr bwMode="auto">
            <a:xfrm>
              <a:off x="4479" y="1884"/>
              <a:ext cx="118" cy="130"/>
            </a:xfrm>
            <a:custGeom>
              <a:avLst/>
              <a:gdLst>
                <a:gd name="T0" fmla="*/ 117 w 118"/>
                <a:gd name="T1" fmla="*/ 129 h 130"/>
                <a:gd name="T2" fmla="*/ 117 w 118"/>
                <a:gd name="T3" fmla="*/ 6 h 130"/>
                <a:gd name="T4" fmla="*/ 0 w 118"/>
                <a:gd name="T5" fmla="*/ 0 h 130"/>
                <a:gd name="T6" fmla="*/ 0 w 118"/>
                <a:gd name="T7" fmla="*/ 123 h 130"/>
                <a:gd name="T8" fmla="*/ 117 w 118"/>
                <a:gd name="T9" fmla="*/ 129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 h="130">
                  <a:moveTo>
                    <a:pt x="117" y="129"/>
                  </a:moveTo>
                  <a:lnTo>
                    <a:pt x="117" y="6"/>
                  </a:lnTo>
                  <a:lnTo>
                    <a:pt x="0" y="0"/>
                  </a:lnTo>
                  <a:lnTo>
                    <a:pt x="0" y="123"/>
                  </a:lnTo>
                  <a:lnTo>
                    <a:pt x="117" y="129"/>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1" name="Freeform 221"/>
            <p:cNvSpPr>
              <a:spLocks/>
            </p:cNvSpPr>
            <p:nvPr/>
          </p:nvSpPr>
          <p:spPr bwMode="auto">
            <a:xfrm>
              <a:off x="4479" y="1867"/>
              <a:ext cx="157" cy="23"/>
            </a:xfrm>
            <a:custGeom>
              <a:avLst/>
              <a:gdLst>
                <a:gd name="T0" fmla="*/ 156 w 157"/>
                <a:gd name="T1" fmla="*/ 0 h 23"/>
                <a:gd name="T2" fmla="*/ 117 w 157"/>
                <a:gd name="T3" fmla="*/ 22 h 23"/>
                <a:gd name="T4" fmla="*/ 0 w 157"/>
                <a:gd name="T5" fmla="*/ 17 h 23"/>
                <a:gd name="T6" fmla="*/ 44 w 157"/>
                <a:gd name="T7" fmla="*/ 0 h 23"/>
                <a:gd name="T8" fmla="*/ 156 w 157"/>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 h="23">
                  <a:moveTo>
                    <a:pt x="156" y="0"/>
                  </a:moveTo>
                  <a:lnTo>
                    <a:pt x="117" y="22"/>
                  </a:lnTo>
                  <a:lnTo>
                    <a:pt x="0" y="17"/>
                  </a:lnTo>
                  <a:lnTo>
                    <a:pt x="44" y="0"/>
                  </a:lnTo>
                  <a:lnTo>
                    <a:pt x="156"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2" name="Freeform 222"/>
            <p:cNvSpPr>
              <a:spLocks/>
            </p:cNvSpPr>
            <p:nvPr/>
          </p:nvSpPr>
          <p:spPr bwMode="auto">
            <a:xfrm>
              <a:off x="4748" y="1789"/>
              <a:ext cx="40" cy="225"/>
            </a:xfrm>
            <a:custGeom>
              <a:avLst/>
              <a:gdLst>
                <a:gd name="T0" fmla="*/ 39 w 40"/>
                <a:gd name="T1" fmla="*/ 202 h 225"/>
                <a:gd name="T2" fmla="*/ 39 w 40"/>
                <a:gd name="T3" fmla="*/ 0 h 225"/>
                <a:gd name="T4" fmla="*/ 6 w 40"/>
                <a:gd name="T5" fmla="*/ 17 h 225"/>
                <a:gd name="T6" fmla="*/ 0 w 40"/>
                <a:gd name="T7" fmla="*/ 224 h 225"/>
                <a:gd name="T8" fmla="*/ 39 w 40"/>
                <a:gd name="T9" fmla="*/ 202 h 2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225">
                  <a:moveTo>
                    <a:pt x="39" y="202"/>
                  </a:moveTo>
                  <a:lnTo>
                    <a:pt x="39" y="0"/>
                  </a:lnTo>
                  <a:lnTo>
                    <a:pt x="6" y="17"/>
                  </a:lnTo>
                  <a:lnTo>
                    <a:pt x="0" y="224"/>
                  </a:lnTo>
                  <a:lnTo>
                    <a:pt x="39" y="202"/>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3" name="Freeform 223"/>
            <p:cNvSpPr>
              <a:spLocks/>
            </p:cNvSpPr>
            <p:nvPr/>
          </p:nvSpPr>
          <p:spPr bwMode="auto">
            <a:xfrm>
              <a:off x="4630" y="1805"/>
              <a:ext cx="124" cy="209"/>
            </a:xfrm>
            <a:custGeom>
              <a:avLst/>
              <a:gdLst>
                <a:gd name="T0" fmla="*/ 117 w 124"/>
                <a:gd name="T1" fmla="*/ 208 h 209"/>
                <a:gd name="T2" fmla="*/ 123 w 124"/>
                <a:gd name="T3" fmla="*/ 0 h 209"/>
                <a:gd name="T4" fmla="*/ 0 w 124"/>
                <a:gd name="T5" fmla="*/ 0 h 209"/>
                <a:gd name="T6" fmla="*/ 0 w 124"/>
                <a:gd name="T7" fmla="*/ 208 h 209"/>
                <a:gd name="T8" fmla="*/ 117 w 124"/>
                <a:gd name="T9" fmla="*/ 208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 h="209">
                  <a:moveTo>
                    <a:pt x="117" y="208"/>
                  </a:moveTo>
                  <a:lnTo>
                    <a:pt x="123" y="0"/>
                  </a:lnTo>
                  <a:lnTo>
                    <a:pt x="0" y="0"/>
                  </a:lnTo>
                  <a:lnTo>
                    <a:pt x="0" y="208"/>
                  </a:lnTo>
                  <a:lnTo>
                    <a:pt x="117" y="208"/>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4" name="Freeform 224"/>
            <p:cNvSpPr>
              <a:spLocks/>
            </p:cNvSpPr>
            <p:nvPr/>
          </p:nvSpPr>
          <p:spPr bwMode="auto">
            <a:xfrm>
              <a:off x="4630" y="1789"/>
              <a:ext cx="158" cy="17"/>
            </a:xfrm>
            <a:custGeom>
              <a:avLst/>
              <a:gdLst>
                <a:gd name="T0" fmla="*/ 157 w 158"/>
                <a:gd name="T1" fmla="*/ 0 h 17"/>
                <a:gd name="T2" fmla="*/ 123 w 158"/>
                <a:gd name="T3" fmla="*/ 16 h 17"/>
                <a:gd name="T4" fmla="*/ 0 w 158"/>
                <a:gd name="T5" fmla="*/ 16 h 17"/>
                <a:gd name="T6" fmla="*/ 45 w 158"/>
                <a:gd name="T7" fmla="*/ 0 h 17"/>
                <a:gd name="T8" fmla="*/ 157 w 158"/>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17">
                  <a:moveTo>
                    <a:pt x="157" y="0"/>
                  </a:moveTo>
                  <a:lnTo>
                    <a:pt x="123" y="16"/>
                  </a:lnTo>
                  <a:lnTo>
                    <a:pt x="0" y="16"/>
                  </a:lnTo>
                  <a:lnTo>
                    <a:pt x="45" y="0"/>
                  </a:lnTo>
                  <a:lnTo>
                    <a:pt x="157"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5" name="Freeform 225"/>
            <p:cNvSpPr>
              <a:spLocks/>
            </p:cNvSpPr>
            <p:nvPr/>
          </p:nvSpPr>
          <p:spPr bwMode="auto">
            <a:xfrm>
              <a:off x="4905" y="1518"/>
              <a:ext cx="41" cy="502"/>
            </a:xfrm>
            <a:custGeom>
              <a:avLst/>
              <a:gdLst>
                <a:gd name="T0" fmla="*/ 40 w 41"/>
                <a:gd name="T1" fmla="*/ 478 h 502"/>
                <a:gd name="T2" fmla="*/ 40 w 41"/>
                <a:gd name="T3" fmla="*/ 0 h 502"/>
                <a:gd name="T4" fmla="*/ 6 w 41"/>
                <a:gd name="T5" fmla="*/ 11 h 502"/>
                <a:gd name="T6" fmla="*/ 0 w 41"/>
                <a:gd name="T7" fmla="*/ 501 h 502"/>
                <a:gd name="T8" fmla="*/ 40 w 41"/>
                <a:gd name="T9" fmla="*/ 478 h 5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502">
                  <a:moveTo>
                    <a:pt x="40" y="478"/>
                  </a:moveTo>
                  <a:lnTo>
                    <a:pt x="40" y="0"/>
                  </a:lnTo>
                  <a:lnTo>
                    <a:pt x="6" y="11"/>
                  </a:lnTo>
                  <a:lnTo>
                    <a:pt x="0" y="501"/>
                  </a:lnTo>
                  <a:lnTo>
                    <a:pt x="40" y="478"/>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6" name="Freeform 226"/>
            <p:cNvSpPr>
              <a:spLocks/>
            </p:cNvSpPr>
            <p:nvPr/>
          </p:nvSpPr>
          <p:spPr bwMode="auto">
            <a:xfrm>
              <a:off x="4787" y="1524"/>
              <a:ext cx="125" cy="496"/>
            </a:xfrm>
            <a:custGeom>
              <a:avLst/>
              <a:gdLst>
                <a:gd name="T0" fmla="*/ 118 w 125"/>
                <a:gd name="T1" fmla="*/ 495 h 496"/>
                <a:gd name="T2" fmla="*/ 124 w 125"/>
                <a:gd name="T3" fmla="*/ 6 h 496"/>
                <a:gd name="T4" fmla="*/ 0 w 125"/>
                <a:gd name="T5" fmla="*/ 0 h 496"/>
                <a:gd name="T6" fmla="*/ 0 w 125"/>
                <a:gd name="T7" fmla="*/ 489 h 496"/>
                <a:gd name="T8" fmla="*/ 118 w 125"/>
                <a:gd name="T9" fmla="*/ 495 h 4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496">
                  <a:moveTo>
                    <a:pt x="118" y="495"/>
                  </a:moveTo>
                  <a:lnTo>
                    <a:pt x="124" y="6"/>
                  </a:lnTo>
                  <a:lnTo>
                    <a:pt x="0" y="0"/>
                  </a:lnTo>
                  <a:lnTo>
                    <a:pt x="0" y="489"/>
                  </a:lnTo>
                  <a:lnTo>
                    <a:pt x="118" y="495"/>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7" name="Freeform 227"/>
            <p:cNvSpPr>
              <a:spLocks/>
            </p:cNvSpPr>
            <p:nvPr/>
          </p:nvSpPr>
          <p:spPr bwMode="auto">
            <a:xfrm>
              <a:off x="4787" y="1518"/>
              <a:ext cx="159" cy="12"/>
            </a:xfrm>
            <a:custGeom>
              <a:avLst/>
              <a:gdLst>
                <a:gd name="T0" fmla="*/ 158 w 159"/>
                <a:gd name="T1" fmla="*/ 0 h 12"/>
                <a:gd name="T2" fmla="*/ 124 w 159"/>
                <a:gd name="T3" fmla="*/ 11 h 12"/>
                <a:gd name="T4" fmla="*/ 0 w 159"/>
                <a:gd name="T5" fmla="*/ 6 h 12"/>
                <a:gd name="T6" fmla="*/ 40 w 159"/>
                <a:gd name="T7" fmla="*/ 0 h 12"/>
                <a:gd name="T8" fmla="*/ 158 w 159"/>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2">
                  <a:moveTo>
                    <a:pt x="158" y="0"/>
                  </a:moveTo>
                  <a:lnTo>
                    <a:pt x="124" y="11"/>
                  </a:lnTo>
                  <a:lnTo>
                    <a:pt x="0" y="6"/>
                  </a:lnTo>
                  <a:lnTo>
                    <a:pt x="40" y="0"/>
                  </a:lnTo>
                  <a:lnTo>
                    <a:pt x="158"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8" name="Freeform 228"/>
            <p:cNvSpPr>
              <a:spLocks/>
            </p:cNvSpPr>
            <p:nvPr/>
          </p:nvSpPr>
          <p:spPr bwMode="auto">
            <a:xfrm>
              <a:off x="5069" y="1479"/>
              <a:ext cx="29" cy="546"/>
            </a:xfrm>
            <a:custGeom>
              <a:avLst/>
              <a:gdLst>
                <a:gd name="T0" fmla="*/ 28 w 29"/>
                <a:gd name="T1" fmla="*/ 517 h 546"/>
                <a:gd name="T2" fmla="*/ 28 w 29"/>
                <a:gd name="T3" fmla="*/ 0 h 546"/>
                <a:gd name="T4" fmla="*/ 0 w 29"/>
                <a:gd name="T5" fmla="*/ 6 h 546"/>
                <a:gd name="T6" fmla="*/ 0 w 29"/>
                <a:gd name="T7" fmla="*/ 545 h 546"/>
                <a:gd name="T8" fmla="*/ 28 w 29"/>
                <a:gd name="T9" fmla="*/ 517 h 5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546">
                  <a:moveTo>
                    <a:pt x="28" y="517"/>
                  </a:moveTo>
                  <a:lnTo>
                    <a:pt x="28" y="0"/>
                  </a:lnTo>
                  <a:lnTo>
                    <a:pt x="0" y="6"/>
                  </a:lnTo>
                  <a:lnTo>
                    <a:pt x="0" y="545"/>
                  </a:lnTo>
                  <a:lnTo>
                    <a:pt x="28" y="517"/>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39" name="Freeform 229"/>
            <p:cNvSpPr>
              <a:spLocks/>
            </p:cNvSpPr>
            <p:nvPr/>
          </p:nvSpPr>
          <p:spPr bwMode="auto">
            <a:xfrm>
              <a:off x="4945" y="1485"/>
              <a:ext cx="125" cy="540"/>
            </a:xfrm>
            <a:custGeom>
              <a:avLst/>
              <a:gdLst>
                <a:gd name="T0" fmla="*/ 124 w 125"/>
                <a:gd name="T1" fmla="*/ 539 h 540"/>
                <a:gd name="T2" fmla="*/ 124 w 125"/>
                <a:gd name="T3" fmla="*/ 0 h 540"/>
                <a:gd name="T4" fmla="*/ 0 w 125"/>
                <a:gd name="T5" fmla="*/ 0 h 540"/>
                <a:gd name="T6" fmla="*/ 0 w 125"/>
                <a:gd name="T7" fmla="*/ 533 h 540"/>
                <a:gd name="T8" fmla="*/ 124 w 125"/>
                <a:gd name="T9" fmla="*/ 539 h 5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540">
                  <a:moveTo>
                    <a:pt x="124" y="539"/>
                  </a:moveTo>
                  <a:lnTo>
                    <a:pt x="124" y="0"/>
                  </a:lnTo>
                  <a:lnTo>
                    <a:pt x="0" y="0"/>
                  </a:lnTo>
                  <a:lnTo>
                    <a:pt x="0" y="533"/>
                  </a:lnTo>
                  <a:lnTo>
                    <a:pt x="124" y="539"/>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0" name="Freeform 230"/>
            <p:cNvSpPr>
              <a:spLocks/>
            </p:cNvSpPr>
            <p:nvPr/>
          </p:nvSpPr>
          <p:spPr bwMode="auto">
            <a:xfrm>
              <a:off x="4945" y="1473"/>
              <a:ext cx="153" cy="13"/>
            </a:xfrm>
            <a:custGeom>
              <a:avLst/>
              <a:gdLst>
                <a:gd name="T0" fmla="*/ 152 w 153"/>
                <a:gd name="T1" fmla="*/ 6 h 13"/>
                <a:gd name="T2" fmla="*/ 124 w 153"/>
                <a:gd name="T3" fmla="*/ 12 h 13"/>
                <a:gd name="T4" fmla="*/ 0 w 153"/>
                <a:gd name="T5" fmla="*/ 12 h 13"/>
                <a:gd name="T6" fmla="*/ 34 w 153"/>
                <a:gd name="T7" fmla="*/ 0 h 13"/>
                <a:gd name="T8" fmla="*/ 152 w 153"/>
                <a:gd name="T9" fmla="*/ 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13">
                  <a:moveTo>
                    <a:pt x="152" y="6"/>
                  </a:moveTo>
                  <a:lnTo>
                    <a:pt x="124" y="12"/>
                  </a:lnTo>
                  <a:lnTo>
                    <a:pt x="0" y="12"/>
                  </a:lnTo>
                  <a:lnTo>
                    <a:pt x="34" y="0"/>
                  </a:lnTo>
                  <a:lnTo>
                    <a:pt x="152" y="6"/>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1" name="Freeform 231"/>
            <p:cNvSpPr>
              <a:spLocks/>
            </p:cNvSpPr>
            <p:nvPr/>
          </p:nvSpPr>
          <p:spPr bwMode="auto">
            <a:xfrm>
              <a:off x="5226" y="1558"/>
              <a:ext cx="29" cy="467"/>
            </a:xfrm>
            <a:custGeom>
              <a:avLst/>
              <a:gdLst>
                <a:gd name="T0" fmla="*/ 28 w 29"/>
                <a:gd name="T1" fmla="*/ 444 h 467"/>
                <a:gd name="T2" fmla="*/ 28 w 29"/>
                <a:gd name="T3" fmla="*/ 0 h 467"/>
                <a:gd name="T4" fmla="*/ 0 w 29"/>
                <a:gd name="T5" fmla="*/ 11 h 467"/>
                <a:gd name="T6" fmla="*/ 0 w 29"/>
                <a:gd name="T7" fmla="*/ 466 h 467"/>
                <a:gd name="T8" fmla="*/ 28 w 29"/>
                <a:gd name="T9" fmla="*/ 444 h 4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467">
                  <a:moveTo>
                    <a:pt x="28" y="444"/>
                  </a:moveTo>
                  <a:lnTo>
                    <a:pt x="28" y="0"/>
                  </a:lnTo>
                  <a:lnTo>
                    <a:pt x="0" y="11"/>
                  </a:lnTo>
                  <a:lnTo>
                    <a:pt x="0" y="466"/>
                  </a:lnTo>
                  <a:lnTo>
                    <a:pt x="28" y="444"/>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2" name="Freeform 232"/>
            <p:cNvSpPr>
              <a:spLocks/>
            </p:cNvSpPr>
            <p:nvPr/>
          </p:nvSpPr>
          <p:spPr bwMode="auto">
            <a:xfrm>
              <a:off x="5102" y="1569"/>
              <a:ext cx="125" cy="456"/>
            </a:xfrm>
            <a:custGeom>
              <a:avLst/>
              <a:gdLst>
                <a:gd name="T0" fmla="*/ 124 w 125"/>
                <a:gd name="T1" fmla="*/ 455 h 456"/>
                <a:gd name="T2" fmla="*/ 124 w 125"/>
                <a:gd name="T3" fmla="*/ 0 h 456"/>
                <a:gd name="T4" fmla="*/ 0 w 125"/>
                <a:gd name="T5" fmla="*/ 0 h 456"/>
                <a:gd name="T6" fmla="*/ 0 w 125"/>
                <a:gd name="T7" fmla="*/ 455 h 456"/>
                <a:gd name="T8" fmla="*/ 124 w 125"/>
                <a:gd name="T9" fmla="*/ 455 h 4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456">
                  <a:moveTo>
                    <a:pt x="124" y="455"/>
                  </a:moveTo>
                  <a:lnTo>
                    <a:pt x="124" y="0"/>
                  </a:lnTo>
                  <a:lnTo>
                    <a:pt x="0" y="0"/>
                  </a:lnTo>
                  <a:lnTo>
                    <a:pt x="0" y="455"/>
                  </a:lnTo>
                  <a:lnTo>
                    <a:pt x="124" y="455"/>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3" name="Freeform 233"/>
            <p:cNvSpPr>
              <a:spLocks/>
            </p:cNvSpPr>
            <p:nvPr/>
          </p:nvSpPr>
          <p:spPr bwMode="auto">
            <a:xfrm>
              <a:off x="5102" y="1558"/>
              <a:ext cx="153" cy="12"/>
            </a:xfrm>
            <a:custGeom>
              <a:avLst/>
              <a:gdLst>
                <a:gd name="T0" fmla="*/ 152 w 153"/>
                <a:gd name="T1" fmla="*/ 0 h 12"/>
                <a:gd name="T2" fmla="*/ 124 w 153"/>
                <a:gd name="T3" fmla="*/ 11 h 12"/>
                <a:gd name="T4" fmla="*/ 0 w 153"/>
                <a:gd name="T5" fmla="*/ 11 h 12"/>
                <a:gd name="T6" fmla="*/ 34 w 153"/>
                <a:gd name="T7" fmla="*/ 0 h 12"/>
                <a:gd name="T8" fmla="*/ 152 w 153"/>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12">
                  <a:moveTo>
                    <a:pt x="152" y="0"/>
                  </a:moveTo>
                  <a:lnTo>
                    <a:pt x="124" y="11"/>
                  </a:lnTo>
                  <a:lnTo>
                    <a:pt x="0" y="11"/>
                  </a:lnTo>
                  <a:lnTo>
                    <a:pt x="34" y="0"/>
                  </a:lnTo>
                  <a:lnTo>
                    <a:pt x="152"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4" name="Freeform 234"/>
            <p:cNvSpPr>
              <a:spLocks/>
            </p:cNvSpPr>
            <p:nvPr/>
          </p:nvSpPr>
          <p:spPr bwMode="auto">
            <a:xfrm>
              <a:off x="5389" y="1518"/>
              <a:ext cx="24" cy="513"/>
            </a:xfrm>
            <a:custGeom>
              <a:avLst/>
              <a:gdLst>
                <a:gd name="T0" fmla="*/ 23 w 24"/>
                <a:gd name="T1" fmla="*/ 489 h 513"/>
                <a:gd name="T2" fmla="*/ 23 w 24"/>
                <a:gd name="T3" fmla="*/ 0 h 513"/>
                <a:gd name="T4" fmla="*/ 0 w 24"/>
                <a:gd name="T5" fmla="*/ 11 h 513"/>
                <a:gd name="T6" fmla="*/ 0 w 24"/>
                <a:gd name="T7" fmla="*/ 512 h 513"/>
                <a:gd name="T8" fmla="*/ 23 w 24"/>
                <a:gd name="T9" fmla="*/ 489 h 5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513">
                  <a:moveTo>
                    <a:pt x="23" y="489"/>
                  </a:moveTo>
                  <a:lnTo>
                    <a:pt x="23" y="0"/>
                  </a:lnTo>
                  <a:lnTo>
                    <a:pt x="0" y="11"/>
                  </a:lnTo>
                  <a:lnTo>
                    <a:pt x="0" y="512"/>
                  </a:lnTo>
                  <a:lnTo>
                    <a:pt x="23" y="489"/>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5" name="Freeform 235"/>
            <p:cNvSpPr>
              <a:spLocks/>
            </p:cNvSpPr>
            <p:nvPr/>
          </p:nvSpPr>
          <p:spPr bwMode="auto">
            <a:xfrm>
              <a:off x="5265" y="1529"/>
              <a:ext cx="125" cy="502"/>
            </a:xfrm>
            <a:custGeom>
              <a:avLst/>
              <a:gdLst>
                <a:gd name="T0" fmla="*/ 124 w 125"/>
                <a:gd name="T1" fmla="*/ 501 h 502"/>
                <a:gd name="T2" fmla="*/ 124 w 125"/>
                <a:gd name="T3" fmla="*/ 0 h 502"/>
                <a:gd name="T4" fmla="*/ 0 w 125"/>
                <a:gd name="T5" fmla="*/ 0 h 502"/>
                <a:gd name="T6" fmla="*/ 0 w 125"/>
                <a:gd name="T7" fmla="*/ 495 h 502"/>
                <a:gd name="T8" fmla="*/ 124 w 125"/>
                <a:gd name="T9" fmla="*/ 501 h 5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502">
                  <a:moveTo>
                    <a:pt x="124" y="501"/>
                  </a:moveTo>
                  <a:lnTo>
                    <a:pt x="124" y="0"/>
                  </a:lnTo>
                  <a:lnTo>
                    <a:pt x="0" y="0"/>
                  </a:lnTo>
                  <a:lnTo>
                    <a:pt x="0" y="495"/>
                  </a:lnTo>
                  <a:lnTo>
                    <a:pt x="124" y="501"/>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6" name="Freeform 236"/>
            <p:cNvSpPr>
              <a:spLocks/>
            </p:cNvSpPr>
            <p:nvPr/>
          </p:nvSpPr>
          <p:spPr bwMode="auto">
            <a:xfrm>
              <a:off x="5265" y="1518"/>
              <a:ext cx="148" cy="12"/>
            </a:xfrm>
            <a:custGeom>
              <a:avLst/>
              <a:gdLst>
                <a:gd name="T0" fmla="*/ 147 w 148"/>
                <a:gd name="T1" fmla="*/ 0 h 12"/>
                <a:gd name="T2" fmla="*/ 124 w 148"/>
                <a:gd name="T3" fmla="*/ 11 h 12"/>
                <a:gd name="T4" fmla="*/ 0 w 148"/>
                <a:gd name="T5" fmla="*/ 11 h 12"/>
                <a:gd name="T6" fmla="*/ 28 w 148"/>
                <a:gd name="T7" fmla="*/ 0 h 12"/>
                <a:gd name="T8" fmla="*/ 147 w 148"/>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12">
                  <a:moveTo>
                    <a:pt x="147" y="0"/>
                  </a:moveTo>
                  <a:lnTo>
                    <a:pt x="124" y="11"/>
                  </a:lnTo>
                  <a:lnTo>
                    <a:pt x="0" y="11"/>
                  </a:lnTo>
                  <a:lnTo>
                    <a:pt x="28" y="0"/>
                  </a:lnTo>
                  <a:lnTo>
                    <a:pt x="147"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7" name="Freeform 237"/>
            <p:cNvSpPr>
              <a:spLocks/>
            </p:cNvSpPr>
            <p:nvPr/>
          </p:nvSpPr>
          <p:spPr bwMode="auto">
            <a:xfrm>
              <a:off x="5547" y="1316"/>
              <a:ext cx="29" cy="721"/>
            </a:xfrm>
            <a:custGeom>
              <a:avLst/>
              <a:gdLst>
                <a:gd name="T0" fmla="*/ 22 w 29"/>
                <a:gd name="T1" fmla="*/ 692 h 721"/>
                <a:gd name="T2" fmla="*/ 28 w 29"/>
                <a:gd name="T3" fmla="*/ 0 h 721"/>
                <a:gd name="T4" fmla="*/ 11 w 29"/>
                <a:gd name="T5" fmla="*/ 6 h 721"/>
                <a:gd name="T6" fmla="*/ 0 w 29"/>
                <a:gd name="T7" fmla="*/ 720 h 721"/>
                <a:gd name="T8" fmla="*/ 22 w 29"/>
                <a:gd name="T9" fmla="*/ 692 h 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721">
                  <a:moveTo>
                    <a:pt x="22" y="692"/>
                  </a:moveTo>
                  <a:lnTo>
                    <a:pt x="28" y="0"/>
                  </a:lnTo>
                  <a:lnTo>
                    <a:pt x="11" y="6"/>
                  </a:lnTo>
                  <a:lnTo>
                    <a:pt x="0" y="720"/>
                  </a:lnTo>
                  <a:lnTo>
                    <a:pt x="22" y="692"/>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8" name="Freeform 238"/>
            <p:cNvSpPr>
              <a:spLocks/>
            </p:cNvSpPr>
            <p:nvPr/>
          </p:nvSpPr>
          <p:spPr bwMode="auto">
            <a:xfrm>
              <a:off x="5423" y="1322"/>
              <a:ext cx="136" cy="715"/>
            </a:xfrm>
            <a:custGeom>
              <a:avLst/>
              <a:gdLst>
                <a:gd name="T0" fmla="*/ 124 w 136"/>
                <a:gd name="T1" fmla="*/ 714 h 715"/>
                <a:gd name="T2" fmla="*/ 135 w 136"/>
                <a:gd name="T3" fmla="*/ 0 h 715"/>
                <a:gd name="T4" fmla="*/ 6 w 136"/>
                <a:gd name="T5" fmla="*/ 0 h 715"/>
                <a:gd name="T6" fmla="*/ 0 w 136"/>
                <a:gd name="T7" fmla="*/ 708 h 715"/>
                <a:gd name="T8" fmla="*/ 124 w 136"/>
                <a:gd name="T9" fmla="*/ 714 h 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715">
                  <a:moveTo>
                    <a:pt x="124" y="714"/>
                  </a:moveTo>
                  <a:lnTo>
                    <a:pt x="135" y="0"/>
                  </a:lnTo>
                  <a:lnTo>
                    <a:pt x="6" y="0"/>
                  </a:lnTo>
                  <a:lnTo>
                    <a:pt x="0" y="708"/>
                  </a:lnTo>
                  <a:lnTo>
                    <a:pt x="124" y="714"/>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49" name="Freeform 239"/>
            <p:cNvSpPr>
              <a:spLocks/>
            </p:cNvSpPr>
            <p:nvPr/>
          </p:nvSpPr>
          <p:spPr bwMode="auto">
            <a:xfrm>
              <a:off x="5429" y="1316"/>
              <a:ext cx="147" cy="7"/>
            </a:xfrm>
            <a:custGeom>
              <a:avLst/>
              <a:gdLst>
                <a:gd name="T0" fmla="*/ 146 w 147"/>
                <a:gd name="T1" fmla="*/ 0 h 7"/>
                <a:gd name="T2" fmla="*/ 129 w 147"/>
                <a:gd name="T3" fmla="*/ 6 h 7"/>
                <a:gd name="T4" fmla="*/ 0 w 147"/>
                <a:gd name="T5" fmla="*/ 6 h 7"/>
                <a:gd name="T6" fmla="*/ 22 w 147"/>
                <a:gd name="T7" fmla="*/ 0 h 7"/>
                <a:gd name="T8" fmla="*/ 146 w 14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7">
                  <a:moveTo>
                    <a:pt x="146" y="0"/>
                  </a:moveTo>
                  <a:lnTo>
                    <a:pt x="129" y="6"/>
                  </a:lnTo>
                  <a:lnTo>
                    <a:pt x="0" y="6"/>
                  </a:lnTo>
                  <a:lnTo>
                    <a:pt x="22" y="0"/>
                  </a:lnTo>
                  <a:lnTo>
                    <a:pt x="146"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0" name="Freeform 240"/>
            <p:cNvSpPr>
              <a:spLocks/>
            </p:cNvSpPr>
            <p:nvPr/>
          </p:nvSpPr>
          <p:spPr bwMode="auto">
            <a:xfrm>
              <a:off x="5716" y="1456"/>
              <a:ext cx="18" cy="581"/>
            </a:xfrm>
            <a:custGeom>
              <a:avLst/>
              <a:gdLst>
                <a:gd name="T0" fmla="*/ 11 w 18"/>
                <a:gd name="T1" fmla="*/ 557 h 581"/>
                <a:gd name="T2" fmla="*/ 17 w 18"/>
                <a:gd name="T3" fmla="*/ 0 h 581"/>
                <a:gd name="T4" fmla="*/ 6 w 18"/>
                <a:gd name="T5" fmla="*/ 11 h 581"/>
                <a:gd name="T6" fmla="*/ 0 w 18"/>
                <a:gd name="T7" fmla="*/ 580 h 581"/>
                <a:gd name="T8" fmla="*/ 11 w 18"/>
                <a:gd name="T9" fmla="*/ 557 h 5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581">
                  <a:moveTo>
                    <a:pt x="11" y="557"/>
                  </a:moveTo>
                  <a:lnTo>
                    <a:pt x="17" y="0"/>
                  </a:lnTo>
                  <a:lnTo>
                    <a:pt x="6" y="11"/>
                  </a:lnTo>
                  <a:lnTo>
                    <a:pt x="0" y="580"/>
                  </a:lnTo>
                  <a:lnTo>
                    <a:pt x="11" y="557"/>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1" name="Freeform 241"/>
            <p:cNvSpPr>
              <a:spLocks/>
            </p:cNvSpPr>
            <p:nvPr/>
          </p:nvSpPr>
          <p:spPr bwMode="auto">
            <a:xfrm>
              <a:off x="5586" y="1468"/>
              <a:ext cx="136" cy="569"/>
            </a:xfrm>
            <a:custGeom>
              <a:avLst/>
              <a:gdLst>
                <a:gd name="T0" fmla="*/ 129 w 136"/>
                <a:gd name="T1" fmla="*/ 568 h 569"/>
                <a:gd name="T2" fmla="*/ 135 w 136"/>
                <a:gd name="T3" fmla="*/ 0 h 569"/>
                <a:gd name="T4" fmla="*/ 6 w 136"/>
                <a:gd name="T5" fmla="*/ 0 h 569"/>
                <a:gd name="T6" fmla="*/ 0 w 136"/>
                <a:gd name="T7" fmla="*/ 568 h 569"/>
                <a:gd name="T8" fmla="*/ 129 w 136"/>
                <a:gd name="T9" fmla="*/ 568 h 5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569">
                  <a:moveTo>
                    <a:pt x="129" y="568"/>
                  </a:moveTo>
                  <a:lnTo>
                    <a:pt x="135" y="0"/>
                  </a:lnTo>
                  <a:lnTo>
                    <a:pt x="6" y="0"/>
                  </a:lnTo>
                  <a:lnTo>
                    <a:pt x="0" y="568"/>
                  </a:lnTo>
                  <a:lnTo>
                    <a:pt x="129" y="568"/>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2" name="Freeform 242"/>
            <p:cNvSpPr>
              <a:spLocks/>
            </p:cNvSpPr>
            <p:nvPr/>
          </p:nvSpPr>
          <p:spPr bwMode="auto">
            <a:xfrm>
              <a:off x="5592" y="1456"/>
              <a:ext cx="142" cy="13"/>
            </a:xfrm>
            <a:custGeom>
              <a:avLst/>
              <a:gdLst>
                <a:gd name="T0" fmla="*/ 141 w 142"/>
                <a:gd name="T1" fmla="*/ 0 h 13"/>
                <a:gd name="T2" fmla="*/ 130 w 142"/>
                <a:gd name="T3" fmla="*/ 12 h 13"/>
                <a:gd name="T4" fmla="*/ 0 w 142"/>
                <a:gd name="T5" fmla="*/ 12 h 13"/>
                <a:gd name="T6" fmla="*/ 17 w 142"/>
                <a:gd name="T7" fmla="*/ 0 h 13"/>
                <a:gd name="T8" fmla="*/ 141 w 14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
                  <a:moveTo>
                    <a:pt x="141" y="0"/>
                  </a:moveTo>
                  <a:lnTo>
                    <a:pt x="130" y="12"/>
                  </a:lnTo>
                  <a:lnTo>
                    <a:pt x="0" y="12"/>
                  </a:lnTo>
                  <a:lnTo>
                    <a:pt x="17" y="0"/>
                  </a:lnTo>
                  <a:lnTo>
                    <a:pt x="141"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3" name="Freeform 243"/>
            <p:cNvSpPr>
              <a:spLocks/>
            </p:cNvSpPr>
            <p:nvPr/>
          </p:nvSpPr>
          <p:spPr bwMode="auto">
            <a:xfrm>
              <a:off x="5879" y="1456"/>
              <a:ext cx="18" cy="586"/>
            </a:xfrm>
            <a:custGeom>
              <a:avLst/>
              <a:gdLst>
                <a:gd name="T0" fmla="*/ 11 w 18"/>
                <a:gd name="T1" fmla="*/ 563 h 586"/>
                <a:gd name="T2" fmla="*/ 17 w 18"/>
                <a:gd name="T3" fmla="*/ 0 h 586"/>
                <a:gd name="T4" fmla="*/ 6 w 18"/>
                <a:gd name="T5" fmla="*/ 11 h 586"/>
                <a:gd name="T6" fmla="*/ 0 w 18"/>
                <a:gd name="T7" fmla="*/ 585 h 586"/>
                <a:gd name="T8" fmla="*/ 11 w 18"/>
                <a:gd name="T9" fmla="*/ 563 h 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586">
                  <a:moveTo>
                    <a:pt x="11" y="563"/>
                  </a:moveTo>
                  <a:lnTo>
                    <a:pt x="17" y="0"/>
                  </a:lnTo>
                  <a:lnTo>
                    <a:pt x="6" y="11"/>
                  </a:lnTo>
                  <a:lnTo>
                    <a:pt x="0" y="585"/>
                  </a:lnTo>
                  <a:lnTo>
                    <a:pt x="11" y="563"/>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4" name="Freeform 244"/>
            <p:cNvSpPr>
              <a:spLocks/>
            </p:cNvSpPr>
            <p:nvPr/>
          </p:nvSpPr>
          <p:spPr bwMode="auto">
            <a:xfrm>
              <a:off x="5749" y="1468"/>
              <a:ext cx="136" cy="574"/>
            </a:xfrm>
            <a:custGeom>
              <a:avLst/>
              <a:gdLst>
                <a:gd name="T0" fmla="*/ 129 w 136"/>
                <a:gd name="T1" fmla="*/ 573 h 574"/>
                <a:gd name="T2" fmla="*/ 135 w 136"/>
                <a:gd name="T3" fmla="*/ 0 h 574"/>
                <a:gd name="T4" fmla="*/ 6 w 136"/>
                <a:gd name="T5" fmla="*/ 0 h 574"/>
                <a:gd name="T6" fmla="*/ 0 w 136"/>
                <a:gd name="T7" fmla="*/ 573 h 574"/>
                <a:gd name="T8" fmla="*/ 129 w 136"/>
                <a:gd name="T9" fmla="*/ 573 h 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574">
                  <a:moveTo>
                    <a:pt x="129" y="573"/>
                  </a:moveTo>
                  <a:lnTo>
                    <a:pt x="135" y="0"/>
                  </a:lnTo>
                  <a:lnTo>
                    <a:pt x="6" y="0"/>
                  </a:lnTo>
                  <a:lnTo>
                    <a:pt x="0" y="573"/>
                  </a:lnTo>
                  <a:lnTo>
                    <a:pt x="129" y="573"/>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5" name="Freeform 245"/>
            <p:cNvSpPr>
              <a:spLocks/>
            </p:cNvSpPr>
            <p:nvPr/>
          </p:nvSpPr>
          <p:spPr bwMode="auto">
            <a:xfrm>
              <a:off x="5755" y="1456"/>
              <a:ext cx="142" cy="13"/>
            </a:xfrm>
            <a:custGeom>
              <a:avLst/>
              <a:gdLst>
                <a:gd name="T0" fmla="*/ 141 w 142"/>
                <a:gd name="T1" fmla="*/ 0 h 13"/>
                <a:gd name="T2" fmla="*/ 130 w 142"/>
                <a:gd name="T3" fmla="*/ 12 h 13"/>
                <a:gd name="T4" fmla="*/ 0 w 142"/>
                <a:gd name="T5" fmla="*/ 12 h 13"/>
                <a:gd name="T6" fmla="*/ 17 w 142"/>
                <a:gd name="T7" fmla="*/ 0 h 13"/>
                <a:gd name="T8" fmla="*/ 141 w 14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
                  <a:moveTo>
                    <a:pt x="141" y="0"/>
                  </a:moveTo>
                  <a:lnTo>
                    <a:pt x="130" y="12"/>
                  </a:lnTo>
                  <a:lnTo>
                    <a:pt x="0" y="12"/>
                  </a:lnTo>
                  <a:lnTo>
                    <a:pt x="17" y="0"/>
                  </a:lnTo>
                  <a:lnTo>
                    <a:pt x="141"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6" name="Freeform 246"/>
            <p:cNvSpPr>
              <a:spLocks/>
            </p:cNvSpPr>
            <p:nvPr/>
          </p:nvSpPr>
          <p:spPr bwMode="auto">
            <a:xfrm>
              <a:off x="3426" y="1389"/>
              <a:ext cx="80" cy="631"/>
            </a:xfrm>
            <a:custGeom>
              <a:avLst/>
              <a:gdLst>
                <a:gd name="T0" fmla="*/ 79 w 80"/>
                <a:gd name="T1" fmla="*/ 608 h 631"/>
                <a:gd name="T2" fmla="*/ 73 w 80"/>
                <a:gd name="T3" fmla="*/ 0 h 631"/>
                <a:gd name="T4" fmla="*/ 0 w 80"/>
                <a:gd name="T5" fmla="*/ 6 h 631"/>
                <a:gd name="T6" fmla="*/ 6 w 80"/>
                <a:gd name="T7" fmla="*/ 630 h 631"/>
                <a:gd name="T8" fmla="*/ 79 w 80"/>
                <a:gd name="T9" fmla="*/ 608 h 6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631">
                  <a:moveTo>
                    <a:pt x="79" y="608"/>
                  </a:moveTo>
                  <a:lnTo>
                    <a:pt x="73" y="0"/>
                  </a:lnTo>
                  <a:lnTo>
                    <a:pt x="0" y="6"/>
                  </a:lnTo>
                  <a:lnTo>
                    <a:pt x="6" y="630"/>
                  </a:lnTo>
                  <a:lnTo>
                    <a:pt x="79" y="608"/>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7" name="Freeform 247"/>
            <p:cNvSpPr>
              <a:spLocks/>
            </p:cNvSpPr>
            <p:nvPr/>
          </p:nvSpPr>
          <p:spPr bwMode="auto">
            <a:xfrm>
              <a:off x="3308" y="1395"/>
              <a:ext cx="125" cy="625"/>
            </a:xfrm>
            <a:custGeom>
              <a:avLst/>
              <a:gdLst>
                <a:gd name="T0" fmla="*/ 124 w 125"/>
                <a:gd name="T1" fmla="*/ 624 h 625"/>
                <a:gd name="T2" fmla="*/ 118 w 125"/>
                <a:gd name="T3" fmla="*/ 0 h 625"/>
                <a:gd name="T4" fmla="*/ 0 w 125"/>
                <a:gd name="T5" fmla="*/ 0 h 625"/>
                <a:gd name="T6" fmla="*/ 6 w 125"/>
                <a:gd name="T7" fmla="*/ 624 h 625"/>
                <a:gd name="T8" fmla="*/ 124 w 125"/>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625">
                  <a:moveTo>
                    <a:pt x="124" y="624"/>
                  </a:moveTo>
                  <a:lnTo>
                    <a:pt x="118" y="0"/>
                  </a:lnTo>
                  <a:lnTo>
                    <a:pt x="0" y="0"/>
                  </a:lnTo>
                  <a:lnTo>
                    <a:pt x="6" y="624"/>
                  </a:lnTo>
                  <a:lnTo>
                    <a:pt x="124" y="624"/>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8" name="Freeform 248"/>
            <p:cNvSpPr>
              <a:spLocks/>
            </p:cNvSpPr>
            <p:nvPr/>
          </p:nvSpPr>
          <p:spPr bwMode="auto">
            <a:xfrm>
              <a:off x="3308" y="1384"/>
              <a:ext cx="192" cy="12"/>
            </a:xfrm>
            <a:custGeom>
              <a:avLst/>
              <a:gdLst>
                <a:gd name="T0" fmla="*/ 191 w 192"/>
                <a:gd name="T1" fmla="*/ 6 h 12"/>
                <a:gd name="T2" fmla="*/ 118 w 192"/>
                <a:gd name="T3" fmla="*/ 11 h 12"/>
                <a:gd name="T4" fmla="*/ 0 w 192"/>
                <a:gd name="T5" fmla="*/ 11 h 12"/>
                <a:gd name="T6" fmla="*/ 79 w 192"/>
                <a:gd name="T7" fmla="*/ 0 h 12"/>
                <a:gd name="T8" fmla="*/ 191 w 192"/>
                <a:gd name="T9" fmla="*/ 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 h="12">
                  <a:moveTo>
                    <a:pt x="191" y="6"/>
                  </a:moveTo>
                  <a:lnTo>
                    <a:pt x="118" y="11"/>
                  </a:lnTo>
                  <a:lnTo>
                    <a:pt x="0" y="11"/>
                  </a:lnTo>
                  <a:lnTo>
                    <a:pt x="79" y="0"/>
                  </a:lnTo>
                  <a:lnTo>
                    <a:pt x="191" y="6"/>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59" name="Freeform 249"/>
            <p:cNvSpPr>
              <a:spLocks/>
            </p:cNvSpPr>
            <p:nvPr/>
          </p:nvSpPr>
          <p:spPr bwMode="auto">
            <a:xfrm>
              <a:off x="3584" y="1856"/>
              <a:ext cx="68" cy="169"/>
            </a:xfrm>
            <a:custGeom>
              <a:avLst/>
              <a:gdLst>
                <a:gd name="T0" fmla="*/ 67 w 68"/>
                <a:gd name="T1" fmla="*/ 146 h 169"/>
                <a:gd name="T2" fmla="*/ 67 w 68"/>
                <a:gd name="T3" fmla="*/ 0 h 169"/>
                <a:gd name="T4" fmla="*/ 0 w 68"/>
                <a:gd name="T5" fmla="*/ 22 h 169"/>
                <a:gd name="T6" fmla="*/ 0 w 68"/>
                <a:gd name="T7" fmla="*/ 168 h 169"/>
                <a:gd name="T8" fmla="*/ 67 w 68"/>
                <a:gd name="T9" fmla="*/ 146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169">
                  <a:moveTo>
                    <a:pt x="67" y="146"/>
                  </a:moveTo>
                  <a:lnTo>
                    <a:pt x="67" y="0"/>
                  </a:lnTo>
                  <a:lnTo>
                    <a:pt x="0" y="22"/>
                  </a:lnTo>
                  <a:lnTo>
                    <a:pt x="0" y="168"/>
                  </a:lnTo>
                  <a:lnTo>
                    <a:pt x="67" y="146"/>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0" name="Freeform 250"/>
            <p:cNvSpPr>
              <a:spLocks/>
            </p:cNvSpPr>
            <p:nvPr/>
          </p:nvSpPr>
          <p:spPr bwMode="auto">
            <a:xfrm>
              <a:off x="3466" y="1878"/>
              <a:ext cx="119" cy="147"/>
            </a:xfrm>
            <a:custGeom>
              <a:avLst/>
              <a:gdLst>
                <a:gd name="T0" fmla="*/ 118 w 119"/>
                <a:gd name="T1" fmla="*/ 146 h 147"/>
                <a:gd name="T2" fmla="*/ 118 w 119"/>
                <a:gd name="T3" fmla="*/ 0 h 147"/>
                <a:gd name="T4" fmla="*/ 0 w 119"/>
                <a:gd name="T5" fmla="*/ 0 h 147"/>
                <a:gd name="T6" fmla="*/ 0 w 119"/>
                <a:gd name="T7" fmla="*/ 140 h 147"/>
                <a:gd name="T8" fmla="*/ 118 w 119"/>
                <a:gd name="T9" fmla="*/ 146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147">
                  <a:moveTo>
                    <a:pt x="118" y="146"/>
                  </a:moveTo>
                  <a:lnTo>
                    <a:pt x="118" y="0"/>
                  </a:lnTo>
                  <a:lnTo>
                    <a:pt x="0" y="0"/>
                  </a:lnTo>
                  <a:lnTo>
                    <a:pt x="0" y="140"/>
                  </a:lnTo>
                  <a:lnTo>
                    <a:pt x="118" y="146"/>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1" name="Freeform 251"/>
            <p:cNvSpPr>
              <a:spLocks/>
            </p:cNvSpPr>
            <p:nvPr/>
          </p:nvSpPr>
          <p:spPr bwMode="auto">
            <a:xfrm>
              <a:off x="3466" y="1856"/>
              <a:ext cx="186" cy="23"/>
            </a:xfrm>
            <a:custGeom>
              <a:avLst/>
              <a:gdLst>
                <a:gd name="T0" fmla="*/ 185 w 186"/>
                <a:gd name="T1" fmla="*/ 0 h 23"/>
                <a:gd name="T2" fmla="*/ 118 w 186"/>
                <a:gd name="T3" fmla="*/ 22 h 23"/>
                <a:gd name="T4" fmla="*/ 0 w 186"/>
                <a:gd name="T5" fmla="*/ 22 h 23"/>
                <a:gd name="T6" fmla="*/ 73 w 186"/>
                <a:gd name="T7" fmla="*/ 0 h 23"/>
                <a:gd name="T8" fmla="*/ 185 w 186"/>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 h="23">
                  <a:moveTo>
                    <a:pt x="185" y="0"/>
                  </a:moveTo>
                  <a:lnTo>
                    <a:pt x="118" y="22"/>
                  </a:lnTo>
                  <a:lnTo>
                    <a:pt x="0" y="22"/>
                  </a:lnTo>
                  <a:lnTo>
                    <a:pt x="73" y="0"/>
                  </a:lnTo>
                  <a:lnTo>
                    <a:pt x="185"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2" name="Freeform 252"/>
            <p:cNvSpPr>
              <a:spLocks/>
            </p:cNvSpPr>
            <p:nvPr/>
          </p:nvSpPr>
          <p:spPr bwMode="auto">
            <a:xfrm>
              <a:off x="3736" y="1912"/>
              <a:ext cx="68" cy="119"/>
            </a:xfrm>
            <a:custGeom>
              <a:avLst/>
              <a:gdLst>
                <a:gd name="T0" fmla="*/ 67 w 68"/>
                <a:gd name="T1" fmla="*/ 90 h 119"/>
                <a:gd name="T2" fmla="*/ 67 w 68"/>
                <a:gd name="T3" fmla="*/ 0 h 119"/>
                <a:gd name="T4" fmla="*/ 0 w 68"/>
                <a:gd name="T5" fmla="*/ 22 h 119"/>
                <a:gd name="T6" fmla="*/ 0 w 68"/>
                <a:gd name="T7" fmla="*/ 118 h 119"/>
                <a:gd name="T8" fmla="*/ 67 w 68"/>
                <a:gd name="T9" fmla="*/ 90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119">
                  <a:moveTo>
                    <a:pt x="67" y="90"/>
                  </a:moveTo>
                  <a:lnTo>
                    <a:pt x="67" y="0"/>
                  </a:lnTo>
                  <a:lnTo>
                    <a:pt x="0" y="22"/>
                  </a:lnTo>
                  <a:lnTo>
                    <a:pt x="0" y="118"/>
                  </a:lnTo>
                  <a:lnTo>
                    <a:pt x="67" y="90"/>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3" name="Freeform 253"/>
            <p:cNvSpPr>
              <a:spLocks/>
            </p:cNvSpPr>
            <p:nvPr/>
          </p:nvSpPr>
          <p:spPr bwMode="auto">
            <a:xfrm>
              <a:off x="3618" y="1929"/>
              <a:ext cx="119" cy="102"/>
            </a:xfrm>
            <a:custGeom>
              <a:avLst/>
              <a:gdLst>
                <a:gd name="T0" fmla="*/ 118 w 119"/>
                <a:gd name="T1" fmla="*/ 101 h 102"/>
                <a:gd name="T2" fmla="*/ 118 w 119"/>
                <a:gd name="T3" fmla="*/ 6 h 102"/>
                <a:gd name="T4" fmla="*/ 0 w 119"/>
                <a:gd name="T5" fmla="*/ 0 h 102"/>
                <a:gd name="T6" fmla="*/ 0 w 119"/>
                <a:gd name="T7" fmla="*/ 95 h 102"/>
                <a:gd name="T8" fmla="*/ 118 w 119"/>
                <a:gd name="T9" fmla="*/ 101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102">
                  <a:moveTo>
                    <a:pt x="118" y="101"/>
                  </a:moveTo>
                  <a:lnTo>
                    <a:pt x="118" y="6"/>
                  </a:lnTo>
                  <a:lnTo>
                    <a:pt x="0" y="0"/>
                  </a:lnTo>
                  <a:lnTo>
                    <a:pt x="0" y="95"/>
                  </a:lnTo>
                  <a:lnTo>
                    <a:pt x="118" y="101"/>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4" name="Freeform 254"/>
            <p:cNvSpPr>
              <a:spLocks/>
            </p:cNvSpPr>
            <p:nvPr/>
          </p:nvSpPr>
          <p:spPr bwMode="auto">
            <a:xfrm>
              <a:off x="3618" y="1912"/>
              <a:ext cx="186" cy="23"/>
            </a:xfrm>
            <a:custGeom>
              <a:avLst/>
              <a:gdLst>
                <a:gd name="T0" fmla="*/ 185 w 186"/>
                <a:gd name="T1" fmla="*/ 0 h 23"/>
                <a:gd name="T2" fmla="*/ 118 w 186"/>
                <a:gd name="T3" fmla="*/ 22 h 23"/>
                <a:gd name="T4" fmla="*/ 0 w 186"/>
                <a:gd name="T5" fmla="*/ 17 h 23"/>
                <a:gd name="T6" fmla="*/ 67 w 186"/>
                <a:gd name="T7" fmla="*/ 0 h 23"/>
                <a:gd name="T8" fmla="*/ 185 w 186"/>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 h="23">
                  <a:moveTo>
                    <a:pt x="185" y="0"/>
                  </a:moveTo>
                  <a:lnTo>
                    <a:pt x="118" y="22"/>
                  </a:lnTo>
                  <a:lnTo>
                    <a:pt x="0" y="17"/>
                  </a:lnTo>
                  <a:lnTo>
                    <a:pt x="67" y="0"/>
                  </a:lnTo>
                  <a:lnTo>
                    <a:pt x="185"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5" name="Freeform 255"/>
            <p:cNvSpPr>
              <a:spLocks/>
            </p:cNvSpPr>
            <p:nvPr/>
          </p:nvSpPr>
          <p:spPr bwMode="auto">
            <a:xfrm>
              <a:off x="3893" y="1940"/>
              <a:ext cx="63" cy="91"/>
            </a:xfrm>
            <a:custGeom>
              <a:avLst/>
              <a:gdLst>
                <a:gd name="T0" fmla="*/ 62 w 63"/>
                <a:gd name="T1" fmla="*/ 68 h 91"/>
                <a:gd name="T2" fmla="*/ 62 w 63"/>
                <a:gd name="T3" fmla="*/ 0 h 91"/>
                <a:gd name="T4" fmla="*/ 0 w 63"/>
                <a:gd name="T5" fmla="*/ 23 h 91"/>
                <a:gd name="T6" fmla="*/ 0 w 63"/>
                <a:gd name="T7" fmla="*/ 90 h 91"/>
                <a:gd name="T8" fmla="*/ 62 w 63"/>
                <a:gd name="T9" fmla="*/ 68 h 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91">
                  <a:moveTo>
                    <a:pt x="62" y="68"/>
                  </a:moveTo>
                  <a:lnTo>
                    <a:pt x="62" y="0"/>
                  </a:lnTo>
                  <a:lnTo>
                    <a:pt x="0" y="23"/>
                  </a:lnTo>
                  <a:lnTo>
                    <a:pt x="0" y="90"/>
                  </a:lnTo>
                  <a:lnTo>
                    <a:pt x="62" y="68"/>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6" name="Freeform 256"/>
            <p:cNvSpPr>
              <a:spLocks/>
            </p:cNvSpPr>
            <p:nvPr/>
          </p:nvSpPr>
          <p:spPr bwMode="auto">
            <a:xfrm>
              <a:off x="3775" y="1957"/>
              <a:ext cx="119" cy="74"/>
            </a:xfrm>
            <a:custGeom>
              <a:avLst/>
              <a:gdLst>
                <a:gd name="T0" fmla="*/ 118 w 119"/>
                <a:gd name="T1" fmla="*/ 73 h 74"/>
                <a:gd name="T2" fmla="*/ 118 w 119"/>
                <a:gd name="T3" fmla="*/ 6 h 74"/>
                <a:gd name="T4" fmla="*/ 0 w 119"/>
                <a:gd name="T5" fmla="*/ 0 h 74"/>
                <a:gd name="T6" fmla="*/ 0 w 119"/>
                <a:gd name="T7" fmla="*/ 73 h 74"/>
                <a:gd name="T8" fmla="*/ 118 w 119"/>
                <a:gd name="T9" fmla="*/ 73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74">
                  <a:moveTo>
                    <a:pt x="118" y="73"/>
                  </a:moveTo>
                  <a:lnTo>
                    <a:pt x="118" y="6"/>
                  </a:lnTo>
                  <a:lnTo>
                    <a:pt x="0" y="0"/>
                  </a:lnTo>
                  <a:lnTo>
                    <a:pt x="0" y="73"/>
                  </a:lnTo>
                  <a:lnTo>
                    <a:pt x="118" y="73"/>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7" name="Freeform 257"/>
            <p:cNvSpPr>
              <a:spLocks/>
            </p:cNvSpPr>
            <p:nvPr/>
          </p:nvSpPr>
          <p:spPr bwMode="auto">
            <a:xfrm>
              <a:off x="3775" y="1934"/>
              <a:ext cx="181" cy="30"/>
            </a:xfrm>
            <a:custGeom>
              <a:avLst/>
              <a:gdLst>
                <a:gd name="T0" fmla="*/ 180 w 181"/>
                <a:gd name="T1" fmla="*/ 6 h 30"/>
                <a:gd name="T2" fmla="*/ 118 w 181"/>
                <a:gd name="T3" fmla="*/ 29 h 30"/>
                <a:gd name="T4" fmla="*/ 0 w 181"/>
                <a:gd name="T5" fmla="*/ 23 h 30"/>
                <a:gd name="T6" fmla="*/ 62 w 181"/>
                <a:gd name="T7" fmla="*/ 0 h 30"/>
                <a:gd name="T8" fmla="*/ 180 w 181"/>
                <a:gd name="T9" fmla="*/ 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30">
                  <a:moveTo>
                    <a:pt x="180" y="6"/>
                  </a:moveTo>
                  <a:lnTo>
                    <a:pt x="118" y="29"/>
                  </a:lnTo>
                  <a:lnTo>
                    <a:pt x="0" y="23"/>
                  </a:lnTo>
                  <a:lnTo>
                    <a:pt x="62" y="0"/>
                  </a:lnTo>
                  <a:lnTo>
                    <a:pt x="180" y="6"/>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8" name="Freeform 258"/>
            <p:cNvSpPr>
              <a:spLocks/>
            </p:cNvSpPr>
            <p:nvPr/>
          </p:nvSpPr>
          <p:spPr bwMode="auto">
            <a:xfrm>
              <a:off x="4045" y="1608"/>
              <a:ext cx="63" cy="429"/>
            </a:xfrm>
            <a:custGeom>
              <a:avLst/>
              <a:gdLst>
                <a:gd name="T0" fmla="*/ 62 w 63"/>
                <a:gd name="T1" fmla="*/ 405 h 429"/>
                <a:gd name="T2" fmla="*/ 62 w 63"/>
                <a:gd name="T3" fmla="*/ 0 h 429"/>
                <a:gd name="T4" fmla="*/ 0 w 63"/>
                <a:gd name="T5" fmla="*/ 11 h 429"/>
                <a:gd name="T6" fmla="*/ 6 w 63"/>
                <a:gd name="T7" fmla="*/ 428 h 429"/>
                <a:gd name="T8" fmla="*/ 62 w 63"/>
                <a:gd name="T9" fmla="*/ 405 h 4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429">
                  <a:moveTo>
                    <a:pt x="62" y="405"/>
                  </a:moveTo>
                  <a:lnTo>
                    <a:pt x="62" y="0"/>
                  </a:lnTo>
                  <a:lnTo>
                    <a:pt x="0" y="11"/>
                  </a:lnTo>
                  <a:lnTo>
                    <a:pt x="6" y="428"/>
                  </a:lnTo>
                  <a:lnTo>
                    <a:pt x="62" y="405"/>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69" name="Freeform 259"/>
            <p:cNvSpPr>
              <a:spLocks/>
            </p:cNvSpPr>
            <p:nvPr/>
          </p:nvSpPr>
          <p:spPr bwMode="auto">
            <a:xfrm>
              <a:off x="3927" y="1619"/>
              <a:ext cx="125" cy="418"/>
            </a:xfrm>
            <a:custGeom>
              <a:avLst/>
              <a:gdLst>
                <a:gd name="T0" fmla="*/ 124 w 125"/>
                <a:gd name="T1" fmla="*/ 417 h 418"/>
                <a:gd name="T2" fmla="*/ 118 w 125"/>
                <a:gd name="T3" fmla="*/ 0 h 418"/>
                <a:gd name="T4" fmla="*/ 0 w 125"/>
                <a:gd name="T5" fmla="*/ 0 h 418"/>
                <a:gd name="T6" fmla="*/ 0 w 125"/>
                <a:gd name="T7" fmla="*/ 411 h 418"/>
                <a:gd name="T8" fmla="*/ 124 w 125"/>
                <a:gd name="T9" fmla="*/ 417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418">
                  <a:moveTo>
                    <a:pt x="124" y="417"/>
                  </a:moveTo>
                  <a:lnTo>
                    <a:pt x="118" y="0"/>
                  </a:lnTo>
                  <a:lnTo>
                    <a:pt x="0" y="0"/>
                  </a:lnTo>
                  <a:lnTo>
                    <a:pt x="0" y="411"/>
                  </a:lnTo>
                  <a:lnTo>
                    <a:pt x="124" y="417"/>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0" name="Freeform 260"/>
            <p:cNvSpPr>
              <a:spLocks/>
            </p:cNvSpPr>
            <p:nvPr/>
          </p:nvSpPr>
          <p:spPr bwMode="auto">
            <a:xfrm>
              <a:off x="3927" y="1603"/>
              <a:ext cx="181" cy="17"/>
            </a:xfrm>
            <a:custGeom>
              <a:avLst/>
              <a:gdLst>
                <a:gd name="T0" fmla="*/ 180 w 181"/>
                <a:gd name="T1" fmla="*/ 5 h 17"/>
                <a:gd name="T2" fmla="*/ 118 w 181"/>
                <a:gd name="T3" fmla="*/ 16 h 17"/>
                <a:gd name="T4" fmla="*/ 0 w 181"/>
                <a:gd name="T5" fmla="*/ 16 h 17"/>
                <a:gd name="T6" fmla="*/ 62 w 181"/>
                <a:gd name="T7" fmla="*/ 0 h 17"/>
                <a:gd name="T8" fmla="*/ 180 w 181"/>
                <a:gd name="T9" fmla="*/ 5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17">
                  <a:moveTo>
                    <a:pt x="180" y="5"/>
                  </a:moveTo>
                  <a:lnTo>
                    <a:pt x="118" y="16"/>
                  </a:lnTo>
                  <a:lnTo>
                    <a:pt x="0" y="16"/>
                  </a:lnTo>
                  <a:lnTo>
                    <a:pt x="62" y="0"/>
                  </a:lnTo>
                  <a:lnTo>
                    <a:pt x="180" y="5"/>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1" name="Freeform 261"/>
            <p:cNvSpPr>
              <a:spLocks/>
            </p:cNvSpPr>
            <p:nvPr/>
          </p:nvSpPr>
          <p:spPr bwMode="auto">
            <a:xfrm>
              <a:off x="4203" y="1631"/>
              <a:ext cx="57" cy="411"/>
            </a:xfrm>
            <a:custGeom>
              <a:avLst/>
              <a:gdLst>
                <a:gd name="T0" fmla="*/ 56 w 57"/>
                <a:gd name="T1" fmla="*/ 382 h 411"/>
                <a:gd name="T2" fmla="*/ 56 w 57"/>
                <a:gd name="T3" fmla="*/ 0 h 411"/>
                <a:gd name="T4" fmla="*/ 0 w 57"/>
                <a:gd name="T5" fmla="*/ 17 h 411"/>
                <a:gd name="T6" fmla="*/ 6 w 57"/>
                <a:gd name="T7" fmla="*/ 410 h 411"/>
                <a:gd name="T8" fmla="*/ 56 w 57"/>
                <a:gd name="T9" fmla="*/ 382 h 4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411">
                  <a:moveTo>
                    <a:pt x="56" y="382"/>
                  </a:moveTo>
                  <a:lnTo>
                    <a:pt x="56" y="0"/>
                  </a:lnTo>
                  <a:lnTo>
                    <a:pt x="0" y="17"/>
                  </a:lnTo>
                  <a:lnTo>
                    <a:pt x="6" y="410"/>
                  </a:lnTo>
                  <a:lnTo>
                    <a:pt x="56" y="382"/>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2" name="Freeform 262"/>
            <p:cNvSpPr>
              <a:spLocks/>
            </p:cNvSpPr>
            <p:nvPr/>
          </p:nvSpPr>
          <p:spPr bwMode="auto">
            <a:xfrm>
              <a:off x="4085" y="1648"/>
              <a:ext cx="124" cy="394"/>
            </a:xfrm>
            <a:custGeom>
              <a:avLst/>
              <a:gdLst>
                <a:gd name="T0" fmla="*/ 123 w 124"/>
                <a:gd name="T1" fmla="*/ 393 h 394"/>
                <a:gd name="T2" fmla="*/ 117 w 124"/>
                <a:gd name="T3" fmla="*/ 0 h 394"/>
                <a:gd name="T4" fmla="*/ 0 w 124"/>
                <a:gd name="T5" fmla="*/ 0 h 394"/>
                <a:gd name="T6" fmla="*/ 0 w 124"/>
                <a:gd name="T7" fmla="*/ 387 h 394"/>
                <a:gd name="T8" fmla="*/ 123 w 124"/>
                <a:gd name="T9" fmla="*/ 393 h 3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 h="394">
                  <a:moveTo>
                    <a:pt x="123" y="393"/>
                  </a:moveTo>
                  <a:lnTo>
                    <a:pt x="117" y="0"/>
                  </a:lnTo>
                  <a:lnTo>
                    <a:pt x="0" y="0"/>
                  </a:lnTo>
                  <a:lnTo>
                    <a:pt x="0" y="387"/>
                  </a:lnTo>
                  <a:lnTo>
                    <a:pt x="123" y="393"/>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3" name="Freeform 263"/>
            <p:cNvSpPr>
              <a:spLocks/>
            </p:cNvSpPr>
            <p:nvPr/>
          </p:nvSpPr>
          <p:spPr bwMode="auto">
            <a:xfrm>
              <a:off x="4085" y="1631"/>
              <a:ext cx="175" cy="18"/>
            </a:xfrm>
            <a:custGeom>
              <a:avLst/>
              <a:gdLst>
                <a:gd name="T0" fmla="*/ 174 w 175"/>
                <a:gd name="T1" fmla="*/ 0 h 18"/>
                <a:gd name="T2" fmla="*/ 118 w 175"/>
                <a:gd name="T3" fmla="*/ 17 h 18"/>
                <a:gd name="T4" fmla="*/ 0 w 175"/>
                <a:gd name="T5" fmla="*/ 17 h 18"/>
                <a:gd name="T6" fmla="*/ 56 w 175"/>
                <a:gd name="T7" fmla="*/ 0 h 18"/>
                <a:gd name="T8" fmla="*/ 174 w 175"/>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18">
                  <a:moveTo>
                    <a:pt x="174" y="0"/>
                  </a:moveTo>
                  <a:lnTo>
                    <a:pt x="118" y="17"/>
                  </a:lnTo>
                  <a:lnTo>
                    <a:pt x="0" y="17"/>
                  </a:lnTo>
                  <a:lnTo>
                    <a:pt x="56" y="0"/>
                  </a:lnTo>
                  <a:lnTo>
                    <a:pt x="174"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4" name="Freeform 264"/>
            <p:cNvSpPr>
              <a:spLocks/>
            </p:cNvSpPr>
            <p:nvPr/>
          </p:nvSpPr>
          <p:spPr bwMode="auto">
            <a:xfrm>
              <a:off x="4366" y="1703"/>
              <a:ext cx="52" cy="339"/>
            </a:xfrm>
            <a:custGeom>
              <a:avLst/>
              <a:gdLst>
                <a:gd name="T0" fmla="*/ 51 w 52"/>
                <a:gd name="T1" fmla="*/ 315 h 339"/>
                <a:gd name="T2" fmla="*/ 51 w 52"/>
                <a:gd name="T3" fmla="*/ 0 h 339"/>
                <a:gd name="T4" fmla="*/ 0 w 52"/>
                <a:gd name="T5" fmla="*/ 17 h 339"/>
                <a:gd name="T6" fmla="*/ 0 w 52"/>
                <a:gd name="T7" fmla="*/ 338 h 339"/>
                <a:gd name="T8" fmla="*/ 51 w 52"/>
                <a:gd name="T9" fmla="*/ 315 h 3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339">
                  <a:moveTo>
                    <a:pt x="51" y="315"/>
                  </a:moveTo>
                  <a:lnTo>
                    <a:pt x="51" y="0"/>
                  </a:lnTo>
                  <a:lnTo>
                    <a:pt x="0" y="17"/>
                  </a:lnTo>
                  <a:lnTo>
                    <a:pt x="0" y="338"/>
                  </a:lnTo>
                  <a:lnTo>
                    <a:pt x="51" y="315"/>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5" name="Freeform 265"/>
            <p:cNvSpPr>
              <a:spLocks/>
            </p:cNvSpPr>
            <p:nvPr/>
          </p:nvSpPr>
          <p:spPr bwMode="auto">
            <a:xfrm>
              <a:off x="4242" y="1720"/>
              <a:ext cx="125" cy="322"/>
            </a:xfrm>
            <a:custGeom>
              <a:avLst/>
              <a:gdLst>
                <a:gd name="T0" fmla="*/ 124 w 125"/>
                <a:gd name="T1" fmla="*/ 321 h 322"/>
                <a:gd name="T2" fmla="*/ 124 w 125"/>
                <a:gd name="T3" fmla="*/ 0 h 322"/>
                <a:gd name="T4" fmla="*/ 0 w 125"/>
                <a:gd name="T5" fmla="*/ 0 h 322"/>
                <a:gd name="T6" fmla="*/ 0 w 125"/>
                <a:gd name="T7" fmla="*/ 321 h 322"/>
                <a:gd name="T8" fmla="*/ 124 w 125"/>
                <a:gd name="T9" fmla="*/ 321 h 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322">
                  <a:moveTo>
                    <a:pt x="124" y="321"/>
                  </a:moveTo>
                  <a:lnTo>
                    <a:pt x="124" y="0"/>
                  </a:lnTo>
                  <a:lnTo>
                    <a:pt x="0" y="0"/>
                  </a:lnTo>
                  <a:lnTo>
                    <a:pt x="0" y="321"/>
                  </a:lnTo>
                  <a:lnTo>
                    <a:pt x="124" y="321"/>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6" name="Freeform 266"/>
            <p:cNvSpPr>
              <a:spLocks/>
            </p:cNvSpPr>
            <p:nvPr/>
          </p:nvSpPr>
          <p:spPr bwMode="auto">
            <a:xfrm>
              <a:off x="4242" y="1703"/>
              <a:ext cx="176" cy="18"/>
            </a:xfrm>
            <a:custGeom>
              <a:avLst/>
              <a:gdLst>
                <a:gd name="T0" fmla="*/ 175 w 176"/>
                <a:gd name="T1" fmla="*/ 0 h 18"/>
                <a:gd name="T2" fmla="*/ 124 w 176"/>
                <a:gd name="T3" fmla="*/ 17 h 18"/>
                <a:gd name="T4" fmla="*/ 0 w 176"/>
                <a:gd name="T5" fmla="*/ 17 h 18"/>
                <a:gd name="T6" fmla="*/ 56 w 176"/>
                <a:gd name="T7" fmla="*/ 0 h 18"/>
                <a:gd name="T8" fmla="*/ 175 w 176"/>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18">
                  <a:moveTo>
                    <a:pt x="175" y="0"/>
                  </a:moveTo>
                  <a:lnTo>
                    <a:pt x="124" y="17"/>
                  </a:lnTo>
                  <a:lnTo>
                    <a:pt x="0" y="17"/>
                  </a:lnTo>
                  <a:lnTo>
                    <a:pt x="56" y="0"/>
                  </a:lnTo>
                  <a:lnTo>
                    <a:pt x="175"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7" name="Freeform 267"/>
            <p:cNvSpPr>
              <a:spLocks/>
            </p:cNvSpPr>
            <p:nvPr/>
          </p:nvSpPr>
          <p:spPr bwMode="auto">
            <a:xfrm>
              <a:off x="4523" y="1793"/>
              <a:ext cx="51" cy="255"/>
            </a:xfrm>
            <a:custGeom>
              <a:avLst/>
              <a:gdLst>
                <a:gd name="T0" fmla="*/ 50 w 51"/>
                <a:gd name="T1" fmla="*/ 231 h 255"/>
                <a:gd name="T2" fmla="*/ 50 w 51"/>
                <a:gd name="T3" fmla="*/ 0 h 255"/>
                <a:gd name="T4" fmla="*/ 0 w 51"/>
                <a:gd name="T5" fmla="*/ 17 h 255"/>
                <a:gd name="T6" fmla="*/ 6 w 51"/>
                <a:gd name="T7" fmla="*/ 254 h 255"/>
                <a:gd name="T8" fmla="*/ 50 w 51"/>
                <a:gd name="T9" fmla="*/ 231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55">
                  <a:moveTo>
                    <a:pt x="50" y="231"/>
                  </a:moveTo>
                  <a:lnTo>
                    <a:pt x="50" y="0"/>
                  </a:lnTo>
                  <a:lnTo>
                    <a:pt x="0" y="17"/>
                  </a:lnTo>
                  <a:lnTo>
                    <a:pt x="6" y="254"/>
                  </a:lnTo>
                  <a:lnTo>
                    <a:pt x="50" y="231"/>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8" name="Freeform 268"/>
            <p:cNvSpPr>
              <a:spLocks/>
            </p:cNvSpPr>
            <p:nvPr/>
          </p:nvSpPr>
          <p:spPr bwMode="auto">
            <a:xfrm>
              <a:off x="4400" y="1810"/>
              <a:ext cx="129" cy="238"/>
            </a:xfrm>
            <a:custGeom>
              <a:avLst/>
              <a:gdLst>
                <a:gd name="T0" fmla="*/ 128 w 129"/>
                <a:gd name="T1" fmla="*/ 237 h 238"/>
                <a:gd name="T2" fmla="*/ 122 w 129"/>
                <a:gd name="T3" fmla="*/ 0 h 238"/>
                <a:gd name="T4" fmla="*/ 0 w 129"/>
                <a:gd name="T5" fmla="*/ 0 h 238"/>
                <a:gd name="T6" fmla="*/ 6 w 129"/>
                <a:gd name="T7" fmla="*/ 237 h 238"/>
                <a:gd name="T8" fmla="*/ 128 w 129"/>
                <a:gd name="T9" fmla="*/ 237 h 2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 h="238">
                  <a:moveTo>
                    <a:pt x="128" y="237"/>
                  </a:moveTo>
                  <a:lnTo>
                    <a:pt x="122" y="0"/>
                  </a:lnTo>
                  <a:lnTo>
                    <a:pt x="0" y="0"/>
                  </a:lnTo>
                  <a:lnTo>
                    <a:pt x="6" y="237"/>
                  </a:lnTo>
                  <a:lnTo>
                    <a:pt x="128" y="237"/>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79" name="Freeform 269"/>
            <p:cNvSpPr>
              <a:spLocks/>
            </p:cNvSpPr>
            <p:nvPr/>
          </p:nvSpPr>
          <p:spPr bwMode="auto">
            <a:xfrm>
              <a:off x="4400" y="1789"/>
              <a:ext cx="174" cy="22"/>
            </a:xfrm>
            <a:custGeom>
              <a:avLst/>
              <a:gdLst>
                <a:gd name="T0" fmla="*/ 173 w 174"/>
                <a:gd name="T1" fmla="*/ 5 h 22"/>
                <a:gd name="T2" fmla="*/ 123 w 174"/>
                <a:gd name="T3" fmla="*/ 21 h 22"/>
                <a:gd name="T4" fmla="*/ 0 w 174"/>
                <a:gd name="T5" fmla="*/ 21 h 22"/>
                <a:gd name="T6" fmla="*/ 50 w 174"/>
                <a:gd name="T7" fmla="*/ 0 h 22"/>
                <a:gd name="T8" fmla="*/ 173 w 174"/>
                <a:gd name="T9" fmla="*/ 5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22">
                  <a:moveTo>
                    <a:pt x="173" y="5"/>
                  </a:moveTo>
                  <a:lnTo>
                    <a:pt x="123" y="21"/>
                  </a:lnTo>
                  <a:lnTo>
                    <a:pt x="0" y="21"/>
                  </a:lnTo>
                  <a:lnTo>
                    <a:pt x="50" y="0"/>
                  </a:lnTo>
                  <a:lnTo>
                    <a:pt x="173" y="5"/>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0" name="Freeform 270"/>
            <p:cNvSpPr>
              <a:spLocks/>
            </p:cNvSpPr>
            <p:nvPr/>
          </p:nvSpPr>
          <p:spPr bwMode="auto">
            <a:xfrm>
              <a:off x="4686" y="1974"/>
              <a:ext cx="46" cy="80"/>
            </a:xfrm>
            <a:custGeom>
              <a:avLst/>
              <a:gdLst>
                <a:gd name="T0" fmla="*/ 45 w 46"/>
                <a:gd name="T1" fmla="*/ 51 h 80"/>
                <a:gd name="T2" fmla="*/ 45 w 46"/>
                <a:gd name="T3" fmla="*/ 0 h 80"/>
                <a:gd name="T4" fmla="*/ 0 w 46"/>
                <a:gd name="T5" fmla="*/ 23 h 80"/>
                <a:gd name="T6" fmla="*/ 0 w 46"/>
                <a:gd name="T7" fmla="*/ 79 h 80"/>
                <a:gd name="T8" fmla="*/ 45 w 46"/>
                <a:gd name="T9" fmla="*/ 51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80">
                  <a:moveTo>
                    <a:pt x="45" y="51"/>
                  </a:moveTo>
                  <a:lnTo>
                    <a:pt x="45" y="0"/>
                  </a:lnTo>
                  <a:lnTo>
                    <a:pt x="0" y="23"/>
                  </a:lnTo>
                  <a:lnTo>
                    <a:pt x="0" y="79"/>
                  </a:lnTo>
                  <a:lnTo>
                    <a:pt x="45" y="51"/>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1" name="Freeform 271"/>
            <p:cNvSpPr>
              <a:spLocks/>
            </p:cNvSpPr>
            <p:nvPr/>
          </p:nvSpPr>
          <p:spPr bwMode="auto">
            <a:xfrm>
              <a:off x="4562" y="1996"/>
              <a:ext cx="125" cy="58"/>
            </a:xfrm>
            <a:custGeom>
              <a:avLst/>
              <a:gdLst>
                <a:gd name="T0" fmla="*/ 124 w 125"/>
                <a:gd name="T1" fmla="*/ 57 h 58"/>
                <a:gd name="T2" fmla="*/ 124 w 125"/>
                <a:gd name="T3" fmla="*/ 0 h 58"/>
                <a:gd name="T4" fmla="*/ 0 w 125"/>
                <a:gd name="T5" fmla="*/ 0 h 58"/>
                <a:gd name="T6" fmla="*/ 0 w 125"/>
                <a:gd name="T7" fmla="*/ 51 h 58"/>
                <a:gd name="T8" fmla="*/ 124 w 125"/>
                <a:gd name="T9" fmla="*/ 57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 h="58">
                  <a:moveTo>
                    <a:pt x="124" y="57"/>
                  </a:moveTo>
                  <a:lnTo>
                    <a:pt x="124" y="0"/>
                  </a:lnTo>
                  <a:lnTo>
                    <a:pt x="0" y="0"/>
                  </a:lnTo>
                  <a:lnTo>
                    <a:pt x="0" y="51"/>
                  </a:lnTo>
                  <a:lnTo>
                    <a:pt x="124" y="57"/>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2" name="Freeform 272"/>
            <p:cNvSpPr>
              <a:spLocks/>
            </p:cNvSpPr>
            <p:nvPr/>
          </p:nvSpPr>
          <p:spPr bwMode="auto">
            <a:xfrm>
              <a:off x="4562" y="1974"/>
              <a:ext cx="170" cy="23"/>
            </a:xfrm>
            <a:custGeom>
              <a:avLst/>
              <a:gdLst>
                <a:gd name="T0" fmla="*/ 169 w 170"/>
                <a:gd name="T1" fmla="*/ 0 h 23"/>
                <a:gd name="T2" fmla="*/ 124 w 170"/>
                <a:gd name="T3" fmla="*/ 22 h 23"/>
                <a:gd name="T4" fmla="*/ 0 w 170"/>
                <a:gd name="T5" fmla="*/ 22 h 23"/>
                <a:gd name="T6" fmla="*/ 45 w 170"/>
                <a:gd name="T7" fmla="*/ 0 h 23"/>
                <a:gd name="T8" fmla="*/ 169 w 170"/>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23">
                  <a:moveTo>
                    <a:pt x="169" y="0"/>
                  </a:moveTo>
                  <a:lnTo>
                    <a:pt x="124" y="22"/>
                  </a:lnTo>
                  <a:lnTo>
                    <a:pt x="0" y="22"/>
                  </a:lnTo>
                  <a:lnTo>
                    <a:pt x="45" y="0"/>
                  </a:lnTo>
                  <a:lnTo>
                    <a:pt x="169"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3" name="Freeform 273"/>
            <p:cNvSpPr>
              <a:spLocks/>
            </p:cNvSpPr>
            <p:nvPr/>
          </p:nvSpPr>
          <p:spPr bwMode="auto">
            <a:xfrm>
              <a:off x="4849" y="1597"/>
              <a:ext cx="40" cy="462"/>
            </a:xfrm>
            <a:custGeom>
              <a:avLst/>
              <a:gdLst>
                <a:gd name="T0" fmla="*/ 39 w 40"/>
                <a:gd name="T1" fmla="*/ 433 h 462"/>
                <a:gd name="T2" fmla="*/ 39 w 40"/>
                <a:gd name="T3" fmla="*/ 0 h 462"/>
                <a:gd name="T4" fmla="*/ 6 w 40"/>
                <a:gd name="T5" fmla="*/ 11 h 462"/>
                <a:gd name="T6" fmla="*/ 0 w 40"/>
                <a:gd name="T7" fmla="*/ 461 h 462"/>
                <a:gd name="T8" fmla="*/ 39 w 40"/>
                <a:gd name="T9" fmla="*/ 433 h 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462">
                  <a:moveTo>
                    <a:pt x="39" y="433"/>
                  </a:moveTo>
                  <a:lnTo>
                    <a:pt x="39" y="0"/>
                  </a:lnTo>
                  <a:lnTo>
                    <a:pt x="6" y="11"/>
                  </a:lnTo>
                  <a:lnTo>
                    <a:pt x="0" y="461"/>
                  </a:lnTo>
                  <a:lnTo>
                    <a:pt x="39" y="433"/>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4" name="Freeform 274"/>
            <p:cNvSpPr>
              <a:spLocks/>
            </p:cNvSpPr>
            <p:nvPr/>
          </p:nvSpPr>
          <p:spPr bwMode="auto">
            <a:xfrm>
              <a:off x="4725" y="1608"/>
              <a:ext cx="131" cy="451"/>
            </a:xfrm>
            <a:custGeom>
              <a:avLst/>
              <a:gdLst>
                <a:gd name="T0" fmla="*/ 124 w 131"/>
                <a:gd name="T1" fmla="*/ 450 h 451"/>
                <a:gd name="T2" fmla="*/ 130 w 131"/>
                <a:gd name="T3" fmla="*/ 0 h 451"/>
                <a:gd name="T4" fmla="*/ 0 w 131"/>
                <a:gd name="T5" fmla="*/ 0 h 451"/>
                <a:gd name="T6" fmla="*/ 0 w 131"/>
                <a:gd name="T7" fmla="*/ 444 h 451"/>
                <a:gd name="T8" fmla="*/ 124 w 131"/>
                <a:gd name="T9" fmla="*/ 450 h 4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451">
                  <a:moveTo>
                    <a:pt x="124" y="450"/>
                  </a:moveTo>
                  <a:lnTo>
                    <a:pt x="130" y="0"/>
                  </a:lnTo>
                  <a:lnTo>
                    <a:pt x="0" y="0"/>
                  </a:lnTo>
                  <a:lnTo>
                    <a:pt x="0" y="444"/>
                  </a:lnTo>
                  <a:lnTo>
                    <a:pt x="124" y="45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5" name="Freeform 275"/>
            <p:cNvSpPr>
              <a:spLocks/>
            </p:cNvSpPr>
            <p:nvPr/>
          </p:nvSpPr>
          <p:spPr bwMode="auto">
            <a:xfrm>
              <a:off x="4725" y="1592"/>
              <a:ext cx="164" cy="17"/>
            </a:xfrm>
            <a:custGeom>
              <a:avLst/>
              <a:gdLst>
                <a:gd name="T0" fmla="*/ 163 w 164"/>
                <a:gd name="T1" fmla="*/ 5 h 17"/>
                <a:gd name="T2" fmla="*/ 129 w 164"/>
                <a:gd name="T3" fmla="*/ 16 h 17"/>
                <a:gd name="T4" fmla="*/ 0 w 164"/>
                <a:gd name="T5" fmla="*/ 16 h 17"/>
                <a:gd name="T6" fmla="*/ 39 w 164"/>
                <a:gd name="T7" fmla="*/ 0 h 17"/>
                <a:gd name="T8" fmla="*/ 163 w 164"/>
                <a:gd name="T9" fmla="*/ 5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17">
                  <a:moveTo>
                    <a:pt x="163" y="5"/>
                  </a:moveTo>
                  <a:lnTo>
                    <a:pt x="129" y="16"/>
                  </a:lnTo>
                  <a:lnTo>
                    <a:pt x="0" y="16"/>
                  </a:lnTo>
                  <a:lnTo>
                    <a:pt x="39" y="0"/>
                  </a:lnTo>
                  <a:lnTo>
                    <a:pt x="163" y="5"/>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6" name="Freeform 276"/>
            <p:cNvSpPr>
              <a:spLocks/>
            </p:cNvSpPr>
            <p:nvPr/>
          </p:nvSpPr>
          <p:spPr bwMode="auto">
            <a:xfrm>
              <a:off x="5018" y="1619"/>
              <a:ext cx="35" cy="440"/>
            </a:xfrm>
            <a:custGeom>
              <a:avLst/>
              <a:gdLst>
                <a:gd name="T0" fmla="*/ 34 w 35"/>
                <a:gd name="T1" fmla="*/ 416 h 440"/>
                <a:gd name="T2" fmla="*/ 34 w 35"/>
                <a:gd name="T3" fmla="*/ 0 h 440"/>
                <a:gd name="T4" fmla="*/ 0 w 35"/>
                <a:gd name="T5" fmla="*/ 17 h 440"/>
                <a:gd name="T6" fmla="*/ 0 w 35"/>
                <a:gd name="T7" fmla="*/ 439 h 440"/>
                <a:gd name="T8" fmla="*/ 34 w 35"/>
                <a:gd name="T9" fmla="*/ 416 h 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440">
                  <a:moveTo>
                    <a:pt x="34" y="416"/>
                  </a:moveTo>
                  <a:lnTo>
                    <a:pt x="34" y="0"/>
                  </a:lnTo>
                  <a:lnTo>
                    <a:pt x="0" y="17"/>
                  </a:lnTo>
                  <a:lnTo>
                    <a:pt x="0" y="439"/>
                  </a:lnTo>
                  <a:lnTo>
                    <a:pt x="34" y="416"/>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7" name="Freeform 277"/>
            <p:cNvSpPr>
              <a:spLocks/>
            </p:cNvSpPr>
            <p:nvPr/>
          </p:nvSpPr>
          <p:spPr bwMode="auto">
            <a:xfrm>
              <a:off x="4888" y="1636"/>
              <a:ext cx="131" cy="423"/>
            </a:xfrm>
            <a:custGeom>
              <a:avLst/>
              <a:gdLst>
                <a:gd name="T0" fmla="*/ 130 w 131"/>
                <a:gd name="T1" fmla="*/ 422 h 423"/>
                <a:gd name="T2" fmla="*/ 130 w 131"/>
                <a:gd name="T3" fmla="*/ 0 h 423"/>
                <a:gd name="T4" fmla="*/ 0 w 131"/>
                <a:gd name="T5" fmla="*/ 0 h 423"/>
                <a:gd name="T6" fmla="*/ 0 w 131"/>
                <a:gd name="T7" fmla="*/ 422 h 423"/>
                <a:gd name="T8" fmla="*/ 130 w 131"/>
                <a:gd name="T9" fmla="*/ 422 h 4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423">
                  <a:moveTo>
                    <a:pt x="130" y="422"/>
                  </a:moveTo>
                  <a:lnTo>
                    <a:pt x="130" y="0"/>
                  </a:lnTo>
                  <a:lnTo>
                    <a:pt x="0" y="0"/>
                  </a:lnTo>
                  <a:lnTo>
                    <a:pt x="0" y="422"/>
                  </a:lnTo>
                  <a:lnTo>
                    <a:pt x="130" y="422"/>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8" name="Freeform 278"/>
            <p:cNvSpPr>
              <a:spLocks/>
            </p:cNvSpPr>
            <p:nvPr/>
          </p:nvSpPr>
          <p:spPr bwMode="auto">
            <a:xfrm>
              <a:off x="4888" y="1619"/>
              <a:ext cx="165" cy="18"/>
            </a:xfrm>
            <a:custGeom>
              <a:avLst/>
              <a:gdLst>
                <a:gd name="T0" fmla="*/ 164 w 165"/>
                <a:gd name="T1" fmla="*/ 0 h 18"/>
                <a:gd name="T2" fmla="*/ 130 w 165"/>
                <a:gd name="T3" fmla="*/ 17 h 18"/>
                <a:gd name="T4" fmla="*/ 0 w 165"/>
                <a:gd name="T5" fmla="*/ 17 h 18"/>
                <a:gd name="T6" fmla="*/ 40 w 165"/>
                <a:gd name="T7" fmla="*/ 0 h 18"/>
                <a:gd name="T8" fmla="*/ 164 w 165"/>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18">
                  <a:moveTo>
                    <a:pt x="164" y="0"/>
                  </a:moveTo>
                  <a:lnTo>
                    <a:pt x="130" y="17"/>
                  </a:lnTo>
                  <a:lnTo>
                    <a:pt x="0" y="17"/>
                  </a:lnTo>
                  <a:lnTo>
                    <a:pt x="40" y="0"/>
                  </a:lnTo>
                  <a:lnTo>
                    <a:pt x="164"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89" name="Freeform 279"/>
            <p:cNvSpPr>
              <a:spLocks/>
            </p:cNvSpPr>
            <p:nvPr/>
          </p:nvSpPr>
          <p:spPr bwMode="auto">
            <a:xfrm>
              <a:off x="5181" y="1726"/>
              <a:ext cx="35" cy="339"/>
            </a:xfrm>
            <a:custGeom>
              <a:avLst/>
              <a:gdLst>
                <a:gd name="T0" fmla="*/ 28 w 35"/>
                <a:gd name="T1" fmla="*/ 315 h 339"/>
                <a:gd name="T2" fmla="*/ 34 w 35"/>
                <a:gd name="T3" fmla="*/ 0 h 339"/>
                <a:gd name="T4" fmla="*/ 6 w 35"/>
                <a:gd name="T5" fmla="*/ 17 h 339"/>
                <a:gd name="T6" fmla="*/ 0 w 35"/>
                <a:gd name="T7" fmla="*/ 338 h 339"/>
                <a:gd name="T8" fmla="*/ 28 w 35"/>
                <a:gd name="T9" fmla="*/ 315 h 3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39">
                  <a:moveTo>
                    <a:pt x="28" y="315"/>
                  </a:moveTo>
                  <a:lnTo>
                    <a:pt x="34" y="0"/>
                  </a:lnTo>
                  <a:lnTo>
                    <a:pt x="6" y="17"/>
                  </a:lnTo>
                  <a:lnTo>
                    <a:pt x="0" y="338"/>
                  </a:lnTo>
                  <a:lnTo>
                    <a:pt x="28" y="315"/>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0" name="Freeform 280"/>
            <p:cNvSpPr>
              <a:spLocks/>
            </p:cNvSpPr>
            <p:nvPr/>
          </p:nvSpPr>
          <p:spPr bwMode="auto">
            <a:xfrm>
              <a:off x="5052" y="1743"/>
              <a:ext cx="136" cy="322"/>
            </a:xfrm>
            <a:custGeom>
              <a:avLst/>
              <a:gdLst>
                <a:gd name="T0" fmla="*/ 129 w 136"/>
                <a:gd name="T1" fmla="*/ 321 h 322"/>
                <a:gd name="T2" fmla="*/ 135 w 136"/>
                <a:gd name="T3" fmla="*/ 0 h 322"/>
                <a:gd name="T4" fmla="*/ 6 w 136"/>
                <a:gd name="T5" fmla="*/ 0 h 322"/>
                <a:gd name="T6" fmla="*/ 0 w 136"/>
                <a:gd name="T7" fmla="*/ 321 h 322"/>
                <a:gd name="T8" fmla="*/ 129 w 136"/>
                <a:gd name="T9" fmla="*/ 321 h 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322">
                  <a:moveTo>
                    <a:pt x="129" y="321"/>
                  </a:moveTo>
                  <a:lnTo>
                    <a:pt x="135" y="0"/>
                  </a:lnTo>
                  <a:lnTo>
                    <a:pt x="6" y="0"/>
                  </a:lnTo>
                  <a:lnTo>
                    <a:pt x="0" y="321"/>
                  </a:lnTo>
                  <a:lnTo>
                    <a:pt x="129" y="321"/>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1" name="Freeform 281"/>
            <p:cNvSpPr>
              <a:spLocks/>
            </p:cNvSpPr>
            <p:nvPr/>
          </p:nvSpPr>
          <p:spPr bwMode="auto">
            <a:xfrm>
              <a:off x="5057" y="1726"/>
              <a:ext cx="159" cy="18"/>
            </a:xfrm>
            <a:custGeom>
              <a:avLst/>
              <a:gdLst>
                <a:gd name="T0" fmla="*/ 158 w 159"/>
                <a:gd name="T1" fmla="*/ 0 h 18"/>
                <a:gd name="T2" fmla="*/ 130 w 159"/>
                <a:gd name="T3" fmla="*/ 17 h 18"/>
                <a:gd name="T4" fmla="*/ 0 w 159"/>
                <a:gd name="T5" fmla="*/ 17 h 18"/>
                <a:gd name="T6" fmla="*/ 34 w 159"/>
                <a:gd name="T7" fmla="*/ 0 h 18"/>
                <a:gd name="T8" fmla="*/ 158 w 159"/>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8">
                  <a:moveTo>
                    <a:pt x="158" y="0"/>
                  </a:moveTo>
                  <a:lnTo>
                    <a:pt x="130" y="17"/>
                  </a:lnTo>
                  <a:lnTo>
                    <a:pt x="0" y="17"/>
                  </a:lnTo>
                  <a:lnTo>
                    <a:pt x="34" y="0"/>
                  </a:lnTo>
                  <a:lnTo>
                    <a:pt x="158"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2" name="Freeform 282"/>
            <p:cNvSpPr>
              <a:spLocks/>
            </p:cNvSpPr>
            <p:nvPr/>
          </p:nvSpPr>
          <p:spPr bwMode="auto">
            <a:xfrm>
              <a:off x="5350" y="1737"/>
              <a:ext cx="29" cy="334"/>
            </a:xfrm>
            <a:custGeom>
              <a:avLst/>
              <a:gdLst>
                <a:gd name="T0" fmla="*/ 22 w 29"/>
                <a:gd name="T1" fmla="*/ 305 h 334"/>
                <a:gd name="T2" fmla="*/ 28 w 29"/>
                <a:gd name="T3" fmla="*/ 0 h 334"/>
                <a:gd name="T4" fmla="*/ 0 w 29"/>
                <a:gd name="T5" fmla="*/ 17 h 334"/>
                <a:gd name="T6" fmla="*/ 0 w 29"/>
                <a:gd name="T7" fmla="*/ 333 h 334"/>
                <a:gd name="T8" fmla="*/ 22 w 29"/>
                <a:gd name="T9" fmla="*/ 305 h 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4">
                  <a:moveTo>
                    <a:pt x="22" y="305"/>
                  </a:moveTo>
                  <a:lnTo>
                    <a:pt x="28" y="0"/>
                  </a:lnTo>
                  <a:lnTo>
                    <a:pt x="0" y="17"/>
                  </a:lnTo>
                  <a:lnTo>
                    <a:pt x="0" y="333"/>
                  </a:lnTo>
                  <a:lnTo>
                    <a:pt x="22" y="305"/>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3" name="Freeform 283"/>
            <p:cNvSpPr>
              <a:spLocks/>
            </p:cNvSpPr>
            <p:nvPr/>
          </p:nvSpPr>
          <p:spPr bwMode="auto">
            <a:xfrm>
              <a:off x="5220" y="1755"/>
              <a:ext cx="131" cy="316"/>
            </a:xfrm>
            <a:custGeom>
              <a:avLst/>
              <a:gdLst>
                <a:gd name="T0" fmla="*/ 130 w 131"/>
                <a:gd name="T1" fmla="*/ 315 h 316"/>
                <a:gd name="T2" fmla="*/ 130 w 131"/>
                <a:gd name="T3" fmla="*/ 0 h 316"/>
                <a:gd name="T4" fmla="*/ 0 w 131"/>
                <a:gd name="T5" fmla="*/ 0 h 316"/>
                <a:gd name="T6" fmla="*/ 0 w 131"/>
                <a:gd name="T7" fmla="*/ 309 h 316"/>
                <a:gd name="T8" fmla="*/ 130 w 131"/>
                <a:gd name="T9" fmla="*/ 315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316">
                  <a:moveTo>
                    <a:pt x="130" y="315"/>
                  </a:moveTo>
                  <a:lnTo>
                    <a:pt x="130" y="0"/>
                  </a:lnTo>
                  <a:lnTo>
                    <a:pt x="0" y="0"/>
                  </a:lnTo>
                  <a:lnTo>
                    <a:pt x="0" y="309"/>
                  </a:lnTo>
                  <a:lnTo>
                    <a:pt x="130" y="315"/>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4" name="Freeform 284"/>
            <p:cNvSpPr>
              <a:spLocks/>
            </p:cNvSpPr>
            <p:nvPr/>
          </p:nvSpPr>
          <p:spPr bwMode="auto">
            <a:xfrm>
              <a:off x="5220" y="1737"/>
              <a:ext cx="159" cy="19"/>
            </a:xfrm>
            <a:custGeom>
              <a:avLst/>
              <a:gdLst>
                <a:gd name="T0" fmla="*/ 158 w 159"/>
                <a:gd name="T1" fmla="*/ 0 h 19"/>
                <a:gd name="T2" fmla="*/ 130 w 159"/>
                <a:gd name="T3" fmla="*/ 18 h 19"/>
                <a:gd name="T4" fmla="*/ 0 w 159"/>
                <a:gd name="T5" fmla="*/ 18 h 19"/>
                <a:gd name="T6" fmla="*/ 28 w 159"/>
                <a:gd name="T7" fmla="*/ 0 h 19"/>
                <a:gd name="T8" fmla="*/ 158 w 159"/>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9">
                  <a:moveTo>
                    <a:pt x="158" y="0"/>
                  </a:moveTo>
                  <a:lnTo>
                    <a:pt x="130" y="18"/>
                  </a:lnTo>
                  <a:lnTo>
                    <a:pt x="0" y="18"/>
                  </a:lnTo>
                  <a:lnTo>
                    <a:pt x="28" y="0"/>
                  </a:lnTo>
                  <a:lnTo>
                    <a:pt x="158"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5" name="Freeform 285"/>
            <p:cNvSpPr>
              <a:spLocks/>
            </p:cNvSpPr>
            <p:nvPr/>
          </p:nvSpPr>
          <p:spPr bwMode="auto">
            <a:xfrm>
              <a:off x="5519" y="1422"/>
              <a:ext cx="29" cy="654"/>
            </a:xfrm>
            <a:custGeom>
              <a:avLst/>
              <a:gdLst>
                <a:gd name="T0" fmla="*/ 22 w 29"/>
                <a:gd name="T1" fmla="*/ 625 h 654"/>
                <a:gd name="T2" fmla="*/ 28 w 29"/>
                <a:gd name="T3" fmla="*/ 0 h 654"/>
                <a:gd name="T4" fmla="*/ 6 w 29"/>
                <a:gd name="T5" fmla="*/ 11 h 654"/>
                <a:gd name="T6" fmla="*/ 0 w 29"/>
                <a:gd name="T7" fmla="*/ 653 h 654"/>
                <a:gd name="T8" fmla="*/ 22 w 29"/>
                <a:gd name="T9" fmla="*/ 625 h 6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654">
                  <a:moveTo>
                    <a:pt x="22" y="625"/>
                  </a:moveTo>
                  <a:lnTo>
                    <a:pt x="28" y="0"/>
                  </a:lnTo>
                  <a:lnTo>
                    <a:pt x="6" y="11"/>
                  </a:lnTo>
                  <a:lnTo>
                    <a:pt x="0" y="653"/>
                  </a:lnTo>
                  <a:lnTo>
                    <a:pt x="22" y="625"/>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6" name="Freeform 286"/>
            <p:cNvSpPr>
              <a:spLocks/>
            </p:cNvSpPr>
            <p:nvPr/>
          </p:nvSpPr>
          <p:spPr bwMode="auto">
            <a:xfrm>
              <a:off x="5389" y="1434"/>
              <a:ext cx="136" cy="642"/>
            </a:xfrm>
            <a:custGeom>
              <a:avLst/>
              <a:gdLst>
                <a:gd name="T0" fmla="*/ 129 w 136"/>
                <a:gd name="T1" fmla="*/ 641 h 642"/>
                <a:gd name="T2" fmla="*/ 135 w 136"/>
                <a:gd name="T3" fmla="*/ 0 h 642"/>
                <a:gd name="T4" fmla="*/ 6 w 136"/>
                <a:gd name="T5" fmla="*/ 0 h 642"/>
                <a:gd name="T6" fmla="*/ 0 w 136"/>
                <a:gd name="T7" fmla="*/ 635 h 642"/>
                <a:gd name="T8" fmla="*/ 129 w 136"/>
                <a:gd name="T9" fmla="*/ 641 h 6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642">
                  <a:moveTo>
                    <a:pt x="129" y="641"/>
                  </a:moveTo>
                  <a:lnTo>
                    <a:pt x="135" y="0"/>
                  </a:lnTo>
                  <a:lnTo>
                    <a:pt x="6" y="0"/>
                  </a:lnTo>
                  <a:lnTo>
                    <a:pt x="0" y="635"/>
                  </a:lnTo>
                  <a:lnTo>
                    <a:pt x="129" y="641"/>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7" name="Freeform 287"/>
            <p:cNvSpPr>
              <a:spLocks/>
            </p:cNvSpPr>
            <p:nvPr/>
          </p:nvSpPr>
          <p:spPr bwMode="auto">
            <a:xfrm>
              <a:off x="5395" y="1422"/>
              <a:ext cx="153" cy="13"/>
            </a:xfrm>
            <a:custGeom>
              <a:avLst/>
              <a:gdLst>
                <a:gd name="T0" fmla="*/ 152 w 153"/>
                <a:gd name="T1" fmla="*/ 0 h 13"/>
                <a:gd name="T2" fmla="*/ 129 w 153"/>
                <a:gd name="T3" fmla="*/ 12 h 13"/>
                <a:gd name="T4" fmla="*/ 0 w 153"/>
                <a:gd name="T5" fmla="*/ 12 h 13"/>
                <a:gd name="T6" fmla="*/ 23 w 153"/>
                <a:gd name="T7" fmla="*/ 0 h 13"/>
                <a:gd name="T8" fmla="*/ 152 w 153"/>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13">
                  <a:moveTo>
                    <a:pt x="152" y="0"/>
                  </a:moveTo>
                  <a:lnTo>
                    <a:pt x="129" y="12"/>
                  </a:lnTo>
                  <a:lnTo>
                    <a:pt x="0" y="12"/>
                  </a:lnTo>
                  <a:lnTo>
                    <a:pt x="23" y="0"/>
                  </a:lnTo>
                  <a:lnTo>
                    <a:pt x="152"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8" name="Freeform 288"/>
            <p:cNvSpPr>
              <a:spLocks/>
            </p:cNvSpPr>
            <p:nvPr/>
          </p:nvSpPr>
          <p:spPr bwMode="auto">
            <a:xfrm>
              <a:off x="5693" y="1563"/>
              <a:ext cx="18" cy="513"/>
            </a:xfrm>
            <a:custGeom>
              <a:avLst/>
              <a:gdLst>
                <a:gd name="T0" fmla="*/ 11 w 18"/>
                <a:gd name="T1" fmla="*/ 489 h 513"/>
                <a:gd name="T2" fmla="*/ 17 w 18"/>
                <a:gd name="T3" fmla="*/ 0 h 513"/>
                <a:gd name="T4" fmla="*/ 0 w 18"/>
                <a:gd name="T5" fmla="*/ 17 h 513"/>
                <a:gd name="T6" fmla="*/ 0 w 18"/>
                <a:gd name="T7" fmla="*/ 512 h 513"/>
                <a:gd name="T8" fmla="*/ 11 w 18"/>
                <a:gd name="T9" fmla="*/ 489 h 5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513">
                  <a:moveTo>
                    <a:pt x="11" y="489"/>
                  </a:moveTo>
                  <a:lnTo>
                    <a:pt x="17" y="0"/>
                  </a:lnTo>
                  <a:lnTo>
                    <a:pt x="0" y="17"/>
                  </a:lnTo>
                  <a:lnTo>
                    <a:pt x="0" y="512"/>
                  </a:lnTo>
                  <a:lnTo>
                    <a:pt x="11" y="489"/>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199" name="Freeform 289"/>
            <p:cNvSpPr>
              <a:spLocks/>
            </p:cNvSpPr>
            <p:nvPr/>
          </p:nvSpPr>
          <p:spPr bwMode="auto">
            <a:xfrm>
              <a:off x="5558" y="1575"/>
              <a:ext cx="136" cy="501"/>
            </a:xfrm>
            <a:custGeom>
              <a:avLst/>
              <a:gdLst>
                <a:gd name="T0" fmla="*/ 135 w 136"/>
                <a:gd name="T1" fmla="*/ 500 h 501"/>
                <a:gd name="T2" fmla="*/ 135 w 136"/>
                <a:gd name="T3" fmla="*/ 6 h 501"/>
                <a:gd name="T4" fmla="*/ 6 w 136"/>
                <a:gd name="T5" fmla="*/ 0 h 501"/>
                <a:gd name="T6" fmla="*/ 0 w 136"/>
                <a:gd name="T7" fmla="*/ 500 h 501"/>
                <a:gd name="T8" fmla="*/ 135 w 136"/>
                <a:gd name="T9" fmla="*/ 500 h 5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501">
                  <a:moveTo>
                    <a:pt x="135" y="500"/>
                  </a:moveTo>
                  <a:lnTo>
                    <a:pt x="135" y="6"/>
                  </a:lnTo>
                  <a:lnTo>
                    <a:pt x="6" y="0"/>
                  </a:lnTo>
                  <a:lnTo>
                    <a:pt x="0" y="500"/>
                  </a:lnTo>
                  <a:lnTo>
                    <a:pt x="135" y="50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0" name="Freeform 290"/>
            <p:cNvSpPr>
              <a:spLocks/>
            </p:cNvSpPr>
            <p:nvPr/>
          </p:nvSpPr>
          <p:spPr bwMode="auto">
            <a:xfrm>
              <a:off x="5564" y="1563"/>
              <a:ext cx="147" cy="18"/>
            </a:xfrm>
            <a:custGeom>
              <a:avLst/>
              <a:gdLst>
                <a:gd name="T0" fmla="*/ 146 w 147"/>
                <a:gd name="T1" fmla="*/ 0 h 18"/>
                <a:gd name="T2" fmla="*/ 129 w 147"/>
                <a:gd name="T3" fmla="*/ 17 h 18"/>
                <a:gd name="T4" fmla="*/ 0 w 147"/>
                <a:gd name="T5" fmla="*/ 11 h 18"/>
                <a:gd name="T6" fmla="*/ 17 w 147"/>
                <a:gd name="T7" fmla="*/ 0 h 18"/>
                <a:gd name="T8" fmla="*/ 146 w 14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8">
                  <a:moveTo>
                    <a:pt x="146" y="0"/>
                  </a:moveTo>
                  <a:lnTo>
                    <a:pt x="129" y="17"/>
                  </a:lnTo>
                  <a:lnTo>
                    <a:pt x="0" y="11"/>
                  </a:lnTo>
                  <a:lnTo>
                    <a:pt x="17" y="0"/>
                  </a:lnTo>
                  <a:lnTo>
                    <a:pt x="146"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1" name="Freeform 291"/>
            <p:cNvSpPr>
              <a:spLocks/>
            </p:cNvSpPr>
            <p:nvPr/>
          </p:nvSpPr>
          <p:spPr bwMode="auto">
            <a:xfrm>
              <a:off x="5862" y="1569"/>
              <a:ext cx="18" cy="512"/>
            </a:xfrm>
            <a:custGeom>
              <a:avLst/>
              <a:gdLst>
                <a:gd name="T0" fmla="*/ 11 w 18"/>
                <a:gd name="T1" fmla="*/ 483 h 512"/>
                <a:gd name="T2" fmla="*/ 17 w 18"/>
                <a:gd name="T3" fmla="*/ 0 h 512"/>
                <a:gd name="T4" fmla="*/ 6 w 18"/>
                <a:gd name="T5" fmla="*/ 17 h 512"/>
                <a:gd name="T6" fmla="*/ 0 w 18"/>
                <a:gd name="T7" fmla="*/ 511 h 512"/>
                <a:gd name="T8" fmla="*/ 11 w 18"/>
                <a:gd name="T9" fmla="*/ 483 h 5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512">
                  <a:moveTo>
                    <a:pt x="11" y="483"/>
                  </a:moveTo>
                  <a:lnTo>
                    <a:pt x="17" y="0"/>
                  </a:lnTo>
                  <a:lnTo>
                    <a:pt x="6" y="17"/>
                  </a:lnTo>
                  <a:lnTo>
                    <a:pt x="0" y="511"/>
                  </a:lnTo>
                  <a:lnTo>
                    <a:pt x="11" y="483"/>
                  </a:lnTo>
                </a:path>
              </a:pathLst>
            </a:custGeom>
            <a:solidFill>
              <a:srgbClr val="60606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2" name="Freeform 292"/>
            <p:cNvSpPr>
              <a:spLocks/>
            </p:cNvSpPr>
            <p:nvPr/>
          </p:nvSpPr>
          <p:spPr bwMode="auto">
            <a:xfrm>
              <a:off x="5733" y="1580"/>
              <a:ext cx="136" cy="501"/>
            </a:xfrm>
            <a:custGeom>
              <a:avLst/>
              <a:gdLst>
                <a:gd name="T0" fmla="*/ 129 w 136"/>
                <a:gd name="T1" fmla="*/ 500 h 501"/>
                <a:gd name="T2" fmla="*/ 135 w 136"/>
                <a:gd name="T3" fmla="*/ 6 h 501"/>
                <a:gd name="T4" fmla="*/ 0 w 136"/>
                <a:gd name="T5" fmla="*/ 0 h 501"/>
                <a:gd name="T6" fmla="*/ 0 w 136"/>
                <a:gd name="T7" fmla="*/ 500 h 501"/>
                <a:gd name="T8" fmla="*/ 129 w 136"/>
                <a:gd name="T9" fmla="*/ 500 h 5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501">
                  <a:moveTo>
                    <a:pt x="129" y="500"/>
                  </a:moveTo>
                  <a:lnTo>
                    <a:pt x="135" y="6"/>
                  </a:lnTo>
                  <a:lnTo>
                    <a:pt x="0" y="0"/>
                  </a:lnTo>
                  <a:lnTo>
                    <a:pt x="0" y="500"/>
                  </a:lnTo>
                  <a:lnTo>
                    <a:pt x="129" y="50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3" name="Freeform 293"/>
            <p:cNvSpPr>
              <a:spLocks/>
            </p:cNvSpPr>
            <p:nvPr/>
          </p:nvSpPr>
          <p:spPr bwMode="auto">
            <a:xfrm>
              <a:off x="5733" y="1569"/>
              <a:ext cx="147" cy="18"/>
            </a:xfrm>
            <a:custGeom>
              <a:avLst/>
              <a:gdLst>
                <a:gd name="T0" fmla="*/ 146 w 147"/>
                <a:gd name="T1" fmla="*/ 0 h 18"/>
                <a:gd name="T2" fmla="*/ 135 w 147"/>
                <a:gd name="T3" fmla="*/ 17 h 18"/>
                <a:gd name="T4" fmla="*/ 0 w 147"/>
                <a:gd name="T5" fmla="*/ 11 h 18"/>
                <a:gd name="T6" fmla="*/ 17 w 147"/>
                <a:gd name="T7" fmla="*/ 0 h 18"/>
                <a:gd name="T8" fmla="*/ 146 w 14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8">
                  <a:moveTo>
                    <a:pt x="146" y="0"/>
                  </a:moveTo>
                  <a:lnTo>
                    <a:pt x="135" y="17"/>
                  </a:lnTo>
                  <a:lnTo>
                    <a:pt x="0" y="11"/>
                  </a:lnTo>
                  <a:lnTo>
                    <a:pt x="17" y="0"/>
                  </a:lnTo>
                  <a:lnTo>
                    <a:pt x="146"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4" name="Line 294"/>
            <p:cNvSpPr>
              <a:spLocks noChangeShapeType="1"/>
            </p:cNvSpPr>
            <p:nvPr/>
          </p:nvSpPr>
          <p:spPr bwMode="auto">
            <a:xfrm flipH="1" flipV="1">
              <a:off x="3269" y="1299"/>
              <a:ext cx="11" cy="72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5" name="Line 295"/>
            <p:cNvSpPr>
              <a:spLocks noChangeShapeType="1"/>
            </p:cNvSpPr>
            <p:nvPr/>
          </p:nvSpPr>
          <p:spPr bwMode="auto">
            <a:xfrm flipH="1">
              <a:off x="3263" y="2024"/>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6" name="Line 296"/>
            <p:cNvSpPr>
              <a:spLocks noChangeShapeType="1"/>
            </p:cNvSpPr>
            <p:nvPr/>
          </p:nvSpPr>
          <p:spPr bwMode="auto">
            <a:xfrm flipH="1">
              <a:off x="3257" y="1844"/>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7" name="Line 297"/>
            <p:cNvSpPr>
              <a:spLocks noChangeShapeType="1"/>
            </p:cNvSpPr>
            <p:nvPr/>
          </p:nvSpPr>
          <p:spPr bwMode="auto">
            <a:xfrm flipH="1">
              <a:off x="3257" y="1665"/>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8" name="Line 298"/>
            <p:cNvSpPr>
              <a:spLocks noChangeShapeType="1"/>
            </p:cNvSpPr>
            <p:nvPr/>
          </p:nvSpPr>
          <p:spPr bwMode="auto">
            <a:xfrm flipH="1">
              <a:off x="3252" y="1479"/>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09" name="Line 299"/>
            <p:cNvSpPr>
              <a:spLocks noChangeShapeType="1"/>
            </p:cNvSpPr>
            <p:nvPr/>
          </p:nvSpPr>
          <p:spPr bwMode="auto">
            <a:xfrm flipH="1">
              <a:off x="3252" y="1299"/>
              <a:ext cx="1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3210" name="Rectangle 300"/>
            <p:cNvSpPr>
              <a:spLocks noChangeArrowheads="1"/>
            </p:cNvSpPr>
            <p:nvPr/>
          </p:nvSpPr>
          <p:spPr bwMode="auto">
            <a:xfrm>
              <a:off x="3109" y="1957"/>
              <a:ext cx="22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0%</a:t>
              </a:r>
            </a:p>
          </p:txBody>
        </p:sp>
        <p:sp>
          <p:nvSpPr>
            <p:cNvPr id="43211" name="Rectangle 301"/>
            <p:cNvSpPr>
              <a:spLocks noChangeArrowheads="1"/>
            </p:cNvSpPr>
            <p:nvPr/>
          </p:nvSpPr>
          <p:spPr bwMode="auto">
            <a:xfrm>
              <a:off x="3070" y="1778"/>
              <a:ext cx="26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20%</a:t>
              </a:r>
            </a:p>
          </p:txBody>
        </p:sp>
        <p:sp>
          <p:nvSpPr>
            <p:cNvPr id="43212" name="Rectangle 302"/>
            <p:cNvSpPr>
              <a:spLocks noChangeArrowheads="1"/>
            </p:cNvSpPr>
            <p:nvPr/>
          </p:nvSpPr>
          <p:spPr bwMode="auto">
            <a:xfrm>
              <a:off x="3070" y="1598"/>
              <a:ext cx="26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40%</a:t>
              </a:r>
            </a:p>
          </p:txBody>
        </p:sp>
        <p:sp>
          <p:nvSpPr>
            <p:cNvPr id="43213" name="Rectangle 303"/>
            <p:cNvSpPr>
              <a:spLocks noChangeArrowheads="1"/>
            </p:cNvSpPr>
            <p:nvPr/>
          </p:nvSpPr>
          <p:spPr bwMode="auto">
            <a:xfrm>
              <a:off x="3064" y="1412"/>
              <a:ext cx="26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60%</a:t>
              </a:r>
            </a:p>
          </p:txBody>
        </p:sp>
        <p:sp>
          <p:nvSpPr>
            <p:cNvPr id="43214" name="Rectangle 304"/>
            <p:cNvSpPr>
              <a:spLocks noChangeArrowheads="1"/>
            </p:cNvSpPr>
            <p:nvPr/>
          </p:nvSpPr>
          <p:spPr bwMode="auto">
            <a:xfrm>
              <a:off x="3064" y="1232"/>
              <a:ext cx="26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80%</a:t>
              </a:r>
            </a:p>
          </p:txBody>
        </p:sp>
        <p:sp>
          <p:nvSpPr>
            <p:cNvPr id="43215" name="Rectangle 305"/>
            <p:cNvSpPr>
              <a:spLocks noChangeArrowheads="1"/>
            </p:cNvSpPr>
            <p:nvPr/>
          </p:nvSpPr>
          <p:spPr bwMode="auto">
            <a:xfrm>
              <a:off x="3987" y="951"/>
              <a:ext cx="1362"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Источники финансирования</a:t>
              </a:r>
            </a:p>
          </p:txBody>
        </p:sp>
        <p:sp>
          <p:nvSpPr>
            <p:cNvPr id="43216" name="Rectangle 306"/>
            <p:cNvSpPr>
              <a:spLocks noChangeArrowheads="1"/>
            </p:cNvSpPr>
            <p:nvPr/>
          </p:nvSpPr>
          <p:spPr bwMode="auto">
            <a:xfrm>
              <a:off x="4105" y="1047"/>
              <a:ext cx="1051"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 постоянных активов</a:t>
              </a:r>
            </a:p>
          </p:txBody>
        </p:sp>
        <p:sp>
          <p:nvSpPr>
            <p:cNvPr id="43217" name="Rectangle 307"/>
            <p:cNvSpPr>
              <a:spLocks noChangeArrowheads="1"/>
            </p:cNvSpPr>
            <p:nvPr/>
          </p:nvSpPr>
          <p:spPr bwMode="auto">
            <a:xfrm>
              <a:off x="3284" y="2445"/>
              <a:ext cx="2219" cy="98"/>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18" name="Rectangle 308"/>
            <p:cNvSpPr>
              <a:spLocks noChangeArrowheads="1"/>
            </p:cNvSpPr>
            <p:nvPr/>
          </p:nvSpPr>
          <p:spPr bwMode="auto">
            <a:xfrm>
              <a:off x="3472" y="2469"/>
              <a:ext cx="32" cy="32"/>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19" name="Rectangle 309"/>
            <p:cNvSpPr>
              <a:spLocks noChangeArrowheads="1"/>
            </p:cNvSpPr>
            <p:nvPr/>
          </p:nvSpPr>
          <p:spPr bwMode="auto">
            <a:xfrm>
              <a:off x="3470" y="2424"/>
              <a:ext cx="888"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Долгосрочные пассивы</a:t>
              </a:r>
            </a:p>
          </p:txBody>
        </p:sp>
        <p:sp>
          <p:nvSpPr>
            <p:cNvPr id="43220" name="Rectangle 310"/>
            <p:cNvSpPr>
              <a:spLocks noChangeArrowheads="1"/>
            </p:cNvSpPr>
            <p:nvPr/>
          </p:nvSpPr>
          <p:spPr bwMode="auto">
            <a:xfrm>
              <a:off x="4586" y="2469"/>
              <a:ext cx="31" cy="32"/>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21" name="Rectangle 311"/>
            <p:cNvSpPr>
              <a:spLocks noChangeArrowheads="1"/>
            </p:cNvSpPr>
            <p:nvPr/>
          </p:nvSpPr>
          <p:spPr bwMode="auto">
            <a:xfrm>
              <a:off x="4583" y="2424"/>
              <a:ext cx="77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Постоянные активы</a:t>
              </a:r>
            </a:p>
          </p:txBody>
        </p:sp>
        <p:sp>
          <p:nvSpPr>
            <p:cNvPr id="43222" name="Rectangle 312"/>
            <p:cNvSpPr>
              <a:spLocks noChangeArrowheads="1"/>
            </p:cNvSpPr>
            <p:nvPr/>
          </p:nvSpPr>
          <p:spPr bwMode="auto">
            <a:xfrm>
              <a:off x="3081" y="904"/>
              <a:ext cx="2861" cy="167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3223" name="Rectangle 313"/>
            <p:cNvSpPr>
              <a:spLocks noChangeArrowheads="1"/>
            </p:cNvSpPr>
            <p:nvPr/>
          </p:nvSpPr>
          <p:spPr bwMode="auto">
            <a:xfrm>
              <a:off x="3081" y="904"/>
              <a:ext cx="2861" cy="167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Tree>
    <p:extLst>
      <p:ext uri="{BB962C8B-B14F-4D97-AF65-F5344CB8AC3E}">
        <p14:creationId xmlns:p14="http://schemas.microsoft.com/office/powerpoint/2010/main" val="95667412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A0B3C1-3959-406B-A256-6E7F0AB5D1C2}" type="slidenum">
              <a:rPr lang="ru-RU" altLang="ru-RU" smtClean="0">
                <a:cs typeface="Arial" panose="020B0604020202020204" pitchFamily="34" charset="0"/>
              </a:rPr>
              <a:pPr/>
              <a:t>21</a:t>
            </a:fld>
            <a:endParaRPr lang="ru-RU" altLang="ru-RU" smtClean="0">
              <a:cs typeface="Arial" panose="020B0604020202020204" pitchFamily="34" charset="0"/>
            </a:endParaRPr>
          </a:p>
        </p:txBody>
      </p:sp>
      <p:grpSp>
        <p:nvGrpSpPr>
          <p:cNvPr id="45060" name="Group 2"/>
          <p:cNvGrpSpPr>
            <a:grpSpLocks/>
          </p:cNvGrpSpPr>
          <p:nvPr/>
        </p:nvGrpSpPr>
        <p:grpSpPr bwMode="auto">
          <a:xfrm>
            <a:off x="768350" y="2520950"/>
            <a:ext cx="7737475" cy="2204194"/>
            <a:chOff x="524" y="1588"/>
            <a:chExt cx="5280" cy="1240"/>
          </a:xfrm>
        </p:grpSpPr>
        <p:sp>
          <p:nvSpPr>
            <p:cNvPr id="45069" name="Rectangle 3"/>
            <p:cNvSpPr>
              <a:spLocks noChangeArrowheads="1"/>
            </p:cNvSpPr>
            <p:nvPr/>
          </p:nvSpPr>
          <p:spPr bwMode="auto">
            <a:xfrm>
              <a:off x="524" y="1588"/>
              <a:ext cx="5280" cy="1240"/>
            </a:xfrm>
            <a:prstGeom prst="rect">
              <a:avLst/>
            </a:prstGeom>
            <a:solidFill>
              <a:srgbClr val="E8FFF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5070" name="Rectangle 4"/>
            <p:cNvSpPr>
              <a:spLocks noChangeArrowheads="1"/>
            </p:cNvSpPr>
            <p:nvPr/>
          </p:nvSpPr>
          <p:spPr bwMode="auto">
            <a:xfrm>
              <a:off x="524" y="2020"/>
              <a:ext cx="5280" cy="424"/>
            </a:xfrm>
            <a:prstGeom prst="rect">
              <a:avLst/>
            </a:prstGeom>
            <a:solidFill>
              <a:srgbClr val="E8FFF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45061" name="Line 5"/>
          <p:cNvSpPr>
            <a:spLocks noChangeShapeType="1"/>
          </p:cNvSpPr>
          <p:nvPr/>
        </p:nvSpPr>
        <p:spPr bwMode="auto">
          <a:xfrm>
            <a:off x="4408488" y="2872668"/>
            <a:ext cx="339883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5062" name="Rectangle 6"/>
          <p:cNvSpPr>
            <a:spLocks noChangeArrowheads="1"/>
          </p:cNvSpPr>
          <p:nvPr/>
        </p:nvSpPr>
        <p:spPr bwMode="auto">
          <a:xfrm>
            <a:off x="3900488" y="4111575"/>
            <a:ext cx="331823" cy="397545"/>
          </a:xfrm>
          <a:prstGeom prst="rect">
            <a:avLst/>
          </a:prstGeom>
          <a:solidFill>
            <a:srgbClr val="E8FFF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45063" name="Rectangle 7"/>
          <p:cNvSpPr>
            <a:spLocks noGrp="1" noChangeArrowheads="1"/>
          </p:cNvSpPr>
          <p:nvPr>
            <p:ph type="body" idx="1"/>
          </p:nvPr>
        </p:nvSpPr>
        <p:spPr>
          <a:xfrm>
            <a:off x="467544" y="1295400"/>
            <a:ext cx="8116887" cy="4495800"/>
          </a:xfrm>
          <a:noFill/>
        </p:spPr>
        <p:txBody>
          <a:bodyPr/>
          <a:lstStyle/>
          <a:p>
            <a:pPr marL="0" indent="381000" algn="just">
              <a:buFontTx/>
              <a:buNone/>
            </a:pPr>
            <a:r>
              <a:rPr lang="ru-RU" altLang="ru-RU" sz="1600" dirty="0" smtClean="0">
                <a:latin typeface="Arial" panose="020B0604020202020204" pitchFamily="34" charset="0"/>
                <a:cs typeface="Arial" panose="020B0604020202020204" pitchFamily="34" charset="0"/>
              </a:rPr>
              <a:t>Финансовая устойчивость отражает уровень риска деятельности компании и зависимости от заемного капитала</a:t>
            </a:r>
          </a:p>
          <a:p>
            <a:pPr marL="0" indent="381000" algn="just">
              <a:buFontTx/>
              <a:buNone/>
            </a:pPr>
            <a:endParaRPr lang="ru-RU" altLang="ru-RU" sz="1200" dirty="0" smtClean="0">
              <a:latin typeface="Arial" panose="020B0604020202020204" pitchFamily="34" charset="0"/>
              <a:cs typeface="Arial" panose="020B0604020202020204" pitchFamily="34" charset="0"/>
            </a:endParaRPr>
          </a:p>
          <a:p>
            <a:pPr marL="0" indent="381000" algn="just">
              <a:buFontTx/>
              <a:buNone/>
            </a:pPr>
            <a:r>
              <a:rPr lang="ru-RU" altLang="ru-RU" sz="1600" dirty="0" smtClean="0">
                <a:latin typeface="Arial" panose="020B0604020202020204" pitchFamily="34" charset="0"/>
                <a:cs typeface="Arial" panose="020B0604020202020204" pitchFamily="34" charset="0"/>
              </a:rPr>
              <a:t>В качестве оценочных коэффициентов используются:</a:t>
            </a:r>
          </a:p>
          <a:p>
            <a:pPr marL="0" indent="381000" algn="just">
              <a:buFontTx/>
              <a:buNone/>
            </a:pPr>
            <a:r>
              <a:rPr lang="ru-RU" altLang="ru-RU" sz="1600" b="0" dirty="0" smtClean="0">
                <a:latin typeface="Arial" panose="020B0604020202020204" pitchFamily="34" charset="0"/>
                <a:cs typeface="Arial" panose="020B0604020202020204" pitchFamily="34" charset="0"/>
              </a:rPr>
              <a:t>       Коэффициент</a:t>
            </a:r>
            <a:r>
              <a:rPr lang="ru-RU" altLang="ru-RU" sz="1600" dirty="0" smtClean="0">
                <a:latin typeface="Arial" panose="020B0604020202020204" pitchFamily="34" charset="0"/>
                <a:cs typeface="Arial" panose="020B0604020202020204" pitchFamily="34" charset="0"/>
              </a:rPr>
              <a:t>                           </a:t>
            </a:r>
            <a:r>
              <a:rPr lang="en-US" altLang="ru-RU" sz="160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Собственные средства</a:t>
            </a:r>
          </a:p>
          <a:p>
            <a:pPr marL="0" indent="381000" algn="just">
              <a:buFontTx/>
              <a:buNone/>
            </a:pPr>
            <a:r>
              <a:rPr lang="ru-RU" altLang="ru-RU" sz="1600" b="0" dirty="0" smtClean="0">
                <a:latin typeface="Arial" panose="020B0604020202020204" pitchFamily="34" charset="0"/>
                <a:cs typeface="Arial" panose="020B0604020202020204" pitchFamily="34" charset="0"/>
              </a:rPr>
              <a:t>     финансирования</a:t>
            </a:r>
            <a:r>
              <a:rPr lang="ru-RU" altLang="ru-RU" sz="1600" dirty="0" smtClean="0">
                <a:latin typeface="Arial" panose="020B0604020202020204" pitchFamily="34" charset="0"/>
                <a:cs typeface="Arial" panose="020B0604020202020204" pitchFamily="34" charset="0"/>
              </a:rPr>
              <a:t>                           </a:t>
            </a:r>
            <a:r>
              <a:rPr lang="en-US" altLang="ru-RU" sz="160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Заемные средства</a:t>
            </a:r>
          </a:p>
          <a:p>
            <a:pPr marL="0" indent="381000" algn="just">
              <a:buFontTx/>
              <a:buNone/>
            </a:pPr>
            <a:r>
              <a:rPr lang="ru-RU" altLang="ru-RU" sz="1600" b="0" dirty="0" smtClean="0">
                <a:latin typeface="Arial" panose="020B0604020202020204" pitchFamily="34" charset="0"/>
                <a:cs typeface="Arial" panose="020B0604020202020204" pitchFamily="34" charset="0"/>
              </a:rPr>
              <a:t>       Коэффициент</a:t>
            </a:r>
            <a:r>
              <a:rPr lang="ru-RU" altLang="ru-RU" sz="1600" dirty="0" smtClean="0">
                <a:latin typeface="Arial" panose="020B0604020202020204" pitchFamily="34" charset="0"/>
                <a:cs typeface="Arial" panose="020B0604020202020204" pitchFamily="34" charset="0"/>
              </a:rPr>
              <a:t>                           </a:t>
            </a:r>
            <a:r>
              <a:rPr lang="en-US" altLang="ru-RU" sz="160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Собственные средства</a:t>
            </a:r>
          </a:p>
          <a:p>
            <a:pPr marL="0" indent="381000" algn="just">
              <a:buFontTx/>
              <a:buNone/>
            </a:pPr>
            <a:r>
              <a:rPr lang="ru-RU" altLang="ru-RU" sz="1600" b="0" dirty="0" smtClean="0">
                <a:latin typeface="Arial" panose="020B0604020202020204" pitchFamily="34" charset="0"/>
                <a:cs typeface="Arial" panose="020B0604020202020204" pitchFamily="34" charset="0"/>
              </a:rPr>
              <a:t>        автономии</a:t>
            </a:r>
            <a:r>
              <a:rPr lang="ru-RU" altLang="ru-RU" sz="1600" dirty="0" smtClean="0">
                <a:latin typeface="Arial" panose="020B0604020202020204" pitchFamily="34" charset="0"/>
                <a:cs typeface="Arial" panose="020B0604020202020204" pitchFamily="34" charset="0"/>
              </a:rPr>
              <a:t>                                    </a:t>
            </a:r>
            <a:r>
              <a:rPr lang="en-US" altLang="ru-RU" sz="160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 Всего активов</a:t>
            </a:r>
          </a:p>
          <a:p>
            <a:pPr marL="0" indent="381000" algn="just">
              <a:buFontTx/>
              <a:buNone/>
            </a:pPr>
            <a:r>
              <a:rPr lang="ru-RU" altLang="ru-RU" sz="1600" b="0" dirty="0" smtClean="0">
                <a:latin typeface="Arial" panose="020B0604020202020204" pitchFamily="34" charset="0"/>
                <a:cs typeface="Arial" panose="020B0604020202020204" pitchFamily="34" charset="0"/>
              </a:rPr>
              <a:t>Коэффициент маневренности       </a:t>
            </a:r>
            <a:r>
              <a:rPr lang="en-US" altLang="ru-RU" sz="1600" b="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Собственные оборотные средства</a:t>
            </a:r>
          </a:p>
          <a:p>
            <a:pPr marL="0" indent="381000" algn="just">
              <a:buFontTx/>
              <a:buNone/>
            </a:pPr>
            <a:r>
              <a:rPr lang="ru-RU" altLang="ru-RU" sz="1600" b="0" dirty="0" smtClean="0">
                <a:latin typeface="Arial" panose="020B0604020202020204" pitchFamily="34" charset="0"/>
                <a:cs typeface="Arial" panose="020B0604020202020204" pitchFamily="34" charset="0"/>
              </a:rPr>
              <a:t>    собственных средств                   </a:t>
            </a:r>
            <a:r>
              <a:rPr lang="en-US" altLang="ru-RU" sz="1600" b="0" dirty="0" smtClean="0">
                <a:latin typeface="Arial" panose="020B0604020202020204" pitchFamily="34" charset="0"/>
                <a:cs typeface="Arial" panose="020B0604020202020204" pitchFamily="34" charset="0"/>
              </a:rPr>
              <a:t>          </a:t>
            </a:r>
            <a:r>
              <a:rPr lang="ru-RU" altLang="ru-RU" sz="1600" dirty="0" smtClean="0">
                <a:latin typeface="Arial" panose="020B0604020202020204" pitchFamily="34" charset="0"/>
                <a:cs typeface="Arial" panose="020B0604020202020204" pitchFamily="34" charset="0"/>
              </a:rPr>
              <a:t>Собственные средства</a:t>
            </a:r>
          </a:p>
          <a:p>
            <a:pPr marL="0" indent="381000" algn="just">
              <a:buFontTx/>
              <a:buNone/>
            </a:pPr>
            <a:endParaRPr lang="ru-RU" altLang="ru-RU" sz="1600" dirty="0" smtClean="0">
              <a:latin typeface="Arial" panose="020B0604020202020204" pitchFamily="34" charset="0"/>
              <a:cs typeface="Arial" panose="020B0604020202020204" pitchFamily="34" charset="0"/>
            </a:endParaRPr>
          </a:p>
          <a:p>
            <a:pPr marL="0" indent="381000" algn="just">
              <a:buFontTx/>
              <a:buNone/>
            </a:pPr>
            <a:r>
              <a:rPr lang="ru-RU" altLang="ru-RU" sz="1600" dirty="0" smtClean="0">
                <a:latin typeface="Arial" panose="020B0604020202020204" pitchFamily="34" charset="0"/>
                <a:cs typeface="Arial" panose="020B0604020202020204" pitchFamily="34" charset="0"/>
              </a:rPr>
              <a:t>В качестве базового можно использовать коэффициент финансирования. Коэффициенты автономии и маневренности собственных средств позволяют дать более детальную оценку структуры капитала</a:t>
            </a:r>
          </a:p>
        </p:txBody>
      </p:sp>
      <p:sp>
        <p:nvSpPr>
          <p:cNvPr id="45064" name="Line 8"/>
          <p:cNvSpPr>
            <a:spLocks noChangeShapeType="1"/>
          </p:cNvSpPr>
          <p:nvPr/>
        </p:nvSpPr>
        <p:spPr bwMode="auto">
          <a:xfrm>
            <a:off x="4413250" y="3576224"/>
            <a:ext cx="339407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5065" name="Line 9"/>
          <p:cNvSpPr>
            <a:spLocks noChangeShapeType="1"/>
          </p:cNvSpPr>
          <p:nvPr/>
        </p:nvSpPr>
        <p:spPr bwMode="auto">
          <a:xfrm>
            <a:off x="4421835" y="4356226"/>
            <a:ext cx="40100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5066" name="Rectangle 10"/>
          <p:cNvSpPr>
            <a:spLocks noChangeArrowheads="1"/>
          </p:cNvSpPr>
          <p:nvPr/>
        </p:nvSpPr>
        <p:spPr bwMode="auto">
          <a:xfrm>
            <a:off x="3924300" y="2671415"/>
            <a:ext cx="331823" cy="397545"/>
          </a:xfrm>
          <a:prstGeom prst="rect">
            <a:avLst/>
          </a:prstGeom>
          <a:solidFill>
            <a:srgbClr val="E8FFF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dirty="0">
                <a:cs typeface="Arial" panose="020B0604020202020204" pitchFamily="34" charset="0"/>
              </a:rPr>
              <a:t>=</a:t>
            </a:r>
          </a:p>
        </p:txBody>
      </p:sp>
      <p:sp>
        <p:nvSpPr>
          <p:cNvPr id="45067" name="Rectangle 11"/>
          <p:cNvSpPr>
            <a:spLocks noChangeArrowheads="1"/>
          </p:cNvSpPr>
          <p:nvPr/>
        </p:nvSpPr>
        <p:spPr bwMode="auto">
          <a:xfrm>
            <a:off x="3924300" y="3391495"/>
            <a:ext cx="331823" cy="397545"/>
          </a:xfrm>
          <a:prstGeom prst="rect">
            <a:avLst/>
          </a:prstGeom>
          <a:solidFill>
            <a:srgbClr val="E8FFF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45068" name="Rectangle 1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Оценка финансовой устойчивости</a:t>
            </a:r>
          </a:p>
        </p:txBody>
      </p:sp>
    </p:spTree>
    <p:extLst>
      <p:ext uri="{BB962C8B-B14F-4D97-AF65-F5344CB8AC3E}">
        <p14:creationId xmlns:p14="http://schemas.microsoft.com/office/powerpoint/2010/main" val="185716913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3A0C1D-1015-4EB1-A289-F8795172D2A6}" type="slidenum">
              <a:rPr lang="ru-RU" altLang="ru-RU" smtClean="0">
                <a:cs typeface="Arial" panose="020B0604020202020204" pitchFamily="34" charset="0"/>
              </a:rPr>
              <a:pPr/>
              <a:t>22</a:t>
            </a:fld>
            <a:endParaRPr lang="ru-RU" altLang="ru-RU" smtClean="0">
              <a:cs typeface="Arial" panose="020B0604020202020204" pitchFamily="34" charset="0"/>
            </a:endParaRPr>
          </a:p>
        </p:txBody>
      </p:sp>
      <p:grpSp>
        <p:nvGrpSpPr>
          <p:cNvPr id="47108" name="Group 2"/>
          <p:cNvGrpSpPr>
            <a:grpSpLocks/>
          </p:cNvGrpSpPr>
          <p:nvPr/>
        </p:nvGrpSpPr>
        <p:grpSpPr bwMode="auto">
          <a:xfrm>
            <a:off x="498475" y="2154004"/>
            <a:ext cx="8216900" cy="1511300"/>
            <a:chOff x="340" y="1396"/>
            <a:chExt cx="5608" cy="952"/>
          </a:xfrm>
        </p:grpSpPr>
        <p:sp>
          <p:nvSpPr>
            <p:cNvPr id="47119" name="Rectangle 3"/>
            <p:cNvSpPr>
              <a:spLocks noChangeArrowheads="1"/>
            </p:cNvSpPr>
            <p:nvPr/>
          </p:nvSpPr>
          <p:spPr bwMode="auto">
            <a:xfrm>
              <a:off x="340" y="1876"/>
              <a:ext cx="5608" cy="472"/>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20" name="Rectangle 4"/>
            <p:cNvSpPr>
              <a:spLocks noChangeArrowheads="1"/>
            </p:cNvSpPr>
            <p:nvPr/>
          </p:nvSpPr>
          <p:spPr bwMode="auto">
            <a:xfrm>
              <a:off x="340" y="1396"/>
              <a:ext cx="5608" cy="9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21" name="Line 5"/>
            <p:cNvSpPr>
              <a:spLocks noChangeShapeType="1"/>
            </p:cNvSpPr>
            <p:nvPr/>
          </p:nvSpPr>
          <p:spPr bwMode="auto">
            <a:xfrm>
              <a:off x="576" y="2112"/>
              <a:ext cx="11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22" name="Line 6"/>
            <p:cNvSpPr>
              <a:spLocks noChangeShapeType="1"/>
            </p:cNvSpPr>
            <p:nvPr/>
          </p:nvSpPr>
          <p:spPr bwMode="auto">
            <a:xfrm>
              <a:off x="2392" y="2112"/>
              <a:ext cx="13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23" name="Line 7"/>
            <p:cNvSpPr>
              <a:spLocks noChangeShapeType="1"/>
            </p:cNvSpPr>
            <p:nvPr/>
          </p:nvSpPr>
          <p:spPr bwMode="auto">
            <a:xfrm>
              <a:off x="4272" y="2112"/>
              <a:ext cx="13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24" name="Rectangle 8"/>
            <p:cNvSpPr>
              <a:spLocks noChangeArrowheads="1"/>
            </p:cNvSpPr>
            <p:nvPr/>
          </p:nvSpPr>
          <p:spPr bwMode="auto">
            <a:xfrm>
              <a:off x="2032" y="1396"/>
              <a:ext cx="28" cy="95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25" name="Rectangle 9"/>
            <p:cNvSpPr>
              <a:spLocks noChangeArrowheads="1"/>
            </p:cNvSpPr>
            <p:nvPr/>
          </p:nvSpPr>
          <p:spPr bwMode="auto">
            <a:xfrm>
              <a:off x="3956" y="1396"/>
              <a:ext cx="24" cy="95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nvGrpSpPr>
          <p:cNvPr id="47109" name="Group 10"/>
          <p:cNvGrpSpPr>
            <a:grpSpLocks/>
          </p:cNvGrpSpPr>
          <p:nvPr/>
        </p:nvGrpSpPr>
        <p:grpSpPr bwMode="auto">
          <a:xfrm>
            <a:off x="498475" y="3851186"/>
            <a:ext cx="8216900" cy="1511300"/>
            <a:chOff x="340" y="2452"/>
            <a:chExt cx="5608" cy="952"/>
          </a:xfrm>
        </p:grpSpPr>
        <p:sp>
          <p:nvSpPr>
            <p:cNvPr id="47112" name="Rectangle 11"/>
            <p:cNvSpPr>
              <a:spLocks noChangeArrowheads="1"/>
            </p:cNvSpPr>
            <p:nvPr/>
          </p:nvSpPr>
          <p:spPr bwMode="auto">
            <a:xfrm>
              <a:off x="340" y="2932"/>
              <a:ext cx="5608" cy="472"/>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13" name="Rectangle 12"/>
            <p:cNvSpPr>
              <a:spLocks noChangeArrowheads="1"/>
            </p:cNvSpPr>
            <p:nvPr/>
          </p:nvSpPr>
          <p:spPr bwMode="auto">
            <a:xfrm>
              <a:off x="340" y="2452"/>
              <a:ext cx="5608" cy="9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14" name="Line 13"/>
            <p:cNvSpPr>
              <a:spLocks noChangeShapeType="1"/>
            </p:cNvSpPr>
            <p:nvPr/>
          </p:nvSpPr>
          <p:spPr bwMode="auto">
            <a:xfrm>
              <a:off x="576" y="3168"/>
              <a:ext cx="11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15" name="Line 14"/>
            <p:cNvSpPr>
              <a:spLocks noChangeShapeType="1"/>
            </p:cNvSpPr>
            <p:nvPr/>
          </p:nvSpPr>
          <p:spPr bwMode="auto">
            <a:xfrm>
              <a:off x="2392" y="3168"/>
              <a:ext cx="13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16" name="Line 15"/>
            <p:cNvSpPr>
              <a:spLocks noChangeShapeType="1"/>
            </p:cNvSpPr>
            <p:nvPr/>
          </p:nvSpPr>
          <p:spPr bwMode="auto">
            <a:xfrm>
              <a:off x="4272" y="3168"/>
              <a:ext cx="13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7117" name="Rectangle 16"/>
            <p:cNvSpPr>
              <a:spLocks noChangeArrowheads="1"/>
            </p:cNvSpPr>
            <p:nvPr/>
          </p:nvSpPr>
          <p:spPr bwMode="auto">
            <a:xfrm>
              <a:off x="2032" y="2452"/>
              <a:ext cx="28" cy="95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7118" name="Rectangle 17"/>
            <p:cNvSpPr>
              <a:spLocks noChangeArrowheads="1"/>
            </p:cNvSpPr>
            <p:nvPr/>
          </p:nvSpPr>
          <p:spPr bwMode="auto">
            <a:xfrm>
              <a:off x="3956" y="2452"/>
              <a:ext cx="24" cy="95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47110" name="Rectangle 18"/>
          <p:cNvSpPr>
            <a:spLocks noGrp="1" noChangeArrowheads="1"/>
          </p:cNvSpPr>
          <p:nvPr>
            <p:ph type="body" idx="1"/>
          </p:nvPr>
        </p:nvSpPr>
        <p:spPr>
          <a:xfrm>
            <a:off x="611560" y="1295400"/>
            <a:ext cx="8280920" cy="5302250"/>
          </a:xfrm>
          <a:noFill/>
        </p:spPr>
        <p:txBody>
          <a:bodyPr/>
          <a:lstStyle/>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Для оценки эффективности использования собственных оборотных средств используются коэффициенты оборачиваемости:</a:t>
            </a:r>
          </a:p>
          <a:p>
            <a:pPr marL="0" indent="381000" algn="just">
              <a:spcBef>
                <a:spcPts val="600"/>
              </a:spcBef>
              <a:buFontTx/>
              <a:buNone/>
            </a:pP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sz="1200" b="0" dirty="0" smtClean="0">
                <a:latin typeface="Arial" panose="020B0604020202020204" pitchFamily="34" charset="0"/>
                <a:cs typeface="Arial" panose="020B0604020202020204" pitchFamily="34" charset="0"/>
              </a:rPr>
              <a:t>Оборачиваемость                 </a:t>
            </a:r>
            <a:r>
              <a:rPr lang="en-US" altLang="ru-RU" sz="1200" b="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Оборачиваемость                  </a:t>
            </a:r>
            <a:r>
              <a:rPr lang="en-US" altLang="ru-RU" sz="1200" b="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Оборачиваемость</a:t>
            </a:r>
            <a:endParaRPr lang="ru-RU" altLang="ru-RU" sz="1200" dirty="0" smtClean="0">
              <a:latin typeface="Arial" panose="020B0604020202020204" pitchFamily="34" charset="0"/>
              <a:cs typeface="Arial" panose="020B0604020202020204" pitchFamily="34" charset="0"/>
            </a:endParaRPr>
          </a:p>
          <a:p>
            <a:pPr marL="0" indent="381000">
              <a:spcBef>
                <a:spcPts val="600"/>
              </a:spcBef>
              <a:buFontTx/>
              <a:buNone/>
            </a:pPr>
            <a:r>
              <a:rPr lang="ru-RU" altLang="ru-RU" sz="1200" b="0" dirty="0" smtClean="0">
                <a:latin typeface="Arial" panose="020B0604020202020204" pitchFamily="34" charset="0"/>
                <a:cs typeface="Arial" panose="020B0604020202020204" pitchFamily="34" charset="0"/>
              </a:rPr>
              <a:t>  дебиторской</a:t>
            </a:r>
            <a:r>
              <a:rPr lang="ru-RU" altLang="ru-RU" sz="1200" dirty="0" smtClean="0">
                <a:latin typeface="Arial" panose="020B0604020202020204" pitchFamily="34" charset="0"/>
                <a:cs typeface="Arial" panose="020B0604020202020204" pitchFamily="34" charset="0"/>
              </a:rPr>
              <a:t>                                    </a:t>
            </a:r>
            <a:r>
              <a:rPr lang="en-US"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запасов</a:t>
            </a:r>
            <a:r>
              <a:rPr lang="ru-RU" altLang="ru-RU" sz="1200" dirty="0" smtClean="0">
                <a:latin typeface="Arial" panose="020B0604020202020204" pitchFamily="34" charset="0"/>
                <a:cs typeface="Arial" panose="020B0604020202020204" pitchFamily="34" charset="0"/>
              </a:rPr>
              <a:t>                                      </a:t>
            </a:r>
            <a:r>
              <a:rPr lang="en-US"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кредиторской</a:t>
            </a:r>
            <a:r>
              <a:rPr lang="ru-RU" altLang="ru-RU" sz="1200" dirty="0" smtClean="0">
                <a:latin typeface="Arial" panose="020B0604020202020204" pitchFamily="34" charset="0"/>
                <a:cs typeface="Arial" panose="020B0604020202020204" pitchFamily="34" charset="0"/>
              </a:rPr>
              <a:t> </a:t>
            </a:r>
          </a:p>
          <a:p>
            <a:pPr marL="0" indent="381000">
              <a:spcBef>
                <a:spcPts val="600"/>
              </a:spcBef>
              <a:buFontTx/>
              <a:buNone/>
            </a:pPr>
            <a:r>
              <a:rPr lang="ru-RU" altLang="ru-RU" sz="1200" b="0" dirty="0" smtClean="0">
                <a:latin typeface="Arial" panose="020B0604020202020204" pitchFamily="34" charset="0"/>
                <a:cs typeface="Arial" panose="020B0604020202020204" pitchFamily="34" charset="0"/>
              </a:rPr>
              <a:t> задолженности</a:t>
            </a:r>
            <a:r>
              <a:rPr lang="ru-RU"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           </a:t>
            </a:r>
            <a:r>
              <a:rPr lang="ru-RU" altLang="ru-RU" sz="1200" dirty="0" smtClean="0">
                <a:latin typeface="Arial" panose="020B0604020202020204" pitchFamily="34" charset="0"/>
                <a:cs typeface="Arial" panose="020B0604020202020204" pitchFamily="34" charset="0"/>
              </a:rPr>
              <a:t>                                                </a:t>
            </a:r>
            <a:r>
              <a:rPr lang="en-US"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задолженности</a:t>
            </a: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  Реализация                     Себестоимость                 </a:t>
            </a:r>
            <a:r>
              <a:rPr lang="ru-RU" altLang="ru-RU" sz="1600" dirty="0" err="1" smtClean="0">
                <a:latin typeface="Arial" panose="020B0604020202020204" pitchFamily="34" charset="0"/>
                <a:cs typeface="Arial" panose="020B0604020202020204" pitchFamily="34" charset="0"/>
              </a:rPr>
              <a:t>Себестоимость</a:t>
            </a: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Деб</a:t>
            </a:r>
            <a:r>
              <a:rPr lang="ru-RU" altLang="ru-RU" sz="160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задолж</a:t>
            </a:r>
            <a:r>
              <a:rPr lang="ru-RU" altLang="ru-RU" sz="1600" dirty="0" smtClean="0">
                <a:latin typeface="Arial" panose="020B0604020202020204" pitchFamily="34" charset="0"/>
                <a:cs typeface="Arial" panose="020B0604020202020204" pitchFamily="34" charset="0"/>
              </a:rPr>
              <a:t>.                         Запасы                         </a:t>
            </a:r>
            <a:r>
              <a:rPr lang="en-US" altLang="ru-RU" sz="160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Кред</a:t>
            </a:r>
            <a:r>
              <a:rPr lang="ru-RU" altLang="ru-RU" sz="1600" dirty="0" smtClean="0">
                <a:latin typeface="Arial" panose="020B0604020202020204" pitchFamily="34" charset="0"/>
                <a:cs typeface="Arial" panose="020B0604020202020204" pitchFamily="34" charset="0"/>
              </a:rPr>
              <a:t>. </a:t>
            </a:r>
            <a:r>
              <a:rPr lang="ru-RU" altLang="ru-RU" sz="1600" dirty="0" err="1" smtClean="0">
                <a:latin typeface="Arial" panose="020B0604020202020204" pitchFamily="34" charset="0"/>
                <a:cs typeface="Arial" panose="020B0604020202020204" pitchFamily="34" charset="0"/>
              </a:rPr>
              <a:t>задолж</a:t>
            </a:r>
            <a:r>
              <a:rPr lang="ru-RU" altLang="ru-RU" sz="1600" dirty="0" smtClean="0">
                <a:latin typeface="Arial" panose="020B0604020202020204" pitchFamily="34" charset="0"/>
                <a:cs typeface="Arial" panose="020B0604020202020204" pitchFamily="34" charset="0"/>
              </a:rPr>
              <a:t>.</a:t>
            </a:r>
          </a:p>
          <a:p>
            <a:pPr marL="0" indent="381000">
              <a:spcBef>
                <a:spcPts val="600"/>
              </a:spcBef>
              <a:buFontTx/>
              <a:buNone/>
            </a:pPr>
            <a:endParaRPr lang="ru-RU" altLang="ru-RU" sz="1200" b="0" dirty="0" smtClean="0">
              <a:latin typeface="Arial" panose="020B0604020202020204" pitchFamily="34" charset="0"/>
              <a:cs typeface="Arial" panose="020B0604020202020204" pitchFamily="34" charset="0"/>
            </a:endParaRPr>
          </a:p>
          <a:p>
            <a:pPr marL="0" indent="381000">
              <a:spcBef>
                <a:spcPts val="600"/>
              </a:spcBef>
              <a:buFontTx/>
              <a:buNone/>
            </a:pPr>
            <a:r>
              <a:rPr lang="ru-RU" altLang="ru-RU" sz="1200" b="0" dirty="0" smtClean="0">
                <a:latin typeface="Arial" panose="020B0604020202020204" pitchFamily="34" charset="0"/>
                <a:cs typeface="Arial" panose="020B0604020202020204" pitchFamily="34" charset="0"/>
              </a:rPr>
              <a:t>Период оборота                  (Срок  реализации)                     Период оборота </a:t>
            </a:r>
            <a:endParaRPr lang="ru-RU" altLang="ru-RU" sz="1200" dirty="0" smtClean="0">
              <a:latin typeface="Arial" panose="020B0604020202020204" pitchFamily="34" charset="0"/>
              <a:cs typeface="Arial" panose="020B0604020202020204" pitchFamily="34" charset="0"/>
            </a:endParaRPr>
          </a:p>
          <a:p>
            <a:pPr marL="0" indent="381000">
              <a:spcBef>
                <a:spcPts val="600"/>
              </a:spcBef>
              <a:buFontTx/>
              <a:buNone/>
            </a:pPr>
            <a:r>
              <a:rPr lang="ru-RU" altLang="ru-RU" sz="1200" b="0" dirty="0" smtClean="0">
                <a:latin typeface="Arial" panose="020B0604020202020204" pitchFamily="34" charset="0"/>
                <a:cs typeface="Arial" panose="020B0604020202020204" pitchFamily="34" charset="0"/>
              </a:rPr>
              <a:t>  дебиторской</a:t>
            </a:r>
            <a:r>
              <a:rPr lang="ru-RU"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период оборота</a:t>
            </a:r>
            <a:r>
              <a:rPr lang="ru-RU"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кредиторской</a:t>
            </a:r>
            <a:r>
              <a:rPr lang="ru-RU" altLang="ru-RU" sz="1200" dirty="0" smtClean="0">
                <a:latin typeface="Arial" panose="020B0604020202020204" pitchFamily="34" charset="0"/>
                <a:cs typeface="Arial" panose="020B0604020202020204" pitchFamily="34" charset="0"/>
              </a:rPr>
              <a:t> </a:t>
            </a:r>
          </a:p>
          <a:p>
            <a:pPr marL="0" indent="381000">
              <a:spcBef>
                <a:spcPts val="600"/>
              </a:spcBef>
              <a:buFontTx/>
              <a:buNone/>
            </a:pPr>
            <a:r>
              <a:rPr lang="ru-RU" altLang="ru-RU" sz="1200" b="0" dirty="0" smtClean="0">
                <a:latin typeface="Arial" panose="020B0604020202020204" pitchFamily="34" charset="0"/>
                <a:cs typeface="Arial" panose="020B0604020202020204" pitchFamily="34" charset="0"/>
              </a:rPr>
              <a:t> задолженности</a:t>
            </a:r>
            <a:r>
              <a:rPr lang="ru-RU"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          запасов</a:t>
            </a:r>
            <a:r>
              <a:rPr lang="ru-RU" altLang="ru-RU" sz="1200" dirty="0" smtClean="0">
                <a:latin typeface="Arial" panose="020B0604020202020204" pitchFamily="34" charset="0"/>
                <a:cs typeface="Arial" panose="020B0604020202020204" pitchFamily="34" charset="0"/>
              </a:rPr>
              <a:t>                                     </a:t>
            </a:r>
            <a:r>
              <a:rPr lang="ru-RU" altLang="ru-RU" sz="1200" b="0" dirty="0" smtClean="0">
                <a:latin typeface="Arial" panose="020B0604020202020204" pitchFamily="34" charset="0"/>
                <a:cs typeface="Arial" panose="020B0604020202020204" pitchFamily="34" charset="0"/>
              </a:rPr>
              <a:t>задолженности</a:t>
            </a: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       360                                    360                                       360</a:t>
            </a:r>
          </a:p>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  Обор. </a:t>
            </a:r>
            <a:r>
              <a:rPr lang="ru-RU" altLang="ru-RU" sz="1600" dirty="0" err="1" smtClean="0">
                <a:latin typeface="Arial" panose="020B0604020202020204" pitchFamily="34" charset="0"/>
                <a:cs typeface="Arial" panose="020B0604020202020204" pitchFamily="34" charset="0"/>
              </a:rPr>
              <a:t>деб</a:t>
            </a:r>
            <a:r>
              <a:rPr lang="ru-RU" altLang="ru-RU" sz="1600" dirty="0" smtClean="0">
                <a:latin typeface="Arial" panose="020B0604020202020204" pitchFamily="34" charset="0"/>
                <a:cs typeface="Arial" panose="020B0604020202020204" pitchFamily="34" charset="0"/>
              </a:rPr>
              <a:t>. з.                  Обор.  запасов                       </a:t>
            </a:r>
            <a:r>
              <a:rPr lang="ru-RU" altLang="ru-RU" sz="1600" dirty="0" err="1" smtClean="0">
                <a:latin typeface="Arial" panose="020B0604020202020204" pitchFamily="34" charset="0"/>
                <a:cs typeface="Arial" panose="020B0604020202020204" pitchFamily="34" charset="0"/>
              </a:rPr>
              <a:t>Обор.кред</a:t>
            </a:r>
            <a:r>
              <a:rPr lang="ru-RU" altLang="ru-RU" sz="1600" dirty="0" smtClean="0">
                <a:latin typeface="Arial" panose="020B0604020202020204" pitchFamily="34" charset="0"/>
                <a:cs typeface="Arial" panose="020B0604020202020204" pitchFamily="34" charset="0"/>
              </a:rPr>
              <a:t>. з.</a:t>
            </a:r>
            <a:endParaRPr lang="en-US"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sz="1600" dirty="0" smtClean="0">
                <a:latin typeface="Arial" panose="020B0604020202020204" pitchFamily="34" charset="0"/>
                <a:cs typeface="Arial" panose="020B0604020202020204" pitchFamily="34" charset="0"/>
              </a:rPr>
              <a:t>Эти коэффициенты используются также при анализе финансовой деятельности компании. Ниже будет рассмотрено их использование для построения комплексной оценки деятельности компании</a:t>
            </a:r>
          </a:p>
        </p:txBody>
      </p:sp>
      <p:sp>
        <p:nvSpPr>
          <p:cNvPr id="47111" name="Rectangle 19"/>
          <p:cNvSpPr>
            <a:spLocks noGrp="1" noChangeArrowheads="1"/>
          </p:cNvSpPr>
          <p:nvPr>
            <p:ph type="title"/>
          </p:nvPr>
        </p:nvSpPr>
        <p:spPr>
          <a:xfrm>
            <a:off x="447300" y="104098"/>
            <a:ext cx="7735887" cy="762000"/>
          </a:xfrm>
          <a:noFill/>
        </p:spPr>
        <p:txBody>
          <a:bodyPr anchor="ctr"/>
          <a:lstStyle/>
          <a:p>
            <a:r>
              <a:rPr lang="ru-RU" altLang="ru-RU" dirty="0" smtClean="0">
                <a:latin typeface="Arial" panose="020B0604020202020204" pitchFamily="34" charset="0"/>
                <a:cs typeface="Arial" panose="020B0604020202020204" pitchFamily="34" charset="0"/>
              </a:rPr>
              <a:t>Оборачиваемость текущих активов и пассивов</a:t>
            </a:r>
          </a:p>
        </p:txBody>
      </p:sp>
    </p:spTree>
    <p:extLst>
      <p:ext uri="{BB962C8B-B14F-4D97-AF65-F5344CB8AC3E}">
        <p14:creationId xmlns:p14="http://schemas.microsoft.com/office/powerpoint/2010/main" val="320736309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6F71AD-475D-42C8-AFD2-9963EAD741A1}" type="slidenum">
              <a:rPr lang="ru-RU" altLang="ru-RU" smtClean="0">
                <a:cs typeface="Arial" panose="020B0604020202020204" pitchFamily="34" charset="0"/>
              </a:rPr>
              <a:pPr/>
              <a:t>23</a:t>
            </a:fld>
            <a:endParaRPr lang="ru-RU" altLang="ru-RU" smtClean="0">
              <a:cs typeface="Arial" panose="020B0604020202020204" pitchFamily="34" charset="0"/>
            </a:endParaRPr>
          </a:p>
        </p:txBody>
      </p:sp>
      <p:sp>
        <p:nvSpPr>
          <p:cNvPr id="49156"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Финансовый цикл</a:t>
            </a:r>
          </a:p>
        </p:txBody>
      </p:sp>
      <p:sp>
        <p:nvSpPr>
          <p:cNvPr id="49157" name="Rectangle 3"/>
          <p:cNvSpPr>
            <a:spLocks noGrp="1" noChangeArrowheads="1"/>
          </p:cNvSpPr>
          <p:nvPr>
            <p:ph type="body" idx="1"/>
          </p:nvPr>
        </p:nvSpPr>
        <p:spPr>
          <a:noFill/>
        </p:spPr>
        <p:txBody>
          <a:bodyPr/>
          <a:lstStyle/>
          <a:p>
            <a:pPr algn="just">
              <a:buFontTx/>
              <a:buNone/>
            </a:pPr>
            <a:r>
              <a:rPr lang="ru-RU" altLang="ru-RU" sz="1600" smtClean="0">
                <a:latin typeface="Arial" panose="020B0604020202020204" pitchFamily="34" charset="0"/>
                <a:cs typeface="Arial" panose="020B0604020202020204" pitchFamily="34" charset="0"/>
              </a:rPr>
              <a:t>На базе показателей оборачиваемости текущих активов и пассивов рассчитывается длительность финансового цикла </a:t>
            </a:r>
          </a:p>
          <a:p>
            <a:pPr algn="just">
              <a:buFontTx/>
              <a:buNone/>
            </a:pPr>
            <a:endParaRPr lang="ru-RU" altLang="ru-RU" sz="1600" smtClean="0">
              <a:latin typeface="Arial" panose="020B0604020202020204" pitchFamily="34" charset="0"/>
              <a:cs typeface="Arial" panose="020B0604020202020204" pitchFamily="34" charset="0"/>
            </a:endParaRPr>
          </a:p>
          <a:p>
            <a:pPr algn="just">
              <a:buFontTx/>
              <a:buNone/>
            </a:pPr>
            <a:r>
              <a:rPr lang="ru-RU" altLang="ru-RU" sz="1600" smtClean="0">
                <a:latin typeface="Arial" panose="020B0604020202020204" pitchFamily="34" charset="0"/>
                <a:cs typeface="Arial" panose="020B0604020202020204" pitchFamily="34" charset="0"/>
              </a:rPr>
              <a:t>Она определяется как сумма периода оборота дебиторской задолженности и запасов за вычетом периода оборота кредиторской задолженности</a:t>
            </a:r>
          </a:p>
          <a:p>
            <a:pPr>
              <a:buFontTx/>
              <a:buNone/>
            </a:pPr>
            <a:endParaRPr lang="ru-RU" altLang="ru-RU" sz="1600" smtClean="0">
              <a:latin typeface="Arial" panose="020B0604020202020204" pitchFamily="34" charset="0"/>
              <a:cs typeface="Arial" panose="020B0604020202020204" pitchFamily="34" charset="0"/>
            </a:endParaRPr>
          </a:p>
        </p:txBody>
      </p:sp>
      <p:sp>
        <p:nvSpPr>
          <p:cNvPr id="49158" name="Rectangle 4"/>
          <p:cNvSpPr>
            <a:spLocks noChangeArrowheads="1"/>
          </p:cNvSpPr>
          <p:nvPr/>
        </p:nvSpPr>
        <p:spPr bwMode="auto">
          <a:xfrm>
            <a:off x="762000" y="3154363"/>
            <a:ext cx="183673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Период </a:t>
            </a:r>
          </a:p>
          <a:p>
            <a:pPr algn="ctr"/>
            <a:r>
              <a:rPr lang="ru-RU" altLang="ru-RU" b="1">
                <a:cs typeface="Arial" panose="020B0604020202020204" pitchFamily="34" charset="0"/>
              </a:rPr>
              <a:t>оборота</a:t>
            </a:r>
          </a:p>
          <a:p>
            <a:pPr algn="ctr"/>
            <a:r>
              <a:rPr lang="ru-RU" altLang="ru-RU" b="1">
                <a:cs typeface="Arial" panose="020B0604020202020204" pitchFamily="34" charset="0"/>
              </a:rPr>
              <a:t>запасов</a:t>
            </a:r>
          </a:p>
        </p:txBody>
      </p:sp>
      <p:sp>
        <p:nvSpPr>
          <p:cNvPr id="49159" name="Rectangle 5"/>
          <p:cNvSpPr>
            <a:spLocks noChangeArrowheads="1"/>
          </p:cNvSpPr>
          <p:nvPr/>
        </p:nvSpPr>
        <p:spPr bwMode="auto">
          <a:xfrm>
            <a:off x="2395538" y="3154363"/>
            <a:ext cx="30162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Период оборота</a:t>
            </a:r>
          </a:p>
          <a:p>
            <a:pPr algn="ctr"/>
            <a:r>
              <a:rPr lang="ru-RU" altLang="ru-RU" b="1">
                <a:cs typeface="Arial" panose="020B0604020202020204" pitchFamily="34" charset="0"/>
              </a:rPr>
              <a:t>дебиторской</a:t>
            </a:r>
          </a:p>
          <a:p>
            <a:pPr algn="ctr"/>
            <a:r>
              <a:rPr lang="ru-RU" altLang="ru-RU" b="1">
                <a:cs typeface="Arial" panose="020B0604020202020204" pitchFamily="34" charset="0"/>
              </a:rPr>
              <a:t> задолженности</a:t>
            </a:r>
          </a:p>
        </p:txBody>
      </p:sp>
      <p:sp>
        <p:nvSpPr>
          <p:cNvPr id="49160" name="Rectangle 6"/>
          <p:cNvSpPr>
            <a:spLocks noChangeArrowheads="1"/>
          </p:cNvSpPr>
          <p:nvPr/>
        </p:nvSpPr>
        <p:spPr bwMode="auto">
          <a:xfrm>
            <a:off x="2960688" y="4349750"/>
            <a:ext cx="2449512" cy="977900"/>
          </a:xfrm>
          <a:prstGeom prst="rect">
            <a:avLst/>
          </a:prstGeom>
          <a:solidFill>
            <a:srgbClr val="9EFFF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9161" name="Rectangle 7"/>
          <p:cNvSpPr>
            <a:spLocks noChangeArrowheads="1"/>
          </p:cNvSpPr>
          <p:nvPr/>
        </p:nvSpPr>
        <p:spPr bwMode="auto">
          <a:xfrm>
            <a:off x="784225" y="4395788"/>
            <a:ext cx="20955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Период оборота</a:t>
            </a:r>
          </a:p>
          <a:p>
            <a:pPr algn="ctr"/>
            <a:r>
              <a:rPr lang="ru-RU" altLang="ru-RU" b="1">
                <a:cs typeface="Arial" panose="020B0604020202020204" pitchFamily="34" charset="0"/>
              </a:rPr>
              <a:t>кредиторской </a:t>
            </a:r>
          </a:p>
          <a:p>
            <a:pPr algn="ctr"/>
            <a:r>
              <a:rPr lang="ru-RU" altLang="ru-RU" b="1">
                <a:cs typeface="Arial" panose="020B0604020202020204" pitchFamily="34" charset="0"/>
              </a:rPr>
              <a:t>задолженности</a:t>
            </a:r>
          </a:p>
        </p:txBody>
      </p:sp>
      <p:sp>
        <p:nvSpPr>
          <p:cNvPr id="49162" name="Rectangle 8"/>
          <p:cNvSpPr>
            <a:spLocks noChangeArrowheads="1"/>
          </p:cNvSpPr>
          <p:nvPr/>
        </p:nvSpPr>
        <p:spPr bwMode="auto">
          <a:xfrm>
            <a:off x="2949575" y="4525963"/>
            <a:ext cx="247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Финансовый</a:t>
            </a:r>
          </a:p>
          <a:p>
            <a:pPr algn="ctr"/>
            <a:r>
              <a:rPr lang="ru-RU" altLang="ru-RU" b="1">
                <a:cs typeface="Arial" panose="020B0604020202020204" pitchFamily="34" charset="0"/>
              </a:rPr>
              <a:t>цикл</a:t>
            </a:r>
          </a:p>
        </p:txBody>
      </p:sp>
      <p:sp>
        <p:nvSpPr>
          <p:cNvPr id="49163" name="Rectangle 9"/>
          <p:cNvSpPr>
            <a:spLocks noChangeArrowheads="1"/>
          </p:cNvSpPr>
          <p:nvPr/>
        </p:nvSpPr>
        <p:spPr bwMode="auto">
          <a:xfrm>
            <a:off x="633413" y="5516563"/>
            <a:ext cx="80978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Более подробно проблема финансового цикла рассмотрена в модуле "Управление оборотными средствами предприятия"</a:t>
            </a:r>
          </a:p>
        </p:txBody>
      </p:sp>
      <p:sp>
        <p:nvSpPr>
          <p:cNvPr id="49164" name="Rectangle 10"/>
          <p:cNvSpPr>
            <a:spLocks noChangeArrowheads="1"/>
          </p:cNvSpPr>
          <p:nvPr/>
        </p:nvSpPr>
        <p:spPr bwMode="auto">
          <a:xfrm>
            <a:off x="5819775" y="3212976"/>
            <a:ext cx="2976563" cy="1628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2000" dirty="0">
                <a:cs typeface="Arial" panose="020B0604020202020204" pitchFamily="34" charset="0"/>
              </a:rPr>
              <a:t>Чем выше длительность финансового цикла,</a:t>
            </a:r>
          </a:p>
          <a:p>
            <a:r>
              <a:rPr lang="ru-RU" altLang="ru-RU" sz="2000" dirty="0">
                <a:cs typeface="Arial" panose="020B0604020202020204" pitchFamily="34" charset="0"/>
              </a:rPr>
              <a:t>тем выше потребность        в оборотных средствах</a:t>
            </a:r>
          </a:p>
        </p:txBody>
      </p:sp>
      <p:sp>
        <p:nvSpPr>
          <p:cNvPr id="49165" name="Oval 11"/>
          <p:cNvSpPr>
            <a:spLocks noChangeArrowheads="1"/>
          </p:cNvSpPr>
          <p:nvPr/>
        </p:nvSpPr>
        <p:spPr bwMode="auto">
          <a:xfrm>
            <a:off x="5580063" y="2997200"/>
            <a:ext cx="3259137" cy="2463800"/>
          </a:xfrm>
          <a:prstGeom prst="ellipse">
            <a:avLst/>
          </a:prstGeom>
          <a:noFill/>
          <a:ln w="5080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9166" name="Rectangle 12"/>
          <p:cNvSpPr>
            <a:spLocks noChangeArrowheads="1"/>
          </p:cNvSpPr>
          <p:nvPr/>
        </p:nvSpPr>
        <p:spPr bwMode="auto">
          <a:xfrm>
            <a:off x="779463" y="3130550"/>
            <a:ext cx="1606550" cy="9017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9167" name="Rectangle 13"/>
          <p:cNvSpPr>
            <a:spLocks noChangeArrowheads="1"/>
          </p:cNvSpPr>
          <p:nvPr/>
        </p:nvSpPr>
        <p:spPr bwMode="auto">
          <a:xfrm>
            <a:off x="2397125" y="3130550"/>
            <a:ext cx="3013075" cy="9017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9168" name="Rectangle 14"/>
          <p:cNvSpPr>
            <a:spLocks noChangeArrowheads="1"/>
          </p:cNvSpPr>
          <p:nvPr/>
        </p:nvSpPr>
        <p:spPr bwMode="auto">
          <a:xfrm>
            <a:off x="779463" y="4349750"/>
            <a:ext cx="2168525" cy="977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49169" name="Line 15"/>
          <p:cNvSpPr>
            <a:spLocks noChangeShapeType="1"/>
          </p:cNvSpPr>
          <p:nvPr/>
        </p:nvSpPr>
        <p:spPr bwMode="auto">
          <a:xfrm>
            <a:off x="773113" y="3962400"/>
            <a:ext cx="0" cy="3810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49170" name="Line 16"/>
          <p:cNvSpPr>
            <a:spLocks noChangeShapeType="1"/>
          </p:cNvSpPr>
          <p:nvPr/>
        </p:nvSpPr>
        <p:spPr bwMode="auto">
          <a:xfrm>
            <a:off x="5416550" y="3962400"/>
            <a:ext cx="0" cy="3810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339553650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96BA4A-C423-4094-B8E4-4BC1FD6EAD7D}" type="slidenum">
              <a:rPr lang="ru-RU" altLang="ru-RU" smtClean="0">
                <a:cs typeface="Arial" panose="020B0604020202020204" pitchFamily="34" charset="0"/>
              </a:rPr>
              <a:pPr/>
              <a:t>24</a:t>
            </a:fld>
            <a:endParaRPr lang="ru-RU" altLang="ru-RU" smtClean="0">
              <a:cs typeface="Arial" panose="020B0604020202020204" pitchFamily="34" charset="0"/>
            </a:endParaRPr>
          </a:p>
        </p:txBody>
      </p:sp>
      <p:sp>
        <p:nvSpPr>
          <p:cNvPr id="51204"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Период оборота текущих активов и пассивов</a:t>
            </a:r>
            <a:br>
              <a:rPr lang="ru-RU" altLang="ru-RU" smtClean="0">
                <a:latin typeface="Arial" panose="020B0604020202020204" pitchFamily="34" charset="0"/>
                <a:cs typeface="Arial" panose="020B0604020202020204" pitchFamily="34" charset="0"/>
              </a:rPr>
            </a:br>
            <a:r>
              <a:rPr lang="ru-RU" altLang="ru-RU" sz="1800" smtClean="0">
                <a:latin typeface="Arial" panose="020B0604020202020204" pitchFamily="34" charset="0"/>
                <a:cs typeface="Arial" panose="020B0604020202020204" pitchFamily="34" charset="0"/>
              </a:rPr>
              <a:t>(пример)</a:t>
            </a:r>
          </a:p>
        </p:txBody>
      </p:sp>
      <p:sp>
        <p:nvSpPr>
          <p:cNvPr id="51205" name="Rectangle 3"/>
          <p:cNvSpPr>
            <a:spLocks noGrp="1" noChangeArrowheads="1"/>
          </p:cNvSpPr>
          <p:nvPr>
            <p:ph type="body" idx="1"/>
          </p:nvPr>
        </p:nvSpPr>
        <p:spPr>
          <a:xfrm>
            <a:off x="393700" y="1447800"/>
            <a:ext cx="8258175" cy="4572000"/>
          </a:xfrm>
          <a:noFill/>
        </p:spPr>
        <p:txBody>
          <a:bodyPr/>
          <a:lstStyle/>
          <a:p>
            <a:pPr>
              <a:buFontTx/>
              <a:buNone/>
            </a:pPr>
            <a:r>
              <a:rPr lang="ru-RU" altLang="ru-RU" sz="1400" b="0" dirty="0" smtClean="0">
                <a:latin typeface="Arial" panose="020B0604020202020204" pitchFamily="34" charset="0"/>
                <a:cs typeface="Arial" panose="020B0604020202020204" pitchFamily="34" charset="0"/>
              </a:rPr>
              <a:t>АО </a:t>
            </a:r>
            <a:r>
              <a:rPr lang="ru-RU" altLang="ru-RU" sz="1400" b="0" dirty="0" err="1" smtClean="0">
                <a:latin typeface="Arial" panose="020B0604020202020204" pitchFamily="34" charset="0"/>
                <a:cs typeface="Arial" panose="020B0604020202020204" pitchFamily="34" charset="0"/>
              </a:rPr>
              <a:t>Масложиркомбинат</a:t>
            </a:r>
            <a:r>
              <a:rPr lang="ru-RU" altLang="ru-RU" sz="1400" b="0" dirty="0" smtClean="0">
                <a:latin typeface="Arial" panose="020B0604020202020204" pitchFamily="34" charset="0"/>
                <a:cs typeface="Arial" panose="020B0604020202020204" pitchFamily="34" charset="0"/>
              </a:rPr>
              <a:t> "Солнце"</a:t>
            </a:r>
            <a:r>
              <a:rPr lang="ru-RU" altLang="ru-RU" sz="1000" dirty="0" smtClean="0">
                <a:latin typeface="Arial" panose="020B0604020202020204" pitchFamily="34" charset="0"/>
                <a:cs typeface="Arial" panose="020B0604020202020204" pitchFamily="34" charset="0"/>
              </a:rPr>
              <a:t>			</a:t>
            </a:r>
          </a:p>
          <a:p>
            <a:pPr>
              <a:buFontTx/>
              <a:buNone/>
            </a:pPr>
            <a:r>
              <a:rPr lang="ru-RU" altLang="ru-RU" sz="1000" dirty="0" smtClean="0">
                <a:latin typeface="Arial" panose="020B0604020202020204" pitchFamily="34" charset="0"/>
                <a:cs typeface="Arial" panose="020B0604020202020204" pitchFamily="34" charset="0"/>
              </a:rPr>
              <a:t>			</a:t>
            </a:r>
          </a:p>
          <a:p>
            <a:pPr defTabSz="808038">
              <a:buFontTx/>
              <a:buNone/>
            </a:pPr>
            <a:r>
              <a:rPr lang="ru-RU" altLang="ru-RU" sz="1000" dirty="0" smtClean="0">
                <a:latin typeface="Arial" panose="020B0604020202020204" pitchFamily="34" charset="0"/>
                <a:cs typeface="Arial" panose="020B0604020202020204" pitchFamily="34" charset="0"/>
              </a:rPr>
              <a:t>Период оборота (дни) 	                 	2013  2014	2015</a:t>
            </a:r>
          </a:p>
          <a:p>
            <a:pPr defTabSz="808038">
              <a:buFontTx/>
              <a:buNone/>
            </a:pPr>
            <a:r>
              <a:rPr lang="ru-RU" altLang="ru-RU" sz="1000" dirty="0" smtClean="0">
                <a:latin typeface="Arial" panose="020B0604020202020204" pitchFamily="34" charset="0"/>
                <a:cs typeface="Arial" panose="020B0604020202020204" pitchFamily="34" charset="0"/>
              </a:rPr>
              <a:t>Дебиторской задолженности	37,2    85,8	117,9</a:t>
            </a:r>
          </a:p>
          <a:p>
            <a:pPr defTabSz="808038">
              <a:buFontTx/>
              <a:buNone/>
            </a:pPr>
            <a:r>
              <a:rPr lang="ru-RU" altLang="ru-RU" sz="1000" dirty="0" smtClean="0">
                <a:latin typeface="Arial" panose="020B0604020202020204" pitchFamily="34" charset="0"/>
                <a:cs typeface="Arial" panose="020B0604020202020204" pitchFamily="34" charset="0"/>
              </a:rPr>
              <a:t>Запасов	                                      	26,4    96,4 </a:t>
            </a:r>
            <a:r>
              <a:rPr lang="ru-RU" altLang="ru-RU" sz="1000" dirty="0">
                <a:latin typeface="Arial" panose="020B0604020202020204" pitchFamily="34" charset="0"/>
                <a:cs typeface="Arial" panose="020B0604020202020204" pitchFamily="34" charset="0"/>
              </a:rPr>
              <a:t>	</a:t>
            </a:r>
            <a:r>
              <a:rPr lang="ru-RU" altLang="ru-RU" sz="1000" dirty="0" smtClean="0">
                <a:latin typeface="Arial" panose="020B0604020202020204" pitchFamily="34" charset="0"/>
                <a:cs typeface="Arial" panose="020B0604020202020204" pitchFamily="34" charset="0"/>
              </a:rPr>
              <a:t>270,3</a:t>
            </a:r>
          </a:p>
          <a:p>
            <a:pPr defTabSz="808038">
              <a:buFontTx/>
              <a:buNone/>
            </a:pPr>
            <a:r>
              <a:rPr lang="ru-RU" altLang="ru-RU" sz="1000" dirty="0" smtClean="0">
                <a:latin typeface="Arial" panose="020B0604020202020204" pitchFamily="34" charset="0"/>
                <a:cs typeface="Arial" panose="020B0604020202020204" pitchFamily="34" charset="0"/>
              </a:rPr>
              <a:t>Кредиторской задолженности	39,8   64,9	209,3</a:t>
            </a:r>
          </a:p>
          <a:p>
            <a:pPr defTabSz="808038">
              <a:buFontTx/>
              <a:buNone/>
            </a:pPr>
            <a:r>
              <a:rPr lang="ru-RU" altLang="ru-RU" sz="1000" dirty="0" smtClean="0">
                <a:latin typeface="Arial" panose="020B0604020202020204" pitchFamily="34" charset="0"/>
                <a:cs typeface="Arial" panose="020B0604020202020204" pitchFamily="34" charset="0"/>
              </a:rPr>
              <a:t>Финансовый цикл	                   	23,8  117,3	178,9</a:t>
            </a:r>
          </a:p>
          <a:p>
            <a:pPr>
              <a:buFontTx/>
              <a:buNone/>
            </a:pPr>
            <a:endParaRPr lang="ru-RU" altLang="ru-RU" sz="1000" dirty="0" smtClean="0">
              <a:latin typeface="Arial" panose="020B0604020202020204" pitchFamily="34" charset="0"/>
              <a:cs typeface="Arial" panose="020B0604020202020204" pitchFamily="34" charset="0"/>
            </a:endParaRPr>
          </a:p>
        </p:txBody>
      </p:sp>
      <p:grpSp>
        <p:nvGrpSpPr>
          <p:cNvPr id="51206" name="Group 4"/>
          <p:cNvGrpSpPr>
            <a:grpSpLocks/>
          </p:cNvGrpSpPr>
          <p:nvPr/>
        </p:nvGrpSpPr>
        <p:grpSpPr bwMode="auto">
          <a:xfrm>
            <a:off x="4291013" y="3638550"/>
            <a:ext cx="4430712" cy="2257425"/>
            <a:chOff x="2928" y="2292"/>
            <a:chExt cx="3024" cy="1422"/>
          </a:xfrm>
        </p:grpSpPr>
        <p:sp>
          <p:nvSpPr>
            <p:cNvPr id="51269" name="Rectangle 5"/>
            <p:cNvSpPr>
              <a:spLocks noChangeArrowheads="1"/>
            </p:cNvSpPr>
            <p:nvPr/>
          </p:nvSpPr>
          <p:spPr bwMode="auto">
            <a:xfrm>
              <a:off x="2932" y="2296"/>
              <a:ext cx="3010" cy="1408"/>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70" name="Rectangle 6"/>
            <p:cNvSpPr>
              <a:spLocks noChangeArrowheads="1"/>
            </p:cNvSpPr>
            <p:nvPr/>
          </p:nvSpPr>
          <p:spPr bwMode="auto">
            <a:xfrm>
              <a:off x="2928" y="2292"/>
              <a:ext cx="3024" cy="1422"/>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71" name="Freeform 7"/>
            <p:cNvSpPr>
              <a:spLocks/>
            </p:cNvSpPr>
            <p:nvPr/>
          </p:nvSpPr>
          <p:spPr bwMode="auto">
            <a:xfrm>
              <a:off x="3222" y="2574"/>
              <a:ext cx="2544" cy="901"/>
            </a:xfrm>
            <a:custGeom>
              <a:avLst/>
              <a:gdLst>
                <a:gd name="T0" fmla="*/ 0 w 2544"/>
                <a:gd name="T1" fmla="*/ 0 h 901"/>
                <a:gd name="T2" fmla="*/ 2543 w 2544"/>
                <a:gd name="T3" fmla="*/ 0 h 901"/>
                <a:gd name="T4" fmla="*/ 2543 w 2544"/>
                <a:gd name="T5" fmla="*/ 900 h 901"/>
                <a:gd name="T6" fmla="*/ 0 w 2544"/>
                <a:gd name="T7" fmla="*/ 900 h 901"/>
                <a:gd name="T8" fmla="*/ 0 w 2544"/>
                <a:gd name="T9" fmla="*/ 0 h 9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4" h="901">
                  <a:moveTo>
                    <a:pt x="0" y="0"/>
                  </a:moveTo>
                  <a:lnTo>
                    <a:pt x="2543" y="0"/>
                  </a:lnTo>
                  <a:lnTo>
                    <a:pt x="2543" y="900"/>
                  </a:lnTo>
                  <a:lnTo>
                    <a:pt x="0" y="900"/>
                  </a:lnTo>
                  <a:lnTo>
                    <a:pt x="0" y="0"/>
                  </a:lnTo>
                </a:path>
              </a:pathLst>
            </a:custGeom>
            <a:solidFill>
              <a:srgbClr val="E0FF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2" name="Line 8"/>
            <p:cNvSpPr>
              <a:spLocks noChangeShapeType="1"/>
            </p:cNvSpPr>
            <p:nvPr/>
          </p:nvSpPr>
          <p:spPr bwMode="auto">
            <a:xfrm>
              <a:off x="3505"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3" name="Line 9"/>
            <p:cNvSpPr>
              <a:spLocks noChangeShapeType="1"/>
            </p:cNvSpPr>
            <p:nvPr/>
          </p:nvSpPr>
          <p:spPr bwMode="auto">
            <a:xfrm>
              <a:off x="3787"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4" name="Line 10"/>
            <p:cNvSpPr>
              <a:spLocks noChangeShapeType="1"/>
            </p:cNvSpPr>
            <p:nvPr/>
          </p:nvSpPr>
          <p:spPr bwMode="auto">
            <a:xfrm>
              <a:off x="4070"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5" name="Line 11"/>
            <p:cNvSpPr>
              <a:spLocks noChangeShapeType="1"/>
            </p:cNvSpPr>
            <p:nvPr/>
          </p:nvSpPr>
          <p:spPr bwMode="auto">
            <a:xfrm>
              <a:off x="4353"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6" name="Line 12"/>
            <p:cNvSpPr>
              <a:spLocks noChangeShapeType="1"/>
            </p:cNvSpPr>
            <p:nvPr/>
          </p:nvSpPr>
          <p:spPr bwMode="auto">
            <a:xfrm>
              <a:off x="4640"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7" name="Line 13"/>
            <p:cNvSpPr>
              <a:spLocks noChangeShapeType="1"/>
            </p:cNvSpPr>
            <p:nvPr/>
          </p:nvSpPr>
          <p:spPr bwMode="auto">
            <a:xfrm>
              <a:off x="4923"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8" name="Line 14"/>
            <p:cNvSpPr>
              <a:spLocks noChangeShapeType="1"/>
            </p:cNvSpPr>
            <p:nvPr/>
          </p:nvSpPr>
          <p:spPr bwMode="auto">
            <a:xfrm>
              <a:off x="5206"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79" name="Line 15"/>
            <p:cNvSpPr>
              <a:spLocks noChangeShapeType="1"/>
            </p:cNvSpPr>
            <p:nvPr/>
          </p:nvSpPr>
          <p:spPr bwMode="auto">
            <a:xfrm>
              <a:off x="5488"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0" name="Line 16"/>
            <p:cNvSpPr>
              <a:spLocks noChangeShapeType="1"/>
            </p:cNvSpPr>
            <p:nvPr/>
          </p:nvSpPr>
          <p:spPr bwMode="auto">
            <a:xfrm>
              <a:off x="5771"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1" name="Freeform 17"/>
            <p:cNvSpPr>
              <a:spLocks/>
            </p:cNvSpPr>
            <p:nvPr/>
          </p:nvSpPr>
          <p:spPr bwMode="auto">
            <a:xfrm>
              <a:off x="3222" y="2574"/>
              <a:ext cx="2550" cy="907"/>
            </a:xfrm>
            <a:custGeom>
              <a:avLst/>
              <a:gdLst>
                <a:gd name="T0" fmla="*/ 0 w 2550"/>
                <a:gd name="T1" fmla="*/ 0 h 907"/>
                <a:gd name="T2" fmla="*/ 2549 w 2550"/>
                <a:gd name="T3" fmla="*/ 0 h 907"/>
                <a:gd name="T4" fmla="*/ 2549 w 2550"/>
                <a:gd name="T5" fmla="*/ 906 h 907"/>
                <a:gd name="T6" fmla="*/ 0 w 2550"/>
                <a:gd name="T7" fmla="*/ 906 h 907"/>
                <a:gd name="T8" fmla="*/ 0 w 2550"/>
                <a:gd name="T9" fmla="*/ 0 h 9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0" h="907">
                  <a:moveTo>
                    <a:pt x="0" y="0"/>
                  </a:moveTo>
                  <a:lnTo>
                    <a:pt x="2549" y="0"/>
                  </a:lnTo>
                  <a:lnTo>
                    <a:pt x="2549" y="906"/>
                  </a:lnTo>
                  <a:lnTo>
                    <a:pt x="0" y="906"/>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2" name="Freeform 18"/>
            <p:cNvSpPr>
              <a:spLocks/>
            </p:cNvSpPr>
            <p:nvPr/>
          </p:nvSpPr>
          <p:spPr bwMode="auto">
            <a:xfrm>
              <a:off x="3222" y="3270"/>
              <a:ext cx="340" cy="121"/>
            </a:xfrm>
            <a:custGeom>
              <a:avLst/>
              <a:gdLst>
                <a:gd name="T0" fmla="*/ 0 w 340"/>
                <a:gd name="T1" fmla="*/ 0 h 121"/>
                <a:gd name="T2" fmla="*/ 339 w 340"/>
                <a:gd name="T3" fmla="*/ 0 h 121"/>
                <a:gd name="T4" fmla="*/ 339 w 340"/>
                <a:gd name="T5" fmla="*/ 120 h 121"/>
                <a:gd name="T6" fmla="*/ 0 w 340"/>
                <a:gd name="T7" fmla="*/ 120 h 121"/>
                <a:gd name="T8" fmla="*/ 0 w 340"/>
                <a:gd name="T9" fmla="*/ 0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0" h="121">
                  <a:moveTo>
                    <a:pt x="0" y="0"/>
                  </a:moveTo>
                  <a:lnTo>
                    <a:pt x="339" y="0"/>
                  </a:lnTo>
                  <a:lnTo>
                    <a:pt x="339" y="120"/>
                  </a:lnTo>
                  <a:lnTo>
                    <a:pt x="0" y="120"/>
                  </a:lnTo>
                  <a:lnTo>
                    <a:pt x="0" y="0"/>
                  </a:lnTo>
                </a:path>
              </a:pathLst>
            </a:custGeom>
            <a:solidFill>
              <a:srgbClr val="FF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3" name="Freeform 19"/>
            <p:cNvSpPr>
              <a:spLocks/>
            </p:cNvSpPr>
            <p:nvPr/>
          </p:nvSpPr>
          <p:spPr bwMode="auto">
            <a:xfrm>
              <a:off x="3222" y="2964"/>
              <a:ext cx="1663" cy="127"/>
            </a:xfrm>
            <a:custGeom>
              <a:avLst/>
              <a:gdLst>
                <a:gd name="T0" fmla="*/ 0 w 1663"/>
                <a:gd name="T1" fmla="*/ 0 h 127"/>
                <a:gd name="T2" fmla="*/ 1662 w 1663"/>
                <a:gd name="T3" fmla="*/ 0 h 127"/>
                <a:gd name="T4" fmla="*/ 1662 w 1663"/>
                <a:gd name="T5" fmla="*/ 126 h 127"/>
                <a:gd name="T6" fmla="*/ 0 w 1663"/>
                <a:gd name="T7" fmla="*/ 126 h 127"/>
                <a:gd name="T8" fmla="*/ 0 w 1663"/>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63" h="127">
                  <a:moveTo>
                    <a:pt x="0" y="0"/>
                  </a:moveTo>
                  <a:lnTo>
                    <a:pt x="1662" y="0"/>
                  </a:lnTo>
                  <a:lnTo>
                    <a:pt x="1662" y="126"/>
                  </a:lnTo>
                  <a:lnTo>
                    <a:pt x="0" y="126"/>
                  </a:lnTo>
                  <a:lnTo>
                    <a:pt x="0" y="0"/>
                  </a:lnTo>
                </a:path>
              </a:pathLst>
            </a:custGeom>
            <a:solidFill>
              <a:srgbClr val="FF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4" name="Freeform 20"/>
            <p:cNvSpPr>
              <a:spLocks/>
            </p:cNvSpPr>
            <p:nvPr/>
          </p:nvSpPr>
          <p:spPr bwMode="auto">
            <a:xfrm>
              <a:off x="3222" y="2664"/>
              <a:ext cx="2533" cy="121"/>
            </a:xfrm>
            <a:custGeom>
              <a:avLst/>
              <a:gdLst>
                <a:gd name="T0" fmla="*/ 0 w 2533"/>
                <a:gd name="T1" fmla="*/ 0 h 121"/>
                <a:gd name="T2" fmla="*/ 2532 w 2533"/>
                <a:gd name="T3" fmla="*/ 0 h 121"/>
                <a:gd name="T4" fmla="*/ 2532 w 2533"/>
                <a:gd name="T5" fmla="*/ 120 h 121"/>
                <a:gd name="T6" fmla="*/ 0 w 2533"/>
                <a:gd name="T7" fmla="*/ 120 h 121"/>
                <a:gd name="T8" fmla="*/ 0 w 2533"/>
                <a:gd name="T9" fmla="*/ 0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3" h="121">
                  <a:moveTo>
                    <a:pt x="0" y="0"/>
                  </a:moveTo>
                  <a:lnTo>
                    <a:pt x="2532" y="0"/>
                  </a:lnTo>
                  <a:lnTo>
                    <a:pt x="2532" y="120"/>
                  </a:lnTo>
                  <a:lnTo>
                    <a:pt x="0" y="120"/>
                  </a:lnTo>
                  <a:lnTo>
                    <a:pt x="0" y="0"/>
                  </a:lnTo>
                </a:path>
              </a:pathLst>
            </a:custGeom>
            <a:solidFill>
              <a:srgbClr val="FF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5" name="Line 21"/>
            <p:cNvSpPr>
              <a:spLocks noChangeShapeType="1"/>
            </p:cNvSpPr>
            <p:nvPr/>
          </p:nvSpPr>
          <p:spPr bwMode="auto">
            <a:xfrm>
              <a:off x="3222" y="3480"/>
              <a:ext cx="254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6" name="Line 22"/>
            <p:cNvSpPr>
              <a:spLocks noChangeShapeType="1"/>
            </p:cNvSpPr>
            <p:nvPr/>
          </p:nvSpPr>
          <p:spPr bwMode="auto">
            <a:xfrm flipV="1">
              <a:off x="3222"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7" name="Line 23"/>
            <p:cNvSpPr>
              <a:spLocks noChangeShapeType="1"/>
            </p:cNvSpPr>
            <p:nvPr/>
          </p:nvSpPr>
          <p:spPr bwMode="auto">
            <a:xfrm flipV="1">
              <a:off x="3505"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8" name="Line 24"/>
            <p:cNvSpPr>
              <a:spLocks noChangeShapeType="1"/>
            </p:cNvSpPr>
            <p:nvPr/>
          </p:nvSpPr>
          <p:spPr bwMode="auto">
            <a:xfrm flipV="1">
              <a:off x="3787"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89" name="Line 25"/>
            <p:cNvSpPr>
              <a:spLocks noChangeShapeType="1"/>
            </p:cNvSpPr>
            <p:nvPr/>
          </p:nvSpPr>
          <p:spPr bwMode="auto">
            <a:xfrm flipV="1">
              <a:off x="4070"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0" name="Line 26"/>
            <p:cNvSpPr>
              <a:spLocks noChangeShapeType="1"/>
            </p:cNvSpPr>
            <p:nvPr/>
          </p:nvSpPr>
          <p:spPr bwMode="auto">
            <a:xfrm flipV="1">
              <a:off x="4353"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1" name="Line 27"/>
            <p:cNvSpPr>
              <a:spLocks noChangeShapeType="1"/>
            </p:cNvSpPr>
            <p:nvPr/>
          </p:nvSpPr>
          <p:spPr bwMode="auto">
            <a:xfrm flipV="1">
              <a:off x="4640"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2" name="Line 28"/>
            <p:cNvSpPr>
              <a:spLocks noChangeShapeType="1"/>
            </p:cNvSpPr>
            <p:nvPr/>
          </p:nvSpPr>
          <p:spPr bwMode="auto">
            <a:xfrm flipV="1">
              <a:off x="4923"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3" name="Line 29"/>
            <p:cNvSpPr>
              <a:spLocks noChangeShapeType="1"/>
            </p:cNvSpPr>
            <p:nvPr/>
          </p:nvSpPr>
          <p:spPr bwMode="auto">
            <a:xfrm flipV="1">
              <a:off x="5206"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4" name="Line 30"/>
            <p:cNvSpPr>
              <a:spLocks noChangeShapeType="1"/>
            </p:cNvSpPr>
            <p:nvPr/>
          </p:nvSpPr>
          <p:spPr bwMode="auto">
            <a:xfrm flipV="1">
              <a:off x="5488"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5" name="Line 31"/>
            <p:cNvSpPr>
              <a:spLocks noChangeShapeType="1"/>
            </p:cNvSpPr>
            <p:nvPr/>
          </p:nvSpPr>
          <p:spPr bwMode="auto">
            <a:xfrm flipV="1">
              <a:off x="5771" y="3462"/>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6" name="Line 32"/>
            <p:cNvSpPr>
              <a:spLocks noChangeShapeType="1"/>
            </p:cNvSpPr>
            <p:nvPr/>
          </p:nvSpPr>
          <p:spPr bwMode="auto">
            <a:xfrm>
              <a:off x="3222" y="2574"/>
              <a:ext cx="0" cy="9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7" name="Line 33"/>
            <p:cNvSpPr>
              <a:spLocks noChangeShapeType="1"/>
            </p:cNvSpPr>
            <p:nvPr/>
          </p:nvSpPr>
          <p:spPr bwMode="auto">
            <a:xfrm>
              <a:off x="3205" y="3480"/>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8" name="Line 34"/>
            <p:cNvSpPr>
              <a:spLocks noChangeShapeType="1"/>
            </p:cNvSpPr>
            <p:nvPr/>
          </p:nvSpPr>
          <p:spPr bwMode="auto">
            <a:xfrm>
              <a:off x="3205" y="3180"/>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99" name="Line 35"/>
            <p:cNvSpPr>
              <a:spLocks noChangeShapeType="1"/>
            </p:cNvSpPr>
            <p:nvPr/>
          </p:nvSpPr>
          <p:spPr bwMode="auto">
            <a:xfrm>
              <a:off x="3205" y="28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300" name="Line 36"/>
            <p:cNvSpPr>
              <a:spLocks noChangeShapeType="1"/>
            </p:cNvSpPr>
            <p:nvPr/>
          </p:nvSpPr>
          <p:spPr bwMode="auto">
            <a:xfrm>
              <a:off x="3205" y="25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301" name="Rectangle 37"/>
            <p:cNvSpPr>
              <a:spLocks noChangeArrowheads="1"/>
            </p:cNvSpPr>
            <p:nvPr/>
          </p:nvSpPr>
          <p:spPr bwMode="auto">
            <a:xfrm>
              <a:off x="3503" y="2349"/>
              <a:ext cx="1165"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Финансовый цикл (дни)</a:t>
              </a:r>
            </a:p>
          </p:txBody>
        </p:sp>
        <p:sp>
          <p:nvSpPr>
            <p:cNvPr id="51302" name="Rectangle 38"/>
            <p:cNvSpPr>
              <a:spLocks noChangeArrowheads="1"/>
            </p:cNvSpPr>
            <p:nvPr/>
          </p:nvSpPr>
          <p:spPr bwMode="auto">
            <a:xfrm>
              <a:off x="3119" y="3505"/>
              <a:ext cx="22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0,0</a:t>
              </a:r>
            </a:p>
          </p:txBody>
        </p:sp>
        <p:sp>
          <p:nvSpPr>
            <p:cNvPr id="51303" name="Rectangle 39"/>
            <p:cNvSpPr>
              <a:spLocks noChangeArrowheads="1"/>
            </p:cNvSpPr>
            <p:nvPr/>
          </p:nvSpPr>
          <p:spPr bwMode="auto">
            <a:xfrm>
              <a:off x="3379" y="3505"/>
              <a:ext cx="26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20,0</a:t>
              </a:r>
            </a:p>
          </p:txBody>
        </p:sp>
        <p:sp>
          <p:nvSpPr>
            <p:cNvPr id="51304" name="Rectangle 40"/>
            <p:cNvSpPr>
              <a:spLocks noChangeArrowheads="1"/>
            </p:cNvSpPr>
            <p:nvPr/>
          </p:nvSpPr>
          <p:spPr bwMode="auto">
            <a:xfrm>
              <a:off x="3667" y="3505"/>
              <a:ext cx="26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40,0</a:t>
              </a:r>
            </a:p>
          </p:txBody>
        </p:sp>
        <p:sp>
          <p:nvSpPr>
            <p:cNvPr id="51305" name="Rectangle 41"/>
            <p:cNvSpPr>
              <a:spLocks noChangeArrowheads="1"/>
            </p:cNvSpPr>
            <p:nvPr/>
          </p:nvSpPr>
          <p:spPr bwMode="auto">
            <a:xfrm>
              <a:off x="3944" y="3505"/>
              <a:ext cx="26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60,0</a:t>
              </a:r>
            </a:p>
          </p:txBody>
        </p:sp>
        <p:sp>
          <p:nvSpPr>
            <p:cNvPr id="51306" name="Rectangle 42"/>
            <p:cNvSpPr>
              <a:spLocks noChangeArrowheads="1"/>
            </p:cNvSpPr>
            <p:nvPr/>
          </p:nvSpPr>
          <p:spPr bwMode="auto">
            <a:xfrm>
              <a:off x="4227" y="3505"/>
              <a:ext cx="26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80,0</a:t>
              </a:r>
            </a:p>
          </p:txBody>
        </p:sp>
        <p:sp>
          <p:nvSpPr>
            <p:cNvPr id="51307" name="Rectangle 43"/>
            <p:cNvSpPr>
              <a:spLocks noChangeArrowheads="1"/>
            </p:cNvSpPr>
            <p:nvPr/>
          </p:nvSpPr>
          <p:spPr bwMode="auto">
            <a:xfrm>
              <a:off x="4497" y="3505"/>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100,0</a:t>
              </a:r>
            </a:p>
          </p:txBody>
        </p:sp>
        <p:sp>
          <p:nvSpPr>
            <p:cNvPr id="51308" name="Rectangle 44"/>
            <p:cNvSpPr>
              <a:spLocks noChangeArrowheads="1"/>
            </p:cNvSpPr>
            <p:nvPr/>
          </p:nvSpPr>
          <p:spPr bwMode="auto">
            <a:xfrm>
              <a:off x="4781" y="3505"/>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a:solidFill>
                    <a:srgbClr val="000000"/>
                  </a:solidFill>
                  <a:cs typeface="Arial" panose="020B0604020202020204" pitchFamily="34" charset="0"/>
                </a:rPr>
                <a:t>120,0</a:t>
              </a:r>
            </a:p>
          </p:txBody>
        </p:sp>
        <p:sp>
          <p:nvSpPr>
            <p:cNvPr id="51309" name="Rectangle 45"/>
            <p:cNvSpPr>
              <a:spLocks noChangeArrowheads="1"/>
            </p:cNvSpPr>
            <p:nvPr/>
          </p:nvSpPr>
          <p:spPr bwMode="auto">
            <a:xfrm>
              <a:off x="5068" y="3505"/>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140,0</a:t>
              </a:r>
            </a:p>
          </p:txBody>
        </p:sp>
        <p:sp>
          <p:nvSpPr>
            <p:cNvPr id="51310" name="Rectangle 46"/>
            <p:cNvSpPr>
              <a:spLocks noChangeArrowheads="1"/>
            </p:cNvSpPr>
            <p:nvPr/>
          </p:nvSpPr>
          <p:spPr bwMode="auto">
            <a:xfrm>
              <a:off x="5346" y="3505"/>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160,0</a:t>
              </a:r>
            </a:p>
          </p:txBody>
        </p:sp>
        <p:sp>
          <p:nvSpPr>
            <p:cNvPr id="51311" name="Rectangle 47"/>
            <p:cNvSpPr>
              <a:spLocks noChangeArrowheads="1"/>
            </p:cNvSpPr>
            <p:nvPr/>
          </p:nvSpPr>
          <p:spPr bwMode="auto">
            <a:xfrm>
              <a:off x="5629" y="3505"/>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180,0</a:t>
              </a:r>
            </a:p>
          </p:txBody>
        </p:sp>
        <p:sp>
          <p:nvSpPr>
            <p:cNvPr id="51312" name="Rectangle 48"/>
            <p:cNvSpPr>
              <a:spLocks noChangeArrowheads="1"/>
            </p:cNvSpPr>
            <p:nvPr/>
          </p:nvSpPr>
          <p:spPr bwMode="auto">
            <a:xfrm>
              <a:off x="2972" y="3265"/>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2013</a:t>
              </a:r>
              <a:endParaRPr lang="ru-RU" altLang="ru-RU" sz="800" dirty="0">
                <a:solidFill>
                  <a:srgbClr val="000000"/>
                </a:solidFill>
                <a:cs typeface="Arial" panose="020B0604020202020204" pitchFamily="34" charset="0"/>
              </a:endParaRPr>
            </a:p>
          </p:txBody>
        </p:sp>
        <p:sp>
          <p:nvSpPr>
            <p:cNvPr id="51313" name="Rectangle 49"/>
            <p:cNvSpPr>
              <a:spLocks noChangeArrowheads="1"/>
            </p:cNvSpPr>
            <p:nvPr/>
          </p:nvSpPr>
          <p:spPr bwMode="auto">
            <a:xfrm>
              <a:off x="2972" y="2959"/>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2014</a:t>
              </a:r>
              <a:endParaRPr lang="ru-RU" altLang="ru-RU" sz="800" dirty="0">
                <a:solidFill>
                  <a:srgbClr val="000000"/>
                </a:solidFill>
                <a:cs typeface="Arial" panose="020B0604020202020204" pitchFamily="34" charset="0"/>
              </a:endParaRPr>
            </a:p>
          </p:txBody>
        </p:sp>
        <p:sp>
          <p:nvSpPr>
            <p:cNvPr id="51314" name="Rectangle 50"/>
            <p:cNvSpPr>
              <a:spLocks noChangeArrowheads="1"/>
            </p:cNvSpPr>
            <p:nvPr/>
          </p:nvSpPr>
          <p:spPr bwMode="auto">
            <a:xfrm>
              <a:off x="2966" y="2659"/>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2015</a:t>
              </a:r>
              <a:endParaRPr lang="ru-RU" altLang="ru-RU" sz="800" dirty="0">
                <a:solidFill>
                  <a:srgbClr val="000000"/>
                </a:solidFill>
                <a:cs typeface="Arial" panose="020B0604020202020204" pitchFamily="34" charset="0"/>
              </a:endParaRPr>
            </a:p>
          </p:txBody>
        </p:sp>
        <p:sp>
          <p:nvSpPr>
            <p:cNvPr id="51315" name="Rectangle 51"/>
            <p:cNvSpPr>
              <a:spLocks noChangeArrowheads="1"/>
            </p:cNvSpPr>
            <p:nvPr/>
          </p:nvSpPr>
          <p:spPr bwMode="auto">
            <a:xfrm>
              <a:off x="2932" y="2296"/>
              <a:ext cx="3010" cy="140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316" name="Rectangle 52"/>
            <p:cNvSpPr>
              <a:spLocks noChangeArrowheads="1"/>
            </p:cNvSpPr>
            <p:nvPr/>
          </p:nvSpPr>
          <p:spPr bwMode="auto">
            <a:xfrm>
              <a:off x="2932" y="2296"/>
              <a:ext cx="3010" cy="140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51207" name="Rectangle 53"/>
          <p:cNvSpPr>
            <a:spLocks noChangeArrowheads="1"/>
          </p:cNvSpPr>
          <p:nvPr/>
        </p:nvSpPr>
        <p:spPr bwMode="auto">
          <a:xfrm>
            <a:off x="428625" y="1911350"/>
            <a:ext cx="3856038"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08" name="Rectangle 54"/>
          <p:cNvSpPr>
            <a:spLocks noChangeArrowheads="1"/>
          </p:cNvSpPr>
          <p:nvPr/>
        </p:nvSpPr>
        <p:spPr bwMode="auto">
          <a:xfrm>
            <a:off x="428625" y="1911350"/>
            <a:ext cx="2308225" cy="1358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09" name="Rectangle 55"/>
          <p:cNvSpPr>
            <a:spLocks noChangeArrowheads="1"/>
          </p:cNvSpPr>
          <p:nvPr/>
        </p:nvSpPr>
        <p:spPr bwMode="auto">
          <a:xfrm>
            <a:off x="2749550" y="1911350"/>
            <a:ext cx="1535113" cy="1358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10" name="Rectangle 56"/>
          <p:cNvSpPr>
            <a:spLocks noChangeArrowheads="1"/>
          </p:cNvSpPr>
          <p:nvPr/>
        </p:nvSpPr>
        <p:spPr bwMode="auto">
          <a:xfrm>
            <a:off x="422275" y="3481388"/>
            <a:ext cx="3736975"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1600" dirty="0">
                <a:cs typeface="Arial" panose="020B0604020202020204" pitchFamily="34" charset="0"/>
              </a:rPr>
              <a:t>Рост длительности финансового цикла в </a:t>
            </a:r>
            <a:r>
              <a:rPr lang="ru-RU" altLang="ru-RU" sz="1600" dirty="0" smtClean="0">
                <a:cs typeface="Arial" panose="020B0604020202020204" pitchFamily="34" charset="0"/>
              </a:rPr>
              <a:t>2015 </a:t>
            </a:r>
            <a:r>
              <a:rPr lang="ru-RU" altLang="ru-RU" sz="1600" dirty="0">
                <a:cs typeface="Arial" panose="020B0604020202020204" pitchFamily="34" charset="0"/>
              </a:rPr>
              <a:t>году вызван резким увеличением периода оборота запасов, которое не смогло компенсироваться замедлением периода оборота кредиторской задолженности. Это связано с политикой накопления запасов, проводимой руководством предприятия</a:t>
            </a:r>
          </a:p>
        </p:txBody>
      </p:sp>
      <p:grpSp>
        <p:nvGrpSpPr>
          <p:cNvPr id="51211" name="Group 57"/>
          <p:cNvGrpSpPr>
            <a:grpSpLocks/>
          </p:cNvGrpSpPr>
          <p:nvPr/>
        </p:nvGrpSpPr>
        <p:grpSpPr bwMode="auto">
          <a:xfrm>
            <a:off x="4291013" y="1314450"/>
            <a:ext cx="4440237" cy="2286000"/>
            <a:chOff x="2928" y="828"/>
            <a:chExt cx="3030" cy="1440"/>
          </a:xfrm>
        </p:grpSpPr>
        <p:sp>
          <p:nvSpPr>
            <p:cNvPr id="51214" name="Rectangle 58"/>
            <p:cNvSpPr>
              <a:spLocks noChangeArrowheads="1"/>
            </p:cNvSpPr>
            <p:nvPr/>
          </p:nvSpPr>
          <p:spPr bwMode="auto">
            <a:xfrm>
              <a:off x="2932" y="832"/>
              <a:ext cx="3016" cy="142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15" name="Rectangle 59"/>
            <p:cNvSpPr>
              <a:spLocks noChangeArrowheads="1"/>
            </p:cNvSpPr>
            <p:nvPr/>
          </p:nvSpPr>
          <p:spPr bwMode="auto">
            <a:xfrm>
              <a:off x="2928" y="828"/>
              <a:ext cx="3030" cy="144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16" name="Freeform 60"/>
            <p:cNvSpPr>
              <a:spLocks/>
            </p:cNvSpPr>
            <p:nvPr/>
          </p:nvSpPr>
          <p:spPr bwMode="auto">
            <a:xfrm>
              <a:off x="3226" y="1284"/>
              <a:ext cx="1715" cy="919"/>
            </a:xfrm>
            <a:custGeom>
              <a:avLst/>
              <a:gdLst>
                <a:gd name="T0" fmla="*/ 0 w 1715"/>
                <a:gd name="T1" fmla="*/ 0 h 919"/>
                <a:gd name="T2" fmla="*/ 1714 w 1715"/>
                <a:gd name="T3" fmla="*/ 0 h 919"/>
                <a:gd name="T4" fmla="*/ 1714 w 1715"/>
                <a:gd name="T5" fmla="*/ 918 h 919"/>
                <a:gd name="T6" fmla="*/ 0 w 1715"/>
                <a:gd name="T7" fmla="*/ 918 h 919"/>
                <a:gd name="T8" fmla="*/ 0 w 1715"/>
                <a:gd name="T9" fmla="*/ 0 h 9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5" h="919">
                  <a:moveTo>
                    <a:pt x="0" y="0"/>
                  </a:moveTo>
                  <a:lnTo>
                    <a:pt x="1714" y="0"/>
                  </a:lnTo>
                  <a:lnTo>
                    <a:pt x="1714" y="918"/>
                  </a:lnTo>
                  <a:lnTo>
                    <a:pt x="0" y="918"/>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17" name="Line 61"/>
            <p:cNvSpPr>
              <a:spLocks noChangeShapeType="1"/>
            </p:cNvSpPr>
            <p:nvPr/>
          </p:nvSpPr>
          <p:spPr bwMode="auto">
            <a:xfrm>
              <a:off x="3659" y="1284"/>
              <a:ext cx="0" cy="9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18" name="Line 62"/>
            <p:cNvSpPr>
              <a:spLocks noChangeShapeType="1"/>
            </p:cNvSpPr>
            <p:nvPr/>
          </p:nvSpPr>
          <p:spPr bwMode="auto">
            <a:xfrm>
              <a:off x="4086" y="1284"/>
              <a:ext cx="0" cy="9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19" name="Line 63"/>
            <p:cNvSpPr>
              <a:spLocks noChangeShapeType="1"/>
            </p:cNvSpPr>
            <p:nvPr/>
          </p:nvSpPr>
          <p:spPr bwMode="auto">
            <a:xfrm>
              <a:off x="4519" y="1284"/>
              <a:ext cx="0" cy="9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0" name="Line 64"/>
            <p:cNvSpPr>
              <a:spLocks noChangeShapeType="1"/>
            </p:cNvSpPr>
            <p:nvPr/>
          </p:nvSpPr>
          <p:spPr bwMode="auto">
            <a:xfrm>
              <a:off x="4946" y="1284"/>
              <a:ext cx="0" cy="9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1" name="Freeform 65"/>
            <p:cNvSpPr>
              <a:spLocks/>
            </p:cNvSpPr>
            <p:nvPr/>
          </p:nvSpPr>
          <p:spPr bwMode="auto">
            <a:xfrm>
              <a:off x="3226" y="1284"/>
              <a:ext cx="1721" cy="925"/>
            </a:xfrm>
            <a:custGeom>
              <a:avLst/>
              <a:gdLst>
                <a:gd name="T0" fmla="*/ 0 w 1721"/>
                <a:gd name="T1" fmla="*/ 0 h 925"/>
                <a:gd name="T2" fmla="*/ 1720 w 1721"/>
                <a:gd name="T3" fmla="*/ 0 h 925"/>
                <a:gd name="T4" fmla="*/ 1720 w 1721"/>
                <a:gd name="T5" fmla="*/ 924 h 925"/>
                <a:gd name="T6" fmla="*/ 0 w 1721"/>
                <a:gd name="T7" fmla="*/ 924 h 925"/>
                <a:gd name="T8" fmla="*/ 0 w 1721"/>
                <a:gd name="T9" fmla="*/ 0 h 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1" h="925">
                  <a:moveTo>
                    <a:pt x="0" y="0"/>
                  </a:moveTo>
                  <a:lnTo>
                    <a:pt x="1720" y="0"/>
                  </a:lnTo>
                  <a:lnTo>
                    <a:pt x="1720" y="924"/>
                  </a:lnTo>
                  <a:lnTo>
                    <a:pt x="0" y="924"/>
                  </a:lnTo>
                  <a:lnTo>
                    <a:pt x="0" y="0"/>
                  </a:lnTo>
                </a:path>
              </a:pathLst>
            </a:custGeom>
            <a:noFill/>
            <a:ln w="12700" cap="rnd" cmpd="sng">
              <a:solidFill>
                <a:srgbClr val="808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2" name="Freeform 66"/>
            <p:cNvSpPr>
              <a:spLocks/>
            </p:cNvSpPr>
            <p:nvPr/>
          </p:nvSpPr>
          <p:spPr bwMode="auto">
            <a:xfrm>
              <a:off x="3226" y="1932"/>
              <a:ext cx="158" cy="253"/>
            </a:xfrm>
            <a:custGeom>
              <a:avLst/>
              <a:gdLst>
                <a:gd name="T0" fmla="*/ 0 w 158"/>
                <a:gd name="T1" fmla="*/ 0 h 253"/>
                <a:gd name="T2" fmla="*/ 157 w 158"/>
                <a:gd name="T3" fmla="*/ 0 h 253"/>
                <a:gd name="T4" fmla="*/ 157 w 158"/>
                <a:gd name="T5" fmla="*/ 252 h 253"/>
                <a:gd name="T6" fmla="*/ 0 w 158"/>
                <a:gd name="T7" fmla="*/ 252 h 253"/>
                <a:gd name="T8" fmla="*/ 0 w 158"/>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53">
                  <a:moveTo>
                    <a:pt x="0" y="0"/>
                  </a:moveTo>
                  <a:lnTo>
                    <a:pt x="157" y="0"/>
                  </a:lnTo>
                  <a:lnTo>
                    <a:pt x="157" y="252"/>
                  </a:lnTo>
                  <a:lnTo>
                    <a:pt x="0" y="252"/>
                  </a:lnTo>
                  <a:lnTo>
                    <a:pt x="0" y="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3" name="Freeform 67"/>
            <p:cNvSpPr>
              <a:spLocks/>
            </p:cNvSpPr>
            <p:nvPr/>
          </p:nvSpPr>
          <p:spPr bwMode="auto">
            <a:xfrm>
              <a:off x="3226" y="1620"/>
              <a:ext cx="372" cy="259"/>
            </a:xfrm>
            <a:custGeom>
              <a:avLst/>
              <a:gdLst>
                <a:gd name="T0" fmla="*/ 0 w 372"/>
                <a:gd name="T1" fmla="*/ 0 h 259"/>
                <a:gd name="T2" fmla="*/ 371 w 372"/>
                <a:gd name="T3" fmla="*/ 0 h 259"/>
                <a:gd name="T4" fmla="*/ 371 w 372"/>
                <a:gd name="T5" fmla="*/ 258 h 259"/>
                <a:gd name="T6" fmla="*/ 0 w 372"/>
                <a:gd name="T7" fmla="*/ 258 h 259"/>
                <a:gd name="T8" fmla="*/ 0 w 372"/>
                <a:gd name="T9" fmla="*/ 0 h 2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2" h="259">
                  <a:moveTo>
                    <a:pt x="0" y="0"/>
                  </a:moveTo>
                  <a:lnTo>
                    <a:pt x="371" y="0"/>
                  </a:lnTo>
                  <a:lnTo>
                    <a:pt x="371" y="258"/>
                  </a:lnTo>
                  <a:lnTo>
                    <a:pt x="0" y="258"/>
                  </a:lnTo>
                  <a:lnTo>
                    <a:pt x="0" y="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4" name="Freeform 68"/>
            <p:cNvSpPr>
              <a:spLocks/>
            </p:cNvSpPr>
            <p:nvPr/>
          </p:nvSpPr>
          <p:spPr bwMode="auto">
            <a:xfrm>
              <a:off x="3226" y="1314"/>
              <a:ext cx="507" cy="253"/>
            </a:xfrm>
            <a:custGeom>
              <a:avLst/>
              <a:gdLst>
                <a:gd name="T0" fmla="*/ 0 w 507"/>
                <a:gd name="T1" fmla="*/ 0 h 253"/>
                <a:gd name="T2" fmla="*/ 506 w 507"/>
                <a:gd name="T3" fmla="*/ 0 h 253"/>
                <a:gd name="T4" fmla="*/ 506 w 507"/>
                <a:gd name="T5" fmla="*/ 252 h 253"/>
                <a:gd name="T6" fmla="*/ 0 w 507"/>
                <a:gd name="T7" fmla="*/ 252 h 253"/>
                <a:gd name="T8" fmla="*/ 0 w 507"/>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7" h="253">
                  <a:moveTo>
                    <a:pt x="0" y="0"/>
                  </a:moveTo>
                  <a:lnTo>
                    <a:pt x="506" y="0"/>
                  </a:lnTo>
                  <a:lnTo>
                    <a:pt x="506" y="252"/>
                  </a:lnTo>
                  <a:lnTo>
                    <a:pt x="0" y="252"/>
                  </a:lnTo>
                  <a:lnTo>
                    <a:pt x="0" y="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5" name="Freeform 69"/>
            <p:cNvSpPr>
              <a:spLocks/>
            </p:cNvSpPr>
            <p:nvPr/>
          </p:nvSpPr>
          <p:spPr bwMode="auto">
            <a:xfrm>
              <a:off x="3383" y="1932"/>
              <a:ext cx="119" cy="253"/>
            </a:xfrm>
            <a:custGeom>
              <a:avLst/>
              <a:gdLst>
                <a:gd name="T0" fmla="*/ 0 w 119"/>
                <a:gd name="T1" fmla="*/ 0 h 253"/>
                <a:gd name="T2" fmla="*/ 118 w 119"/>
                <a:gd name="T3" fmla="*/ 0 h 253"/>
                <a:gd name="T4" fmla="*/ 118 w 119"/>
                <a:gd name="T5" fmla="*/ 252 h 253"/>
                <a:gd name="T6" fmla="*/ 0 w 119"/>
                <a:gd name="T7" fmla="*/ 252 h 253"/>
                <a:gd name="T8" fmla="*/ 0 w 119"/>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253">
                  <a:moveTo>
                    <a:pt x="0" y="0"/>
                  </a:moveTo>
                  <a:lnTo>
                    <a:pt x="118" y="0"/>
                  </a:lnTo>
                  <a:lnTo>
                    <a:pt x="118" y="252"/>
                  </a:lnTo>
                  <a:lnTo>
                    <a:pt x="0" y="252"/>
                  </a:lnTo>
                  <a:lnTo>
                    <a:pt x="0" y="0"/>
                  </a:lnTo>
                </a:path>
              </a:pathLst>
            </a:custGeom>
            <a:solidFill>
              <a:srgbClr val="FFFF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6" name="Freeform 70"/>
            <p:cNvSpPr>
              <a:spLocks/>
            </p:cNvSpPr>
            <p:nvPr/>
          </p:nvSpPr>
          <p:spPr bwMode="auto">
            <a:xfrm>
              <a:off x="3597" y="1620"/>
              <a:ext cx="411" cy="259"/>
            </a:xfrm>
            <a:custGeom>
              <a:avLst/>
              <a:gdLst>
                <a:gd name="T0" fmla="*/ 0 w 411"/>
                <a:gd name="T1" fmla="*/ 0 h 259"/>
                <a:gd name="T2" fmla="*/ 410 w 411"/>
                <a:gd name="T3" fmla="*/ 0 h 259"/>
                <a:gd name="T4" fmla="*/ 410 w 411"/>
                <a:gd name="T5" fmla="*/ 258 h 259"/>
                <a:gd name="T6" fmla="*/ 0 w 411"/>
                <a:gd name="T7" fmla="*/ 258 h 259"/>
                <a:gd name="T8" fmla="*/ 0 w 411"/>
                <a:gd name="T9" fmla="*/ 0 h 2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 h="259">
                  <a:moveTo>
                    <a:pt x="0" y="0"/>
                  </a:moveTo>
                  <a:lnTo>
                    <a:pt x="410" y="0"/>
                  </a:lnTo>
                  <a:lnTo>
                    <a:pt x="410" y="258"/>
                  </a:lnTo>
                  <a:lnTo>
                    <a:pt x="0" y="258"/>
                  </a:lnTo>
                  <a:lnTo>
                    <a:pt x="0" y="0"/>
                  </a:lnTo>
                </a:path>
              </a:pathLst>
            </a:custGeom>
            <a:solidFill>
              <a:srgbClr val="FFFF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7" name="Freeform 71"/>
            <p:cNvSpPr>
              <a:spLocks/>
            </p:cNvSpPr>
            <p:nvPr/>
          </p:nvSpPr>
          <p:spPr bwMode="auto">
            <a:xfrm>
              <a:off x="3732" y="1314"/>
              <a:ext cx="1165" cy="253"/>
            </a:xfrm>
            <a:custGeom>
              <a:avLst/>
              <a:gdLst>
                <a:gd name="T0" fmla="*/ 0 w 1165"/>
                <a:gd name="T1" fmla="*/ 0 h 253"/>
                <a:gd name="T2" fmla="*/ 1164 w 1165"/>
                <a:gd name="T3" fmla="*/ 0 h 253"/>
                <a:gd name="T4" fmla="*/ 1164 w 1165"/>
                <a:gd name="T5" fmla="*/ 252 h 253"/>
                <a:gd name="T6" fmla="*/ 0 w 1165"/>
                <a:gd name="T7" fmla="*/ 252 h 253"/>
                <a:gd name="T8" fmla="*/ 0 w 1165"/>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5" h="253">
                  <a:moveTo>
                    <a:pt x="0" y="0"/>
                  </a:moveTo>
                  <a:lnTo>
                    <a:pt x="1164" y="0"/>
                  </a:lnTo>
                  <a:lnTo>
                    <a:pt x="1164" y="252"/>
                  </a:lnTo>
                  <a:lnTo>
                    <a:pt x="0" y="252"/>
                  </a:lnTo>
                  <a:lnTo>
                    <a:pt x="0" y="0"/>
                  </a:lnTo>
                </a:path>
              </a:pathLst>
            </a:custGeom>
            <a:solidFill>
              <a:srgbClr val="FFFF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8" name="Freeform 72"/>
            <p:cNvSpPr>
              <a:spLocks/>
            </p:cNvSpPr>
            <p:nvPr/>
          </p:nvSpPr>
          <p:spPr bwMode="auto">
            <a:xfrm>
              <a:off x="3226" y="1962"/>
              <a:ext cx="170" cy="193"/>
            </a:xfrm>
            <a:custGeom>
              <a:avLst/>
              <a:gdLst>
                <a:gd name="T0" fmla="*/ 0 w 170"/>
                <a:gd name="T1" fmla="*/ 0 h 193"/>
                <a:gd name="T2" fmla="*/ 169 w 170"/>
                <a:gd name="T3" fmla="*/ 0 h 193"/>
                <a:gd name="T4" fmla="*/ 169 w 170"/>
                <a:gd name="T5" fmla="*/ 192 h 193"/>
                <a:gd name="T6" fmla="*/ 0 w 170"/>
                <a:gd name="T7" fmla="*/ 192 h 193"/>
                <a:gd name="T8" fmla="*/ 0 w 170"/>
                <a:gd name="T9" fmla="*/ 0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93">
                  <a:moveTo>
                    <a:pt x="0" y="0"/>
                  </a:moveTo>
                  <a:lnTo>
                    <a:pt x="169" y="0"/>
                  </a:lnTo>
                  <a:lnTo>
                    <a:pt x="169" y="192"/>
                  </a:lnTo>
                  <a:lnTo>
                    <a:pt x="0" y="192"/>
                  </a:lnTo>
                  <a:lnTo>
                    <a:pt x="0" y="0"/>
                  </a:lnTo>
                </a:path>
              </a:pathLst>
            </a:custGeom>
            <a:pattFill prst="smGrid">
              <a:fgClr>
                <a:srgbClr val="FFFFFF"/>
              </a:fgClr>
              <a:bgClr>
                <a:srgbClr val="00FF00"/>
              </a:bgClr>
            </a:patt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29" name="Freeform 73"/>
            <p:cNvSpPr>
              <a:spLocks/>
            </p:cNvSpPr>
            <p:nvPr/>
          </p:nvSpPr>
          <p:spPr bwMode="auto">
            <a:xfrm>
              <a:off x="3226" y="1650"/>
              <a:ext cx="282" cy="199"/>
            </a:xfrm>
            <a:custGeom>
              <a:avLst/>
              <a:gdLst>
                <a:gd name="T0" fmla="*/ 0 w 282"/>
                <a:gd name="T1" fmla="*/ 0 h 199"/>
                <a:gd name="T2" fmla="*/ 281 w 282"/>
                <a:gd name="T3" fmla="*/ 0 h 199"/>
                <a:gd name="T4" fmla="*/ 281 w 282"/>
                <a:gd name="T5" fmla="*/ 198 h 199"/>
                <a:gd name="T6" fmla="*/ 0 w 282"/>
                <a:gd name="T7" fmla="*/ 198 h 199"/>
                <a:gd name="T8" fmla="*/ 0 w 282"/>
                <a:gd name="T9" fmla="*/ 0 h 1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199">
                  <a:moveTo>
                    <a:pt x="0" y="0"/>
                  </a:moveTo>
                  <a:lnTo>
                    <a:pt x="281" y="0"/>
                  </a:lnTo>
                  <a:lnTo>
                    <a:pt x="281" y="198"/>
                  </a:lnTo>
                  <a:lnTo>
                    <a:pt x="0" y="198"/>
                  </a:lnTo>
                  <a:lnTo>
                    <a:pt x="0" y="0"/>
                  </a:lnTo>
                </a:path>
              </a:pathLst>
            </a:custGeom>
            <a:pattFill prst="smGrid">
              <a:fgClr>
                <a:srgbClr val="FFFFFF"/>
              </a:fgClr>
              <a:bgClr>
                <a:srgbClr val="00FF00"/>
              </a:bgClr>
            </a:patt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0" name="Freeform 74"/>
            <p:cNvSpPr>
              <a:spLocks/>
            </p:cNvSpPr>
            <p:nvPr/>
          </p:nvSpPr>
          <p:spPr bwMode="auto">
            <a:xfrm>
              <a:off x="3226" y="1344"/>
              <a:ext cx="900" cy="193"/>
            </a:xfrm>
            <a:custGeom>
              <a:avLst/>
              <a:gdLst>
                <a:gd name="T0" fmla="*/ 0 w 900"/>
                <a:gd name="T1" fmla="*/ 0 h 193"/>
                <a:gd name="T2" fmla="*/ 899 w 900"/>
                <a:gd name="T3" fmla="*/ 0 h 193"/>
                <a:gd name="T4" fmla="*/ 899 w 900"/>
                <a:gd name="T5" fmla="*/ 192 h 193"/>
                <a:gd name="T6" fmla="*/ 0 w 900"/>
                <a:gd name="T7" fmla="*/ 192 h 193"/>
                <a:gd name="T8" fmla="*/ 0 w 900"/>
                <a:gd name="T9" fmla="*/ 0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0" h="193">
                  <a:moveTo>
                    <a:pt x="0" y="0"/>
                  </a:moveTo>
                  <a:lnTo>
                    <a:pt x="899" y="0"/>
                  </a:lnTo>
                  <a:lnTo>
                    <a:pt x="899" y="192"/>
                  </a:lnTo>
                  <a:lnTo>
                    <a:pt x="0" y="192"/>
                  </a:lnTo>
                  <a:lnTo>
                    <a:pt x="0" y="0"/>
                  </a:lnTo>
                </a:path>
              </a:pathLst>
            </a:custGeom>
            <a:pattFill prst="smGrid">
              <a:fgClr>
                <a:srgbClr val="FFFFFF"/>
              </a:fgClr>
              <a:bgClr>
                <a:srgbClr val="00FF00"/>
              </a:bgClr>
            </a:patt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1" name="Line 75"/>
            <p:cNvSpPr>
              <a:spLocks noChangeShapeType="1"/>
            </p:cNvSpPr>
            <p:nvPr/>
          </p:nvSpPr>
          <p:spPr bwMode="auto">
            <a:xfrm>
              <a:off x="3226" y="2208"/>
              <a:ext cx="172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2" name="Line 76"/>
            <p:cNvSpPr>
              <a:spLocks noChangeShapeType="1"/>
            </p:cNvSpPr>
            <p:nvPr/>
          </p:nvSpPr>
          <p:spPr bwMode="auto">
            <a:xfrm flipV="1">
              <a:off x="3226" y="2190"/>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3" name="Line 77"/>
            <p:cNvSpPr>
              <a:spLocks noChangeShapeType="1"/>
            </p:cNvSpPr>
            <p:nvPr/>
          </p:nvSpPr>
          <p:spPr bwMode="auto">
            <a:xfrm flipV="1">
              <a:off x="3659" y="2190"/>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4" name="Line 78"/>
            <p:cNvSpPr>
              <a:spLocks noChangeShapeType="1"/>
            </p:cNvSpPr>
            <p:nvPr/>
          </p:nvSpPr>
          <p:spPr bwMode="auto">
            <a:xfrm flipV="1">
              <a:off x="4086" y="2190"/>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5" name="Line 79"/>
            <p:cNvSpPr>
              <a:spLocks noChangeShapeType="1"/>
            </p:cNvSpPr>
            <p:nvPr/>
          </p:nvSpPr>
          <p:spPr bwMode="auto">
            <a:xfrm flipV="1">
              <a:off x="4519" y="2190"/>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6" name="Line 80"/>
            <p:cNvSpPr>
              <a:spLocks noChangeShapeType="1"/>
            </p:cNvSpPr>
            <p:nvPr/>
          </p:nvSpPr>
          <p:spPr bwMode="auto">
            <a:xfrm flipV="1">
              <a:off x="4946" y="2190"/>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7" name="Line 81"/>
            <p:cNvSpPr>
              <a:spLocks noChangeShapeType="1"/>
            </p:cNvSpPr>
            <p:nvPr/>
          </p:nvSpPr>
          <p:spPr bwMode="auto">
            <a:xfrm>
              <a:off x="3226" y="1284"/>
              <a:ext cx="0" cy="9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8" name="Line 82"/>
            <p:cNvSpPr>
              <a:spLocks noChangeShapeType="1"/>
            </p:cNvSpPr>
            <p:nvPr/>
          </p:nvSpPr>
          <p:spPr bwMode="auto">
            <a:xfrm>
              <a:off x="3209" y="2208"/>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39" name="Line 83"/>
            <p:cNvSpPr>
              <a:spLocks noChangeShapeType="1"/>
            </p:cNvSpPr>
            <p:nvPr/>
          </p:nvSpPr>
          <p:spPr bwMode="auto">
            <a:xfrm>
              <a:off x="3209" y="1902"/>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0" name="Line 84"/>
            <p:cNvSpPr>
              <a:spLocks noChangeShapeType="1"/>
            </p:cNvSpPr>
            <p:nvPr/>
          </p:nvSpPr>
          <p:spPr bwMode="auto">
            <a:xfrm>
              <a:off x="3209" y="1590"/>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1" name="Line 85"/>
            <p:cNvSpPr>
              <a:spLocks noChangeShapeType="1"/>
            </p:cNvSpPr>
            <p:nvPr/>
          </p:nvSpPr>
          <p:spPr bwMode="auto">
            <a:xfrm>
              <a:off x="3209" y="128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2" name="Line 86"/>
            <p:cNvSpPr>
              <a:spLocks noChangeShapeType="1"/>
            </p:cNvSpPr>
            <p:nvPr/>
          </p:nvSpPr>
          <p:spPr bwMode="auto">
            <a:xfrm>
              <a:off x="3226" y="1284"/>
              <a:ext cx="172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3" name="Line 87"/>
            <p:cNvSpPr>
              <a:spLocks noChangeShapeType="1"/>
            </p:cNvSpPr>
            <p:nvPr/>
          </p:nvSpPr>
          <p:spPr bwMode="auto">
            <a:xfrm flipV="1">
              <a:off x="3226" y="1266"/>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4" name="Line 88"/>
            <p:cNvSpPr>
              <a:spLocks noChangeShapeType="1"/>
            </p:cNvSpPr>
            <p:nvPr/>
          </p:nvSpPr>
          <p:spPr bwMode="auto">
            <a:xfrm flipV="1">
              <a:off x="3659" y="1266"/>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5" name="Line 89"/>
            <p:cNvSpPr>
              <a:spLocks noChangeShapeType="1"/>
            </p:cNvSpPr>
            <p:nvPr/>
          </p:nvSpPr>
          <p:spPr bwMode="auto">
            <a:xfrm flipV="1">
              <a:off x="4086" y="1266"/>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6" name="Line 90"/>
            <p:cNvSpPr>
              <a:spLocks noChangeShapeType="1"/>
            </p:cNvSpPr>
            <p:nvPr/>
          </p:nvSpPr>
          <p:spPr bwMode="auto">
            <a:xfrm flipV="1">
              <a:off x="4519" y="1266"/>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7" name="Line 91"/>
            <p:cNvSpPr>
              <a:spLocks noChangeShapeType="1"/>
            </p:cNvSpPr>
            <p:nvPr/>
          </p:nvSpPr>
          <p:spPr bwMode="auto">
            <a:xfrm flipV="1">
              <a:off x="4946" y="1266"/>
              <a:ext cx="0" cy="3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48" name="Rectangle 92"/>
            <p:cNvSpPr>
              <a:spLocks noChangeArrowheads="1"/>
            </p:cNvSpPr>
            <p:nvPr/>
          </p:nvSpPr>
          <p:spPr bwMode="auto">
            <a:xfrm>
              <a:off x="4017" y="885"/>
              <a:ext cx="934"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Периоды оборота </a:t>
              </a:r>
            </a:p>
          </p:txBody>
        </p:sp>
        <p:sp>
          <p:nvSpPr>
            <p:cNvPr id="51249" name="Rectangle 93"/>
            <p:cNvSpPr>
              <a:spLocks noChangeArrowheads="1"/>
            </p:cNvSpPr>
            <p:nvPr/>
          </p:nvSpPr>
          <p:spPr bwMode="auto">
            <a:xfrm>
              <a:off x="3601" y="987"/>
              <a:ext cx="1798"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000" b="1">
                  <a:solidFill>
                    <a:srgbClr val="000000"/>
                  </a:solidFill>
                  <a:cs typeface="Arial" panose="020B0604020202020204" pitchFamily="34" charset="0"/>
                </a:rPr>
                <a:t>текущих активов и обязательств (дни)</a:t>
              </a:r>
            </a:p>
          </p:txBody>
        </p:sp>
        <p:sp>
          <p:nvSpPr>
            <p:cNvPr id="51250" name="Rectangle 94"/>
            <p:cNvSpPr>
              <a:spLocks noChangeArrowheads="1"/>
            </p:cNvSpPr>
            <p:nvPr/>
          </p:nvSpPr>
          <p:spPr bwMode="auto">
            <a:xfrm>
              <a:off x="2977" y="1987"/>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2013</a:t>
              </a:r>
              <a:endParaRPr lang="ru-RU" altLang="ru-RU" sz="800" dirty="0">
                <a:solidFill>
                  <a:srgbClr val="000000"/>
                </a:solidFill>
                <a:cs typeface="Arial" panose="020B0604020202020204" pitchFamily="34" charset="0"/>
              </a:endParaRPr>
            </a:p>
          </p:txBody>
        </p:sp>
        <p:sp>
          <p:nvSpPr>
            <p:cNvPr id="51251" name="Rectangle 95"/>
            <p:cNvSpPr>
              <a:spLocks noChangeArrowheads="1"/>
            </p:cNvSpPr>
            <p:nvPr/>
          </p:nvSpPr>
          <p:spPr bwMode="auto">
            <a:xfrm>
              <a:off x="2977" y="1681"/>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2014</a:t>
              </a:r>
              <a:endParaRPr lang="ru-RU" altLang="ru-RU" sz="800" dirty="0">
                <a:solidFill>
                  <a:srgbClr val="000000"/>
                </a:solidFill>
                <a:cs typeface="Arial" panose="020B0604020202020204" pitchFamily="34" charset="0"/>
              </a:endParaRPr>
            </a:p>
          </p:txBody>
        </p:sp>
        <p:sp>
          <p:nvSpPr>
            <p:cNvPr id="51252" name="Rectangle 96"/>
            <p:cNvSpPr>
              <a:spLocks noChangeArrowheads="1"/>
            </p:cNvSpPr>
            <p:nvPr/>
          </p:nvSpPr>
          <p:spPr bwMode="auto">
            <a:xfrm>
              <a:off x="2971" y="1375"/>
              <a:ext cx="28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dirty="0" smtClean="0">
                  <a:solidFill>
                    <a:srgbClr val="000000"/>
                  </a:solidFill>
                  <a:cs typeface="Arial" panose="020B0604020202020204" pitchFamily="34" charset="0"/>
                </a:rPr>
                <a:t>2015</a:t>
              </a:r>
              <a:endParaRPr lang="ru-RU" altLang="ru-RU" sz="800" dirty="0">
                <a:solidFill>
                  <a:srgbClr val="000000"/>
                </a:solidFill>
                <a:cs typeface="Arial" panose="020B0604020202020204" pitchFamily="34" charset="0"/>
              </a:endParaRPr>
            </a:p>
          </p:txBody>
        </p:sp>
        <p:sp>
          <p:nvSpPr>
            <p:cNvPr id="51253" name="Rectangle 97"/>
            <p:cNvSpPr>
              <a:spLocks noChangeArrowheads="1"/>
            </p:cNvSpPr>
            <p:nvPr/>
          </p:nvSpPr>
          <p:spPr bwMode="auto">
            <a:xfrm>
              <a:off x="3123" y="1129"/>
              <a:ext cx="22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0,0</a:t>
              </a:r>
            </a:p>
          </p:txBody>
        </p:sp>
        <p:sp>
          <p:nvSpPr>
            <p:cNvPr id="51254" name="Rectangle 98"/>
            <p:cNvSpPr>
              <a:spLocks noChangeArrowheads="1"/>
            </p:cNvSpPr>
            <p:nvPr/>
          </p:nvSpPr>
          <p:spPr bwMode="auto">
            <a:xfrm>
              <a:off x="3516" y="1129"/>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100,0</a:t>
              </a:r>
            </a:p>
          </p:txBody>
        </p:sp>
        <p:sp>
          <p:nvSpPr>
            <p:cNvPr id="51255" name="Rectangle 99"/>
            <p:cNvSpPr>
              <a:spLocks noChangeArrowheads="1"/>
            </p:cNvSpPr>
            <p:nvPr/>
          </p:nvSpPr>
          <p:spPr bwMode="auto">
            <a:xfrm>
              <a:off x="3944" y="1129"/>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200,0</a:t>
              </a:r>
            </a:p>
          </p:txBody>
        </p:sp>
        <p:sp>
          <p:nvSpPr>
            <p:cNvPr id="51256" name="Rectangle 100"/>
            <p:cNvSpPr>
              <a:spLocks noChangeArrowheads="1"/>
            </p:cNvSpPr>
            <p:nvPr/>
          </p:nvSpPr>
          <p:spPr bwMode="auto">
            <a:xfrm>
              <a:off x="4377" y="1129"/>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300,0</a:t>
              </a:r>
            </a:p>
          </p:txBody>
        </p:sp>
        <p:sp>
          <p:nvSpPr>
            <p:cNvPr id="51257" name="Rectangle 101"/>
            <p:cNvSpPr>
              <a:spLocks noChangeArrowheads="1"/>
            </p:cNvSpPr>
            <p:nvPr/>
          </p:nvSpPr>
          <p:spPr bwMode="auto">
            <a:xfrm>
              <a:off x="4804" y="1129"/>
              <a:ext cx="302"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400,0</a:t>
              </a:r>
            </a:p>
          </p:txBody>
        </p:sp>
        <p:sp>
          <p:nvSpPr>
            <p:cNvPr id="51258" name="Rectangle 102"/>
            <p:cNvSpPr>
              <a:spLocks noChangeArrowheads="1"/>
            </p:cNvSpPr>
            <p:nvPr/>
          </p:nvSpPr>
          <p:spPr bwMode="auto">
            <a:xfrm>
              <a:off x="5158" y="1366"/>
              <a:ext cx="745" cy="742"/>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59" name="Rectangle 103"/>
            <p:cNvSpPr>
              <a:spLocks noChangeArrowheads="1"/>
            </p:cNvSpPr>
            <p:nvPr/>
          </p:nvSpPr>
          <p:spPr bwMode="auto">
            <a:xfrm>
              <a:off x="5296" y="1429"/>
              <a:ext cx="31" cy="34"/>
            </a:xfrm>
            <a:prstGeom prst="rect">
              <a:avLst/>
            </a:prstGeom>
            <a:solidFill>
              <a:srgbClr val="FFFF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60" name="Rectangle 104"/>
            <p:cNvSpPr>
              <a:spLocks noChangeArrowheads="1"/>
            </p:cNvSpPr>
            <p:nvPr/>
          </p:nvSpPr>
          <p:spPr bwMode="auto">
            <a:xfrm>
              <a:off x="5293" y="1387"/>
              <a:ext cx="39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Запасов</a:t>
              </a:r>
            </a:p>
          </p:txBody>
        </p:sp>
        <p:sp>
          <p:nvSpPr>
            <p:cNvPr id="51261" name="Rectangle 105"/>
            <p:cNvSpPr>
              <a:spLocks noChangeArrowheads="1"/>
            </p:cNvSpPr>
            <p:nvPr/>
          </p:nvSpPr>
          <p:spPr bwMode="auto">
            <a:xfrm>
              <a:off x="5296" y="1675"/>
              <a:ext cx="31" cy="34"/>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62" name="Rectangle 106"/>
            <p:cNvSpPr>
              <a:spLocks noChangeArrowheads="1"/>
            </p:cNvSpPr>
            <p:nvPr/>
          </p:nvSpPr>
          <p:spPr bwMode="auto">
            <a:xfrm>
              <a:off x="5293" y="1633"/>
              <a:ext cx="54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Дебиторской</a:t>
              </a:r>
            </a:p>
          </p:txBody>
        </p:sp>
        <p:sp>
          <p:nvSpPr>
            <p:cNvPr id="51263" name="Rectangle 107"/>
            <p:cNvSpPr>
              <a:spLocks noChangeArrowheads="1"/>
            </p:cNvSpPr>
            <p:nvPr/>
          </p:nvSpPr>
          <p:spPr bwMode="auto">
            <a:xfrm>
              <a:off x="5293" y="1711"/>
              <a:ext cx="625"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задолженности</a:t>
              </a:r>
            </a:p>
          </p:txBody>
        </p:sp>
        <p:sp>
          <p:nvSpPr>
            <p:cNvPr id="51264" name="Rectangle 108"/>
            <p:cNvSpPr>
              <a:spLocks noChangeArrowheads="1"/>
            </p:cNvSpPr>
            <p:nvPr/>
          </p:nvSpPr>
          <p:spPr bwMode="auto">
            <a:xfrm>
              <a:off x="5296" y="1921"/>
              <a:ext cx="31" cy="34"/>
            </a:xfrm>
            <a:prstGeom prst="rect">
              <a:avLst/>
            </a:prstGeom>
            <a:pattFill prst="smGrid">
              <a:fgClr>
                <a:srgbClr val="FFFFFF"/>
              </a:fgClr>
              <a:bgClr>
                <a:srgbClr val="00FF00"/>
              </a:bgClr>
            </a:patt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65" name="Rectangle 109"/>
            <p:cNvSpPr>
              <a:spLocks noChangeArrowheads="1"/>
            </p:cNvSpPr>
            <p:nvPr/>
          </p:nvSpPr>
          <p:spPr bwMode="auto">
            <a:xfrm>
              <a:off x="5293" y="1879"/>
              <a:ext cx="579"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Кредиторской</a:t>
              </a:r>
            </a:p>
          </p:txBody>
        </p:sp>
        <p:sp>
          <p:nvSpPr>
            <p:cNvPr id="51266" name="Rectangle 110"/>
            <p:cNvSpPr>
              <a:spLocks noChangeArrowheads="1"/>
            </p:cNvSpPr>
            <p:nvPr/>
          </p:nvSpPr>
          <p:spPr bwMode="auto">
            <a:xfrm>
              <a:off x="5293" y="1957"/>
              <a:ext cx="625"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800">
                  <a:solidFill>
                    <a:srgbClr val="000000"/>
                  </a:solidFill>
                  <a:cs typeface="Arial" panose="020B0604020202020204" pitchFamily="34" charset="0"/>
                </a:rPr>
                <a:t>задолженности</a:t>
              </a:r>
            </a:p>
          </p:txBody>
        </p:sp>
        <p:sp>
          <p:nvSpPr>
            <p:cNvPr id="51267" name="Rectangle 111"/>
            <p:cNvSpPr>
              <a:spLocks noChangeArrowheads="1"/>
            </p:cNvSpPr>
            <p:nvPr/>
          </p:nvSpPr>
          <p:spPr bwMode="auto">
            <a:xfrm>
              <a:off x="2932" y="832"/>
              <a:ext cx="3016" cy="1426"/>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1268" name="Rectangle 112"/>
            <p:cNvSpPr>
              <a:spLocks noChangeArrowheads="1"/>
            </p:cNvSpPr>
            <p:nvPr/>
          </p:nvSpPr>
          <p:spPr bwMode="auto">
            <a:xfrm>
              <a:off x="2932" y="832"/>
              <a:ext cx="3016" cy="1426"/>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sp>
        <p:nvSpPr>
          <p:cNvPr id="51212" name="Line 113"/>
          <p:cNvSpPr>
            <a:spLocks noChangeShapeType="1"/>
          </p:cNvSpPr>
          <p:nvPr/>
        </p:nvSpPr>
        <p:spPr bwMode="auto">
          <a:xfrm flipH="1" flipV="1">
            <a:off x="5133975" y="2819400"/>
            <a:ext cx="1055688" cy="2057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1213" name="Line 114"/>
          <p:cNvSpPr>
            <a:spLocks noChangeShapeType="1"/>
          </p:cNvSpPr>
          <p:nvPr/>
        </p:nvSpPr>
        <p:spPr bwMode="auto">
          <a:xfrm flipH="1" flipV="1">
            <a:off x="5908675" y="2819400"/>
            <a:ext cx="280988" cy="2057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299535348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CD01AC-B330-42BD-8BBB-7A704B03AA5E}" type="slidenum">
              <a:rPr lang="ru-RU" altLang="ru-RU" smtClean="0">
                <a:cs typeface="Arial" panose="020B0604020202020204" pitchFamily="34" charset="0"/>
              </a:rPr>
              <a:pPr/>
              <a:t>25</a:t>
            </a:fld>
            <a:endParaRPr lang="ru-RU" altLang="ru-RU" smtClean="0">
              <a:cs typeface="Arial" panose="020B0604020202020204" pitchFamily="34" charset="0"/>
            </a:endParaRPr>
          </a:p>
        </p:txBody>
      </p:sp>
      <p:sp>
        <p:nvSpPr>
          <p:cNvPr id="5325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Оборачиваемость активов</a:t>
            </a:r>
          </a:p>
        </p:txBody>
      </p:sp>
      <p:sp>
        <p:nvSpPr>
          <p:cNvPr id="53253" name="Rectangle 3"/>
          <p:cNvSpPr>
            <a:spLocks noGrp="1" noChangeArrowheads="1"/>
          </p:cNvSpPr>
          <p:nvPr>
            <p:ph type="body" idx="1"/>
          </p:nvPr>
        </p:nvSpPr>
        <p:spPr>
          <a:xfrm>
            <a:off x="393700" y="1219200"/>
            <a:ext cx="8258175" cy="2057400"/>
          </a:xfrm>
          <a:noFill/>
        </p:spPr>
        <p:txBody>
          <a:bodyPr/>
          <a:lstStyle/>
          <a:p>
            <a:pPr marL="0" indent="381000" algn="just">
              <a:buFontTx/>
              <a:buNone/>
            </a:pPr>
            <a:r>
              <a:rPr lang="ru-RU" altLang="ru-RU" smtClean="0">
                <a:latin typeface="Arial" panose="020B0604020202020204" pitchFamily="34" charset="0"/>
                <a:cs typeface="Arial" panose="020B0604020202020204" pitchFamily="34" charset="0"/>
              </a:rPr>
              <a:t>Показатель </a:t>
            </a:r>
            <a:r>
              <a:rPr lang="ru-RU" altLang="ru-RU" b="0" smtClean="0">
                <a:latin typeface="Arial" panose="020B0604020202020204" pitchFamily="34" charset="0"/>
                <a:cs typeface="Arial" panose="020B0604020202020204" pitchFamily="34" charset="0"/>
              </a:rPr>
              <a:t>оборачиваемости активов </a:t>
            </a:r>
            <a:r>
              <a:rPr lang="ru-RU" altLang="ru-RU" smtClean="0">
                <a:latin typeface="Arial" panose="020B0604020202020204" pitchFamily="34" charset="0"/>
                <a:cs typeface="Arial" panose="020B0604020202020204" pitchFamily="34" charset="0"/>
              </a:rPr>
              <a:t>отражает, сколько раз за период оборачивается капитал, вложенный в активы предприятия. Рост данного показателя говорит о повышении эффективности их использования</a:t>
            </a:r>
          </a:p>
          <a:p>
            <a:pPr marL="0" indent="381000" algn="just">
              <a:buFontTx/>
              <a:buNone/>
            </a:pPr>
            <a:r>
              <a:rPr lang="ru-RU" altLang="ru-RU" smtClean="0">
                <a:latin typeface="Arial" panose="020B0604020202020204" pitchFamily="34" charset="0"/>
                <a:cs typeface="Arial" panose="020B0604020202020204" pitchFamily="34" charset="0"/>
              </a:rPr>
              <a:t>Еще одним параметром, оценивающим интенсивность использования активов является показатель периода оборота в днях, рассчитываемый как отношение длительности выбранного периода к оборачиваемости активов за данный период</a:t>
            </a:r>
          </a:p>
        </p:txBody>
      </p:sp>
      <p:sp>
        <p:nvSpPr>
          <p:cNvPr id="53254" name="Rectangle 4"/>
          <p:cNvSpPr>
            <a:spLocks noChangeArrowheads="1"/>
          </p:cNvSpPr>
          <p:nvPr/>
        </p:nvSpPr>
        <p:spPr bwMode="auto">
          <a:xfrm>
            <a:off x="749300" y="3884613"/>
            <a:ext cx="243998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Отчет о финансовых</a:t>
            </a:r>
          </a:p>
          <a:p>
            <a:pPr algn="ctr"/>
            <a:r>
              <a:rPr lang="ru-RU" altLang="ru-RU" sz="1600" b="1">
                <a:cs typeface="Arial" panose="020B0604020202020204" pitchFamily="34" charset="0"/>
              </a:rPr>
              <a:t> результатах</a:t>
            </a:r>
          </a:p>
        </p:txBody>
      </p:sp>
      <p:sp>
        <p:nvSpPr>
          <p:cNvPr id="53255" name="Rectangle 5"/>
          <p:cNvSpPr>
            <a:spLocks noChangeArrowheads="1"/>
          </p:cNvSpPr>
          <p:nvPr/>
        </p:nvSpPr>
        <p:spPr bwMode="auto">
          <a:xfrm>
            <a:off x="6388100" y="4037013"/>
            <a:ext cx="17541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600" b="1">
                <a:cs typeface="Arial" panose="020B0604020202020204" pitchFamily="34" charset="0"/>
              </a:rPr>
              <a:t>Баланс</a:t>
            </a:r>
          </a:p>
        </p:txBody>
      </p:sp>
      <p:sp>
        <p:nvSpPr>
          <p:cNvPr id="53256" name="Rectangle 6"/>
          <p:cNvSpPr>
            <a:spLocks noChangeArrowheads="1"/>
          </p:cNvSpPr>
          <p:nvPr/>
        </p:nvSpPr>
        <p:spPr bwMode="auto">
          <a:xfrm rot="-5400000">
            <a:off x="6200776" y="5180012"/>
            <a:ext cx="1390650" cy="657225"/>
          </a:xfrm>
          <a:prstGeom prst="rect">
            <a:avLst/>
          </a:prstGeom>
          <a:solidFill>
            <a:srgbClr val="F39FD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2400" b="1">
                <a:cs typeface="Arial" panose="020B0604020202020204" pitchFamily="34" charset="0"/>
              </a:rPr>
              <a:t>Активы</a:t>
            </a:r>
          </a:p>
        </p:txBody>
      </p:sp>
      <p:sp>
        <p:nvSpPr>
          <p:cNvPr id="53257" name="Rectangle 7"/>
          <p:cNvSpPr>
            <a:spLocks noChangeArrowheads="1"/>
          </p:cNvSpPr>
          <p:nvPr/>
        </p:nvSpPr>
        <p:spPr bwMode="auto">
          <a:xfrm rot="-5400000">
            <a:off x="7488237" y="5221288"/>
            <a:ext cx="1406525" cy="5969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2000" b="1">
                <a:cs typeface="Arial" panose="020B0604020202020204" pitchFamily="34" charset="0"/>
              </a:rPr>
              <a:t>Пассивы</a:t>
            </a:r>
          </a:p>
        </p:txBody>
      </p:sp>
      <p:sp>
        <p:nvSpPr>
          <p:cNvPr id="53258" name="Rectangle 8"/>
          <p:cNvSpPr>
            <a:spLocks noChangeArrowheads="1"/>
          </p:cNvSpPr>
          <p:nvPr/>
        </p:nvSpPr>
        <p:spPr bwMode="auto">
          <a:xfrm>
            <a:off x="2046288" y="4730750"/>
            <a:ext cx="409575" cy="1435100"/>
          </a:xfrm>
          <a:prstGeom prst="rect">
            <a:avLst/>
          </a:prstGeom>
          <a:solidFill>
            <a:srgbClr val="C1CE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59" name="Rectangle 9"/>
          <p:cNvSpPr>
            <a:spLocks noChangeArrowheads="1"/>
          </p:cNvSpPr>
          <p:nvPr/>
        </p:nvSpPr>
        <p:spPr bwMode="auto">
          <a:xfrm>
            <a:off x="1001713" y="5340350"/>
            <a:ext cx="117475" cy="3683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60" name="Rectangle 10"/>
          <p:cNvSpPr>
            <a:spLocks noChangeArrowheads="1"/>
          </p:cNvSpPr>
          <p:nvPr/>
        </p:nvSpPr>
        <p:spPr bwMode="auto">
          <a:xfrm>
            <a:off x="544513" y="4730750"/>
            <a:ext cx="82550" cy="596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61" name="Rectangle 11"/>
          <p:cNvSpPr>
            <a:spLocks noChangeArrowheads="1"/>
          </p:cNvSpPr>
          <p:nvPr/>
        </p:nvSpPr>
        <p:spPr bwMode="auto">
          <a:xfrm>
            <a:off x="1458913" y="5721350"/>
            <a:ext cx="82550" cy="4445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62" name="Line 12"/>
          <p:cNvSpPr>
            <a:spLocks noChangeShapeType="1"/>
          </p:cNvSpPr>
          <p:nvPr/>
        </p:nvSpPr>
        <p:spPr bwMode="auto">
          <a:xfrm flipH="1">
            <a:off x="661988" y="4724400"/>
            <a:ext cx="1800225"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3263" name="Line 13"/>
          <p:cNvSpPr>
            <a:spLocks noChangeShapeType="1"/>
          </p:cNvSpPr>
          <p:nvPr/>
        </p:nvSpPr>
        <p:spPr bwMode="auto">
          <a:xfrm flipH="1">
            <a:off x="1476375" y="6172200"/>
            <a:ext cx="892175"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3264" name="Line 14"/>
          <p:cNvSpPr>
            <a:spLocks noChangeShapeType="1"/>
          </p:cNvSpPr>
          <p:nvPr/>
        </p:nvSpPr>
        <p:spPr bwMode="auto">
          <a:xfrm flipH="1">
            <a:off x="996950" y="5715000"/>
            <a:ext cx="4572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3265" name="Line 15"/>
          <p:cNvSpPr>
            <a:spLocks noChangeShapeType="1"/>
          </p:cNvSpPr>
          <p:nvPr/>
        </p:nvSpPr>
        <p:spPr bwMode="auto">
          <a:xfrm flipH="1">
            <a:off x="539750" y="5334000"/>
            <a:ext cx="585788"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3266" name="Rectangle 16"/>
          <p:cNvSpPr>
            <a:spLocks noChangeArrowheads="1"/>
          </p:cNvSpPr>
          <p:nvPr/>
        </p:nvSpPr>
        <p:spPr bwMode="auto">
          <a:xfrm rot="-5400000">
            <a:off x="1478851" y="5310954"/>
            <a:ext cx="153651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b="1">
                <a:cs typeface="Arial" panose="020B0604020202020204" pitchFamily="34" charset="0"/>
              </a:rPr>
              <a:t>Реализация</a:t>
            </a:r>
          </a:p>
        </p:txBody>
      </p:sp>
      <p:sp>
        <p:nvSpPr>
          <p:cNvPr id="53267" name="Line 17"/>
          <p:cNvSpPr>
            <a:spLocks noChangeShapeType="1"/>
          </p:cNvSpPr>
          <p:nvPr/>
        </p:nvSpPr>
        <p:spPr bwMode="auto">
          <a:xfrm>
            <a:off x="6688138" y="6248400"/>
            <a:ext cx="15240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3268" name="Line 18"/>
          <p:cNvSpPr>
            <a:spLocks noChangeShapeType="1"/>
          </p:cNvSpPr>
          <p:nvPr/>
        </p:nvSpPr>
        <p:spPr bwMode="auto">
          <a:xfrm>
            <a:off x="7173913" y="4800600"/>
            <a:ext cx="11430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nvGrpSpPr>
          <p:cNvPr id="53269" name="Group 19"/>
          <p:cNvGrpSpPr>
            <a:grpSpLocks/>
          </p:cNvGrpSpPr>
          <p:nvPr/>
        </p:nvGrpSpPr>
        <p:grpSpPr bwMode="auto">
          <a:xfrm>
            <a:off x="3282950" y="5187950"/>
            <a:ext cx="2120900" cy="977900"/>
            <a:chOff x="2240" y="3268"/>
            <a:chExt cx="1448" cy="616"/>
          </a:xfrm>
        </p:grpSpPr>
        <p:sp>
          <p:nvSpPr>
            <p:cNvPr id="53273" name="Oval 20"/>
            <p:cNvSpPr>
              <a:spLocks noChangeArrowheads="1"/>
            </p:cNvSpPr>
            <p:nvPr/>
          </p:nvSpPr>
          <p:spPr bwMode="auto">
            <a:xfrm>
              <a:off x="2240" y="3268"/>
              <a:ext cx="1448" cy="616"/>
            </a:xfrm>
            <a:prstGeom prst="ellipse">
              <a:avLst/>
            </a:prstGeom>
            <a:solidFill>
              <a:srgbClr val="00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74" name="Rectangle 21"/>
            <p:cNvSpPr>
              <a:spLocks noChangeArrowheads="1"/>
            </p:cNvSpPr>
            <p:nvPr/>
          </p:nvSpPr>
          <p:spPr bwMode="auto">
            <a:xfrm>
              <a:off x="2416" y="3343"/>
              <a:ext cx="1049"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Реализация</a:t>
              </a:r>
            </a:p>
            <a:p>
              <a:pPr algn="ctr"/>
              <a:endParaRPr lang="ru-RU" altLang="ru-RU" sz="900" b="1">
                <a:cs typeface="Arial" panose="020B0604020202020204" pitchFamily="34" charset="0"/>
              </a:endParaRPr>
            </a:p>
            <a:p>
              <a:pPr algn="ctr"/>
              <a:r>
                <a:rPr lang="ru-RU" altLang="ru-RU" b="1">
                  <a:cs typeface="Arial" panose="020B0604020202020204" pitchFamily="34" charset="0"/>
                </a:rPr>
                <a:t>Активы</a:t>
              </a:r>
            </a:p>
          </p:txBody>
        </p:sp>
        <p:sp>
          <p:nvSpPr>
            <p:cNvPr id="53275" name="Line 22"/>
            <p:cNvSpPr>
              <a:spLocks noChangeShapeType="1"/>
            </p:cNvSpPr>
            <p:nvPr/>
          </p:nvSpPr>
          <p:spPr bwMode="auto">
            <a:xfrm>
              <a:off x="2392" y="3588"/>
              <a:ext cx="11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53270" name="AutoShape 23"/>
          <p:cNvSpPr>
            <a:spLocks noChangeArrowheads="1"/>
          </p:cNvSpPr>
          <p:nvPr/>
        </p:nvSpPr>
        <p:spPr bwMode="auto">
          <a:xfrm>
            <a:off x="2667000" y="5568950"/>
            <a:ext cx="446088" cy="215900"/>
          </a:xfrm>
          <a:prstGeom prst="rightArrow">
            <a:avLst>
              <a:gd name="adj1" fmla="val 50000"/>
              <a:gd name="adj2" fmla="val 103319"/>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71" name="AutoShape 24"/>
          <p:cNvSpPr>
            <a:spLocks noChangeArrowheads="1"/>
          </p:cNvSpPr>
          <p:nvPr/>
        </p:nvSpPr>
        <p:spPr bwMode="auto">
          <a:xfrm flipH="1">
            <a:off x="5645150" y="5568950"/>
            <a:ext cx="444500" cy="215900"/>
          </a:xfrm>
          <a:prstGeom prst="rightArrow">
            <a:avLst>
              <a:gd name="adj1" fmla="val 50000"/>
              <a:gd name="adj2" fmla="val 102951"/>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3272" name="Rectangle 25"/>
          <p:cNvSpPr>
            <a:spLocks noChangeArrowheads="1"/>
          </p:cNvSpPr>
          <p:nvPr/>
        </p:nvSpPr>
        <p:spPr bwMode="auto">
          <a:xfrm>
            <a:off x="5683250" y="4237038"/>
            <a:ext cx="335707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cs typeface="Arial" panose="020B0604020202020204" pitchFamily="34" charset="0"/>
              </a:rPr>
              <a:t>(используются средние значения за период)</a:t>
            </a:r>
          </a:p>
        </p:txBody>
      </p:sp>
    </p:spTree>
    <p:extLst>
      <p:ext uri="{BB962C8B-B14F-4D97-AF65-F5344CB8AC3E}">
        <p14:creationId xmlns:p14="http://schemas.microsoft.com/office/powerpoint/2010/main" val="380552967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4D8682-4179-453D-AE6B-155641F35735}" type="slidenum">
              <a:rPr lang="ru-RU" altLang="ru-RU" smtClean="0">
                <a:cs typeface="Arial" panose="020B0604020202020204" pitchFamily="34" charset="0"/>
              </a:rPr>
              <a:pPr/>
              <a:t>26</a:t>
            </a:fld>
            <a:endParaRPr lang="ru-RU" altLang="ru-RU" smtClean="0">
              <a:cs typeface="Arial" panose="020B0604020202020204" pitchFamily="34" charset="0"/>
            </a:endParaRPr>
          </a:p>
        </p:txBody>
      </p:sp>
      <p:sp>
        <p:nvSpPr>
          <p:cNvPr id="55300" name="Rectangle 2"/>
          <p:cNvSpPr>
            <a:spLocks noChangeArrowheads="1"/>
          </p:cNvSpPr>
          <p:nvPr/>
        </p:nvSpPr>
        <p:spPr bwMode="auto">
          <a:xfrm>
            <a:off x="498475" y="2747516"/>
            <a:ext cx="7935913" cy="825500"/>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5301" name="Rectangle 3"/>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Рентабельность продаж</a:t>
            </a:r>
          </a:p>
        </p:txBody>
      </p:sp>
      <p:sp>
        <p:nvSpPr>
          <p:cNvPr id="55302" name="Rectangle 4"/>
          <p:cNvSpPr>
            <a:spLocks noGrp="1" noChangeArrowheads="1"/>
          </p:cNvSpPr>
          <p:nvPr>
            <p:ph type="body" idx="1"/>
          </p:nvPr>
        </p:nvSpPr>
        <p:spPr>
          <a:xfrm>
            <a:off x="352425" y="1371600"/>
            <a:ext cx="8369300" cy="4724400"/>
          </a:xfrm>
          <a:noFill/>
        </p:spPr>
        <p:txBody>
          <a:bodyPr/>
          <a:lstStyle/>
          <a:p>
            <a:pPr marL="0" indent="381000">
              <a:buFontTx/>
              <a:buNone/>
            </a:pPr>
            <a:r>
              <a:rPr lang="ru-RU" altLang="ru-RU" dirty="0" smtClean="0">
                <a:latin typeface="Arial" panose="020B0604020202020204" pitchFamily="34" charset="0"/>
                <a:cs typeface="Arial" panose="020B0604020202020204" pitchFamily="34" charset="0"/>
              </a:rPr>
              <a:t>Рентабельность продаж является одним из важнейших показателей эффективности деятельности компании. Он рассчитывается как:</a:t>
            </a:r>
          </a:p>
          <a:p>
            <a:pPr marL="0" indent="381000">
              <a:buFontTx/>
              <a:buNone/>
            </a:pPr>
            <a:endParaRPr lang="ru-RU" altLang="ru-RU" dirty="0" smtClean="0">
              <a:latin typeface="Arial" panose="020B0604020202020204" pitchFamily="34" charset="0"/>
              <a:cs typeface="Arial" panose="020B0604020202020204" pitchFamily="34" charset="0"/>
            </a:endParaRPr>
          </a:p>
          <a:p>
            <a:pPr marL="0" indent="381000">
              <a:buFontTx/>
              <a:buNone/>
            </a:pPr>
            <a:r>
              <a:rPr lang="ru-RU" altLang="ru-RU" dirty="0" smtClean="0">
                <a:latin typeface="Arial" panose="020B0604020202020204" pitchFamily="34" charset="0"/>
                <a:cs typeface="Arial" panose="020B0604020202020204" pitchFamily="34" charset="0"/>
              </a:rPr>
              <a:t>Рентабельность                   Операционная прибыль</a:t>
            </a:r>
          </a:p>
          <a:p>
            <a:pPr marL="0" indent="381000">
              <a:buFontTx/>
              <a:buNone/>
            </a:pPr>
            <a:r>
              <a:rPr lang="ru-RU" altLang="ru-RU" dirty="0" smtClean="0">
                <a:latin typeface="Arial" panose="020B0604020202020204" pitchFamily="34" charset="0"/>
                <a:cs typeface="Arial" panose="020B0604020202020204" pitchFamily="34" charset="0"/>
              </a:rPr>
              <a:t>       продаж                          Выручка от реализации</a:t>
            </a:r>
          </a:p>
          <a:p>
            <a:pPr marL="0" indent="381000">
              <a:buFontTx/>
              <a:buNone/>
            </a:pPr>
            <a:endParaRPr lang="ru-RU" altLang="ru-RU" sz="1600" dirty="0" smtClean="0">
              <a:latin typeface="Arial" panose="020B0604020202020204" pitchFamily="34" charset="0"/>
              <a:cs typeface="Arial" panose="020B0604020202020204" pitchFamily="34" charset="0"/>
            </a:endParaRPr>
          </a:p>
          <a:p>
            <a:pPr marL="0" indent="381000" algn="just">
              <a:buFontTx/>
              <a:buNone/>
            </a:pPr>
            <a:r>
              <a:rPr lang="ru-RU" altLang="ru-RU" dirty="0" smtClean="0">
                <a:latin typeface="Arial" panose="020B0604020202020204" pitchFamily="34" charset="0"/>
                <a:cs typeface="Arial" panose="020B0604020202020204" pitchFamily="34" charset="0"/>
              </a:rPr>
              <a:t>Этот коэффициент показывает, какую сумму операционной прибыли получает предприятие с каждого рубля проданной продукции. Иными словами, сколько остается у предприятия после покрытия себестоимости продукции</a:t>
            </a:r>
          </a:p>
          <a:p>
            <a:pPr marL="0" indent="381000" algn="just">
              <a:buFontTx/>
              <a:buNone/>
            </a:pPr>
            <a:endParaRPr lang="ru-RU" altLang="ru-RU" dirty="0" smtClean="0">
              <a:latin typeface="Arial" panose="020B0604020202020204" pitchFamily="34" charset="0"/>
              <a:cs typeface="Arial" panose="020B0604020202020204" pitchFamily="34" charset="0"/>
            </a:endParaRPr>
          </a:p>
          <a:p>
            <a:pPr marL="0" indent="381000" algn="just">
              <a:buFontTx/>
              <a:buNone/>
            </a:pPr>
            <a:r>
              <a:rPr lang="ru-RU" altLang="ru-RU" dirty="0" smtClean="0">
                <a:latin typeface="Arial" panose="020B0604020202020204" pitchFamily="34" charset="0"/>
                <a:cs typeface="Arial" panose="020B0604020202020204" pitchFamily="34" charset="0"/>
              </a:rPr>
              <a:t>Показатель рентабельности продаж характеризует важнейший аспект деятельности компании - реализацию основной продукции, а также оценивает долю себестоимости в продажах</a:t>
            </a:r>
          </a:p>
          <a:p>
            <a:pPr marL="0" indent="381000" algn="just">
              <a:buFontTx/>
              <a:buNone/>
            </a:pPr>
            <a:r>
              <a:rPr lang="ru-RU" altLang="ru-RU" dirty="0" smtClean="0">
                <a:latin typeface="Arial" panose="020B0604020202020204" pitchFamily="34" charset="0"/>
                <a:cs typeface="Arial" panose="020B0604020202020204" pitchFamily="34" charset="0"/>
              </a:rPr>
              <a:t> </a:t>
            </a:r>
          </a:p>
        </p:txBody>
      </p:sp>
      <p:sp>
        <p:nvSpPr>
          <p:cNvPr id="55303" name="Rectangle 5"/>
          <p:cNvSpPr>
            <a:spLocks noChangeArrowheads="1"/>
          </p:cNvSpPr>
          <p:nvPr/>
        </p:nvSpPr>
        <p:spPr bwMode="auto">
          <a:xfrm>
            <a:off x="3151188" y="2923729"/>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55304" name="Line 6"/>
          <p:cNvSpPr>
            <a:spLocks noChangeShapeType="1"/>
          </p:cNvSpPr>
          <p:nvPr/>
        </p:nvSpPr>
        <p:spPr bwMode="auto">
          <a:xfrm>
            <a:off x="3798888" y="3122166"/>
            <a:ext cx="35861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172532049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212401-C524-42AD-B871-F820BABAB4FC}" type="slidenum">
              <a:rPr lang="ru-RU" altLang="ru-RU" smtClean="0">
                <a:cs typeface="Arial" panose="020B0604020202020204" pitchFamily="34" charset="0"/>
              </a:rPr>
              <a:pPr/>
              <a:t>27</a:t>
            </a:fld>
            <a:endParaRPr lang="ru-RU" altLang="ru-RU" smtClean="0">
              <a:cs typeface="Arial" panose="020B0604020202020204" pitchFamily="34" charset="0"/>
            </a:endParaRPr>
          </a:p>
        </p:txBody>
      </p:sp>
      <p:sp>
        <p:nvSpPr>
          <p:cNvPr id="57348"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Рентабельность продаж</a:t>
            </a:r>
          </a:p>
        </p:txBody>
      </p:sp>
      <p:grpSp>
        <p:nvGrpSpPr>
          <p:cNvPr id="57349" name="Group 3"/>
          <p:cNvGrpSpPr>
            <a:grpSpLocks/>
          </p:cNvGrpSpPr>
          <p:nvPr/>
        </p:nvGrpSpPr>
        <p:grpSpPr bwMode="auto">
          <a:xfrm>
            <a:off x="1552575" y="1530350"/>
            <a:ext cx="5208588" cy="4025900"/>
            <a:chOff x="1060" y="964"/>
            <a:chExt cx="3554" cy="2536"/>
          </a:xfrm>
        </p:grpSpPr>
        <p:sp>
          <p:nvSpPr>
            <p:cNvPr id="57361" name="Rectangle 4"/>
            <p:cNvSpPr>
              <a:spLocks noChangeArrowheads="1"/>
            </p:cNvSpPr>
            <p:nvPr/>
          </p:nvSpPr>
          <p:spPr bwMode="auto">
            <a:xfrm>
              <a:off x="1248" y="1031"/>
              <a:ext cx="3366" cy="2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 </a:t>
              </a:r>
              <a:r>
                <a:rPr lang="ru-RU" altLang="ru-RU" b="1">
                  <a:cs typeface="Arial" panose="020B0604020202020204" pitchFamily="34" charset="0"/>
                </a:rPr>
                <a:t>Выручка от реализации              7 110</a:t>
              </a:r>
              <a:endParaRPr lang="ru-RU" altLang="ru-RU">
                <a:cs typeface="Arial" panose="020B0604020202020204" pitchFamily="34" charset="0"/>
              </a:endParaRPr>
            </a:p>
            <a:p>
              <a:r>
                <a:rPr lang="ru-RU" altLang="ru-RU">
                  <a:cs typeface="Arial" panose="020B0604020202020204" pitchFamily="34" charset="0"/>
                </a:rPr>
                <a:t> Себестоимость продукции                  5 434</a:t>
              </a:r>
            </a:p>
            <a:p>
              <a:r>
                <a:rPr lang="ru-RU" altLang="ru-RU">
                  <a:cs typeface="Arial" panose="020B0604020202020204" pitchFamily="34" charset="0"/>
                </a:rPr>
                <a:t> </a:t>
              </a:r>
              <a:r>
                <a:rPr lang="ru-RU" altLang="ru-RU" b="1">
                  <a:cs typeface="Arial" panose="020B0604020202020204" pitchFamily="34" charset="0"/>
                </a:rPr>
                <a:t>Операционная прибыль              1 676</a:t>
              </a:r>
              <a:endParaRPr lang="ru-RU" altLang="ru-RU">
                <a:cs typeface="Arial" panose="020B0604020202020204" pitchFamily="34" charset="0"/>
              </a:endParaRPr>
            </a:p>
            <a:p>
              <a:r>
                <a:rPr lang="ru-RU" altLang="ru-RU">
                  <a:cs typeface="Arial" panose="020B0604020202020204" pitchFamily="34" charset="0"/>
                </a:rPr>
                <a:t> Внеоперационные доходы и убытки     1 050</a:t>
              </a:r>
            </a:p>
            <a:p>
              <a:r>
                <a:rPr lang="ru-RU" altLang="ru-RU">
                  <a:cs typeface="Arial" panose="020B0604020202020204" pitchFamily="34" charset="0"/>
                </a:rPr>
                <a:t> </a:t>
              </a:r>
              <a:r>
                <a:rPr lang="ru-RU" altLang="ru-RU" b="1">
                  <a:cs typeface="Arial" panose="020B0604020202020204" pitchFamily="34" charset="0"/>
                </a:rPr>
                <a:t>Прибыль от деятельности            2 726</a:t>
              </a:r>
              <a:endParaRPr lang="ru-RU" altLang="ru-RU">
                <a:cs typeface="Arial" panose="020B0604020202020204" pitchFamily="34" charset="0"/>
              </a:endParaRPr>
            </a:p>
            <a:p>
              <a:r>
                <a:rPr lang="ru-RU" altLang="ru-RU" sz="1600">
                  <a:cs typeface="Arial" panose="020B0604020202020204" pitchFamily="34" charset="0"/>
                </a:rPr>
                <a:t>          </a:t>
              </a:r>
              <a:r>
                <a:rPr lang="ru-RU" altLang="ru-RU" sz="1600" u="sng">
                  <a:cs typeface="Arial" panose="020B0604020202020204" pitchFamily="34" charset="0"/>
                </a:rPr>
                <a:t>Проценты                                            0</a:t>
              </a:r>
              <a:endParaRPr lang="ru-RU" altLang="ru-RU" u="sng">
                <a:cs typeface="Arial" panose="020B0604020202020204" pitchFamily="34" charset="0"/>
              </a:endParaRPr>
            </a:p>
            <a:p>
              <a:r>
                <a:rPr lang="ru-RU" altLang="ru-RU">
                  <a:cs typeface="Arial" panose="020B0604020202020204" pitchFamily="34" charset="0"/>
                </a:rPr>
                <a:t> </a:t>
              </a:r>
              <a:r>
                <a:rPr lang="ru-RU" altLang="ru-RU" b="1">
                  <a:cs typeface="Arial" panose="020B0604020202020204" pitchFamily="34" charset="0"/>
                </a:rPr>
                <a:t>Прибыль до налогообложения      2 726</a:t>
              </a:r>
            </a:p>
            <a:p>
              <a:r>
                <a:rPr lang="ru-RU" altLang="ru-RU" sz="1600" b="1">
                  <a:cs typeface="Arial" panose="020B0604020202020204" pitchFamily="34" charset="0"/>
                </a:rPr>
                <a:t>        </a:t>
              </a:r>
              <a:r>
                <a:rPr lang="ru-RU" altLang="ru-RU" sz="1600" u="sng">
                  <a:cs typeface="Arial" panose="020B0604020202020204" pitchFamily="34" charset="0"/>
                </a:rPr>
                <a:t>Бюджетные выплаты из прибыли  2 562</a:t>
              </a:r>
            </a:p>
            <a:p>
              <a:r>
                <a:rPr lang="ru-RU" altLang="ru-RU" sz="1600" b="1">
                  <a:cs typeface="Arial" panose="020B0604020202020204" pitchFamily="34" charset="0"/>
                </a:rPr>
                <a:t>        </a:t>
              </a:r>
              <a:r>
                <a:rPr lang="ru-RU" altLang="ru-RU" sz="1600" u="sng">
                  <a:cs typeface="Arial" panose="020B0604020202020204" pitchFamily="34" charset="0"/>
                </a:rPr>
                <a:t>Прочие расходы                               562</a:t>
              </a:r>
              <a:endParaRPr lang="ru-RU" altLang="ru-RU" b="1">
                <a:cs typeface="Arial" panose="020B0604020202020204" pitchFamily="34" charset="0"/>
              </a:endParaRPr>
            </a:p>
            <a:p>
              <a:r>
                <a:rPr lang="ru-RU" altLang="ru-RU" b="1">
                  <a:cs typeface="Arial" panose="020B0604020202020204" pitchFamily="34" charset="0"/>
                </a:rPr>
                <a:t> Чистая прибыль                          -398</a:t>
              </a:r>
            </a:p>
            <a:p>
              <a:r>
                <a:rPr lang="ru-RU" altLang="ru-RU" sz="1600">
                  <a:cs typeface="Arial" panose="020B0604020202020204" pitchFamily="34" charset="0"/>
                </a:rPr>
                <a:t>           </a:t>
              </a:r>
              <a:r>
                <a:rPr lang="ru-RU" altLang="ru-RU" sz="1600" u="sng">
                  <a:cs typeface="Arial" panose="020B0604020202020204" pitchFamily="34" charset="0"/>
                </a:rPr>
                <a:t>Выплаченные дивиденды                    0</a:t>
              </a:r>
              <a:endParaRPr lang="ru-RU" altLang="ru-RU" u="sng">
                <a:cs typeface="Arial" panose="020B0604020202020204" pitchFamily="34" charset="0"/>
              </a:endParaRPr>
            </a:p>
            <a:p>
              <a:r>
                <a:rPr lang="ru-RU" altLang="ru-RU" b="1">
                  <a:cs typeface="Arial" panose="020B0604020202020204" pitchFamily="34" charset="0"/>
                </a:rPr>
                <a:t> Реинвестированная прибыль             0</a:t>
              </a:r>
            </a:p>
          </p:txBody>
        </p:sp>
        <p:sp>
          <p:nvSpPr>
            <p:cNvPr id="57362" name="Rectangle 5"/>
            <p:cNvSpPr>
              <a:spLocks noChangeArrowheads="1"/>
            </p:cNvSpPr>
            <p:nvPr/>
          </p:nvSpPr>
          <p:spPr bwMode="auto">
            <a:xfrm>
              <a:off x="1060" y="964"/>
              <a:ext cx="3448" cy="253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7363" name="Rectangle 6"/>
            <p:cNvSpPr>
              <a:spLocks noChangeArrowheads="1"/>
            </p:cNvSpPr>
            <p:nvPr/>
          </p:nvSpPr>
          <p:spPr bwMode="auto">
            <a:xfrm>
              <a:off x="1094" y="1048"/>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_</a:t>
              </a:r>
            </a:p>
          </p:txBody>
        </p:sp>
        <p:sp>
          <p:nvSpPr>
            <p:cNvPr id="57364" name="Rectangle 7"/>
            <p:cNvSpPr>
              <a:spLocks noChangeArrowheads="1"/>
            </p:cNvSpPr>
            <p:nvPr/>
          </p:nvSpPr>
          <p:spPr bwMode="auto">
            <a:xfrm>
              <a:off x="1094" y="1354"/>
              <a:ext cx="2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a:t>
              </a:r>
            </a:p>
          </p:txBody>
        </p:sp>
        <p:sp>
          <p:nvSpPr>
            <p:cNvPr id="57365" name="Rectangle 8"/>
            <p:cNvSpPr>
              <a:spLocks noChangeArrowheads="1"/>
            </p:cNvSpPr>
            <p:nvPr/>
          </p:nvSpPr>
          <p:spPr bwMode="auto">
            <a:xfrm>
              <a:off x="1094" y="1557"/>
              <a:ext cx="2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u="sng">
                  <a:cs typeface="Arial" panose="020B0604020202020204" pitchFamily="34" charset="0"/>
                </a:rPr>
                <a:t>+</a:t>
              </a:r>
            </a:p>
          </p:txBody>
        </p:sp>
        <p:sp>
          <p:nvSpPr>
            <p:cNvPr id="57366" name="Rectangle 9"/>
            <p:cNvSpPr>
              <a:spLocks noChangeArrowheads="1"/>
            </p:cNvSpPr>
            <p:nvPr/>
          </p:nvSpPr>
          <p:spPr bwMode="auto">
            <a:xfrm>
              <a:off x="1094" y="1761"/>
              <a:ext cx="2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a:t>
              </a:r>
            </a:p>
          </p:txBody>
        </p:sp>
        <p:sp>
          <p:nvSpPr>
            <p:cNvPr id="57367" name="Rectangle 10"/>
            <p:cNvSpPr>
              <a:spLocks noChangeArrowheads="1"/>
            </p:cNvSpPr>
            <p:nvPr/>
          </p:nvSpPr>
          <p:spPr bwMode="auto">
            <a:xfrm>
              <a:off x="1094" y="2015"/>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_</a:t>
              </a:r>
            </a:p>
          </p:txBody>
        </p:sp>
        <p:sp>
          <p:nvSpPr>
            <p:cNvPr id="57368" name="Rectangle 11"/>
            <p:cNvSpPr>
              <a:spLocks noChangeArrowheads="1"/>
            </p:cNvSpPr>
            <p:nvPr/>
          </p:nvSpPr>
          <p:spPr bwMode="auto">
            <a:xfrm>
              <a:off x="1094" y="2372"/>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_</a:t>
              </a:r>
            </a:p>
          </p:txBody>
        </p:sp>
        <p:sp>
          <p:nvSpPr>
            <p:cNvPr id="57369" name="Rectangle 12"/>
            <p:cNvSpPr>
              <a:spLocks noChangeArrowheads="1"/>
            </p:cNvSpPr>
            <p:nvPr/>
          </p:nvSpPr>
          <p:spPr bwMode="auto">
            <a:xfrm>
              <a:off x="1094" y="2778"/>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_</a:t>
              </a:r>
            </a:p>
          </p:txBody>
        </p:sp>
      </p:grpSp>
      <p:sp>
        <p:nvSpPr>
          <p:cNvPr id="57350" name="Rectangle 13"/>
          <p:cNvSpPr>
            <a:spLocks noChangeArrowheads="1"/>
          </p:cNvSpPr>
          <p:nvPr/>
        </p:nvSpPr>
        <p:spPr bwMode="auto">
          <a:xfrm>
            <a:off x="688975" y="5789613"/>
            <a:ext cx="8053296"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b="1">
                <a:cs typeface="Arial" panose="020B0604020202020204" pitchFamily="34" charset="0"/>
              </a:rPr>
              <a:t>Рентабельность продаж  = Операционная прибыль / Выручка от реализации</a:t>
            </a:r>
          </a:p>
        </p:txBody>
      </p:sp>
      <p:sp>
        <p:nvSpPr>
          <p:cNvPr id="57351" name="Line 14"/>
          <p:cNvSpPr>
            <a:spLocks noChangeShapeType="1"/>
          </p:cNvSpPr>
          <p:nvPr/>
        </p:nvSpPr>
        <p:spPr bwMode="auto">
          <a:xfrm>
            <a:off x="6681788" y="2362200"/>
            <a:ext cx="28098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2" name="Line 15"/>
          <p:cNvSpPr>
            <a:spLocks noChangeShapeType="1"/>
          </p:cNvSpPr>
          <p:nvPr/>
        </p:nvSpPr>
        <p:spPr bwMode="auto">
          <a:xfrm>
            <a:off x="6962775" y="2362200"/>
            <a:ext cx="0" cy="3276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3" name="Line 16"/>
          <p:cNvSpPr>
            <a:spLocks noChangeShapeType="1"/>
          </p:cNvSpPr>
          <p:nvPr/>
        </p:nvSpPr>
        <p:spPr bwMode="auto">
          <a:xfrm>
            <a:off x="4713288" y="5638800"/>
            <a:ext cx="224948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4" name="Line 17"/>
          <p:cNvSpPr>
            <a:spLocks noChangeShapeType="1"/>
          </p:cNvSpPr>
          <p:nvPr/>
        </p:nvSpPr>
        <p:spPr bwMode="auto">
          <a:xfrm>
            <a:off x="4713288" y="5638800"/>
            <a:ext cx="0" cy="228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5" name="Line 18"/>
          <p:cNvSpPr>
            <a:spLocks noChangeShapeType="1"/>
          </p:cNvSpPr>
          <p:nvPr/>
        </p:nvSpPr>
        <p:spPr bwMode="auto">
          <a:xfrm>
            <a:off x="6681788" y="1828800"/>
            <a:ext cx="7032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6" name="Line 19"/>
          <p:cNvSpPr>
            <a:spLocks noChangeShapeType="1"/>
          </p:cNvSpPr>
          <p:nvPr/>
        </p:nvSpPr>
        <p:spPr bwMode="auto">
          <a:xfrm>
            <a:off x="7385050" y="1828800"/>
            <a:ext cx="0" cy="3962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7357" name="Rectangle 20"/>
          <p:cNvSpPr>
            <a:spLocks noChangeArrowheads="1"/>
          </p:cNvSpPr>
          <p:nvPr/>
        </p:nvSpPr>
        <p:spPr bwMode="auto">
          <a:xfrm>
            <a:off x="2587625" y="6094413"/>
            <a:ext cx="345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b="1">
                <a:cs typeface="Arial" panose="020B0604020202020204" pitchFamily="34" charset="0"/>
              </a:rPr>
              <a:t>Рентабельность продаж = 23,6%</a:t>
            </a:r>
          </a:p>
        </p:txBody>
      </p:sp>
      <p:graphicFrame>
        <p:nvGraphicFramePr>
          <p:cNvPr id="57358" name="Object 21"/>
          <p:cNvGraphicFramePr>
            <a:graphicFrameLocks/>
          </p:cNvGraphicFramePr>
          <p:nvPr>
            <p:extLst>
              <p:ext uri="{D42A27DB-BD31-4B8C-83A1-F6EECF244321}">
                <p14:modId xmlns:p14="http://schemas.microsoft.com/office/powerpoint/2010/main" val="1021226958"/>
              </p:ext>
            </p:extLst>
          </p:nvPr>
        </p:nvGraphicFramePr>
        <p:xfrm>
          <a:off x="6119813" y="112713"/>
          <a:ext cx="1785937" cy="954087"/>
        </p:xfrm>
        <a:graphic>
          <a:graphicData uri="http://schemas.openxmlformats.org/presentationml/2006/ole">
            <mc:AlternateContent xmlns:mc="http://schemas.openxmlformats.org/markup-compatibility/2006">
              <mc:Choice xmlns:v="urn:schemas-microsoft-com:vml" Requires="v">
                <p:oleObj spid="_x0000_s9226" name="Microsoft ClipArt Gallery" r:id="rId4" imgW="6934200" imgH="3862388" progId="MS_ClipArt_Gallery">
                  <p:embed/>
                </p:oleObj>
              </mc:Choice>
              <mc:Fallback>
                <p:oleObj name="Microsoft ClipArt Gallery" r:id="rId4" imgW="6934200" imgH="3862388"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9813" y="112713"/>
                        <a:ext cx="1785937"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59" name="Rectangle 22"/>
          <p:cNvSpPr>
            <a:spLocks noChangeArrowheads="1"/>
          </p:cNvSpPr>
          <p:nvPr/>
        </p:nvSpPr>
        <p:spPr bwMode="auto">
          <a:xfrm>
            <a:off x="3923928" y="5167313"/>
            <a:ext cx="2651497"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i="1">
                <a:cs typeface="Arial" panose="020B0604020202020204" pitchFamily="34" charset="0"/>
              </a:rPr>
              <a:t>АО "Электроинструмент"</a:t>
            </a:r>
          </a:p>
        </p:txBody>
      </p:sp>
      <p:sp>
        <p:nvSpPr>
          <p:cNvPr id="57360" name="Rectangle 23"/>
          <p:cNvSpPr>
            <a:spLocks noChangeArrowheads="1"/>
          </p:cNvSpPr>
          <p:nvPr/>
        </p:nvSpPr>
        <p:spPr bwMode="auto">
          <a:xfrm>
            <a:off x="1624013" y="5167313"/>
            <a:ext cx="1046162" cy="311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i="1" dirty="0">
                <a:cs typeface="Arial" panose="020B0604020202020204" pitchFamily="34" charset="0"/>
              </a:rPr>
              <a:t>II кв. </a:t>
            </a:r>
            <a:r>
              <a:rPr lang="ru-RU" altLang="ru-RU" sz="1400" b="1" i="1" dirty="0" smtClean="0">
                <a:cs typeface="Arial" panose="020B0604020202020204" pitchFamily="34" charset="0"/>
              </a:rPr>
              <a:t>05г</a:t>
            </a:r>
            <a:endParaRPr lang="ru-RU" altLang="ru-RU" sz="1400" b="1" i="1" dirty="0">
              <a:cs typeface="Arial" panose="020B0604020202020204" pitchFamily="34" charset="0"/>
            </a:endParaRPr>
          </a:p>
        </p:txBody>
      </p:sp>
    </p:spTree>
    <p:extLst>
      <p:ext uri="{BB962C8B-B14F-4D97-AF65-F5344CB8AC3E}">
        <p14:creationId xmlns:p14="http://schemas.microsoft.com/office/powerpoint/2010/main" val="416102987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58CF9B-BA8E-41FE-AC12-2B2B67B7BDB2}" type="slidenum">
              <a:rPr lang="ru-RU" altLang="ru-RU" smtClean="0">
                <a:cs typeface="Arial" panose="020B0604020202020204" pitchFamily="34" charset="0"/>
              </a:rPr>
              <a:pPr/>
              <a:t>28</a:t>
            </a:fld>
            <a:endParaRPr lang="ru-RU" altLang="ru-RU" smtClean="0">
              <a:cs typeface="Arial" panose="020B0604020202020204" pitchFamily="34" charset="0"/>
            </a:endParaRPr>
          </a:p>
        </p:txBody>
      </p:sp>
      <p:sp>
        <p:nvSpPr>
          <p:cNvPr id="59396" name="Rectangle 2"/>
          <p:cNvSpPr>
            <a:spLocks noChangeArrowheads="1"/>
          </p:cNvSpPr>
          <p:nvPr/>
        </p:nvSpPr>
        <p:spPr bwMode="auto">
          <a:xfrm>
            <a:off x="1201738" y="2901950"/>
            <a:ext cx="6670675" cy="673100"/>
          </a:xfrm>
          <a:prstGeom prst="rect">
            <a:avLst/>
          </a:prstGeom>
          <a:solidFill>
            <a:srgbClr val="E8FFF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397" name="Rectangle 3"/>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Рентабельность активов</a:t>
            </a:r>
          </a:p>
        </p:txBody>
      </p:sp>
      <p:sp>
        <p:nvSpPr>
          <p:cNvPr id="59398" name="Rectangle 4"/>
          <p:cNvSpPr>
            <a:spLocks noChangeArrowheads="1"/>
          </p:cNvSpPr>
          <p:nvPr/>
        </p:nvSpPr>
        <p:spPr bwMode="auto">
          <a:xfrm>
            <a:off x="1230301" y="4766948"/>
            <a:ext cx="7443788" cy="749300"/>
          </a:xfrm>
          <a:prstGeom prst="rect">
            <a:avLst/>
          </a:prstGeom>
          <a:solidFill>
            <a:srgbClr val="E8FFF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399" name="Rectangle 5"/>
          <p:cNvSpPr>
            <a:spLocks noGrp="1" noChangeArrowheads="1"/>
          </p:cNvSpPr>
          <p:nvPr>
            <p:ph type="body" idx="1"/>
          </p:nvPr>
        </p:nvSpPr>
        <p:spPr>
          <a:xfrm>
            <a:off x="534988" y="1447800"/>
            <a:ext cx="8328025" cy="4495800"/>
          </a:xfrm>
          <a:noFill/>
        </p:spPr>
        <p:txBody>
          <a:bodyPr/>
          <a:lstStyle/>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Рентабельность активов - это комплексный показатель, позволяющий оценивать результаты основной деятельности предприятия. Он выражает отдачу, которая приходится на рубль активов компании</a:t>
            </a:r>
          </a:p>
          <a:p>
            <a:pPr marL="0" indent="381000" algn="just">
              <a:spcBef>
                <a:spcPts val="600"/>
              </a:spcBef>
              <a:buFontTx/>
              <a:buNone/>
            </a:pPr>
            <a:endParaRPr lang="ru-RU" altLang="ru-RU" sz="9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            Рентабельность                Операционная прибыль</a:t>
            </a: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                 активов                        Средняя сумма активов</a:t>
            </a:r>
          </a:p>
          <a:p>
            <a:pPr marL="0" indent="381000" algn="just">
              <a:spcBef>
                <a:spcPts val="600"/>
              </a:spcBef>
              <a:buFontTx/>
              <a:buNone/>
            </a:pPr>
            <a:endParaRPr lang="en-US" altLang="ru-RU"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 Для оценки влияния различных факторов можно использовать другую формулу: </a:t>
            </a:r>
          </a:p>
          <a:p>
            <a:pPr marL="0" indent="381000" algn="just">
              <a:spcBef>
                <a:spcPts val="600"/>
              </a:spcBef>
              <a:buFontTx/>
              <a:buNone/>
            </a:pPr>
            <a:endParaRPr lang="ru-RU" altLang="ru-RU" sz="16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    Рентабельность           </a:t>
            </a:r>
            <a:r>
              <a:rPr lang="ru-RU" altLang="ru-RU" dirty="0" err="1" smtClean="0">
                <a:latin typeface="Arial" panose="020B0604020202020204" pitchFamily="34" charset="0"/>
                <a:cs typeface="Arial" panose="020B0604020202020204" pitchFamily="34" charset="0"/>
              </a:rPr>
              <a:t>Рентабельность</a:t>
            </a:r>
            <a:r>
              <a:rPr lang="ru-RU" altLang="ru-RU" dirty="0" smtClean="0">
                <a:latin typeface="Arial" panose="020B0604020202020204" pitchFamily="34" charset="0"/>
                <a:cs typeface="Arial" panose="020B0604020202020204" pitchFamily="34" charset="0"/>
              </a:rPr>
              <a:t>        Оборачиваемость</a:t>
            </a: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        </a:t>
            </a:r>
            <a:r>
              <a:rPr lang="en-US" altLang="ru-RU" dirty="0" smtClean="0">
                <a:latin typeface="Arial" panose="020B0604020202020204" pitchFamily="34" charset="0"/>
                <a:cs typeface="Arial" panose="020B0604020202020204" pitchFamily="34" charset="0"/>
              </a:rPr>
              <a:t> </a:t>
            </a:r>
            <a:r>
              <a:rPr lang="ru-RU" altLang="ru-RU" dirty="0" smtClean="0">
                <a:latin typeface="Arial" panose="020B0604020202020204" pitchFamily="34" charset="0"/>
                <a:cs typeface="Arial" panose="020B0604020202020204" pitchFamily="34" charset="0"/>
              </a:rPr>
              <a:t> активов                        </a:t>
            </a:r>
            <a:r>
              <a:rPr lang="en-US" altLang="ru-RU" dirty="0" smtClean="0">
                <a:latin typeface="Arial" panose="020B0604020202020204" pitchFamily="34" charset="0"/>
                <a:cs typeface="Arial" panose="020B0604020202020204" pitchFamily="34" charset="0"/>
              </a:rPr>
              <a:t>    </a:t>
            </a:r>
            <a:r>
              <a:rPr lang="ru-RU" altLang="ru-RU" dirty="0" smtClean="0">
                <a:latin typeface="Arial" panose="020B0604020202020204" pitchFamily="34" charset="0"/>
                <a:cs typeface="Arial" panose="020B0604020202020204" pitchFamily="34" charset="0"/>
              </a:rPr>
              <a:t>продаж                        </a:t>
            </a:r>
            <a:r>
              <a:rPr lang="en-US" altLang="ru-RU" dirty="0" smtClean="0">
                <a:latin typeface="Arial" panose="020B0604020202020204" pitchFamily="34" charset="0"/>
                <a:cs typeface="Arial" panose="020B0604020202020204" pitchFamily="34" charset="0"/>
              </a:rPr>
              <a:t>   </a:t>
            </a:r>
            <a:r>
              <a:rPr lang="ru-RU" altLang="ru-RU" dirty="0" smtClean="0">
                <a:latin typeface="Arial" panose="020B0604020202020204" pitchFamily="34" charset="0"/>
                <a:cs typeface="Arial" panose="020B0604020202020204" pitchFamily="34" charset="0"/>
              </a:rPr>
              <a:t>активов</a:t>
            </a:r>
          </a:p>
          <a:p>
            <a:pPr marL="0" indent="381000" algn="just">
              <a:spcBef>
                <a:spcPts val="600"/>
              </a:spcBef>
              <a:buFontTx/>
              <a:buNone/>
            </a:pPr>
            <a:endParaRPr lang="ru-RU" altLang="ru-RU" sz="900" dirty="0" smtClean="0">
              <a:latin typeface="Arial" panose="020B0604020202020204" pitchFamily="34" charset="0"/>
              <a:cs typeface="Arial" panose="020B0604020202020204" pitchFamily="34" charset="0"/>
            </a:endParaRPr>
          </a:p>
          <a:p>
            <a:pPr marL="0" indent="381000" algn="just">
              <a:spcBef>
                <a:spcPts val="600"/>
              </a:spcBef>
              <a:buFontTx/>
              <a:buNone/>
            </a:pPr>
            <a:r>
              <a:rPr lang="ru-RU" altLang="ru-RU" dirty="0" smtClean="0">
                <a:latin typeface="Arial" panose="020B0604020202020204" pitchFamily="34" charset="0"/>
                <a:cs typeface="Arial" panose="020B0604020202020204" pitchFamily="34" charset="0"/>
              </a:rPr>
              <a:t>Исследуя данное соотношение, для дальнейшего углубленного анализа можно определить степень влияния каждого из элементов</a:t>
            </a:r>
          </a:p>
        </p:txBody>
      </p:sp>
      <p:sp>
        <p:nvSpPr>
          <p:cNvPr id="59400" name="Line 6"/>
          <p:cNvSpPr>
            <a:spLocks noChangeShapeType="1"/>
          </p:cNvSpPr>
          <p:nvPr/>
        </p:nvSpPr>
        <p:spPr bwMode="auto">
          <a:xfrm>
            <a:off x="4713288" y="3276600"/>
            <a:ext cx="28130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01" name="Rectangle 7"/>
          <p:cNvSpPr>
            <a:spLocks noChangeArrowheads="1"/>
          </p:cNvSpPr>
          <p:nvPr/>
        </p:nvSpPr>
        <p:spPr bwMode="auto">
          <a:xfrm>
            <a:off x="6062651" y="4927286"/>
            <a:ext cx="3222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800">
                <a:cs typeface="Arial" panose="020B0604020202020204" pitchFamily="34" charset="0"/>
              </a:rPr>
              <a:t>*</a:t>
            </a:r>
          </a:p>
        </p:txBody>
      </p:sp>
      <p:sp>
        <p:nvSpPr>
          <p:cNvPr id="59402" name="Rectangle 8"/>
          <p:cNvSpPr>
            <a:spLocks noChangeArrowheads="1"/>
          </p:cNvSpPr>
          <p:nvPr/>
        </p:nvSpPr>
        <p:spPr bwMode="auto">
          <a:xfrm>
            <a:off x="3994150" y="30781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59403" name="Rectangle 9"/>
          <p:cNvSpPr>
            <a:spLocks noChangeArrowheads="1"/>
          </p:cNvSpPr>
          <p:nvPr/>
        </p:nvSpPr>
        <p:spPr bwMode="auto">
          <a:xfrm>
            <a:off x="3530589" y="4943161"/>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graphicFrame>
        <p:nvGraphicFramePr>
          <p:cNvPr id="59404" name="Object 10"/>
          <p:cNvGraphicFramePr>
            <a:graphicFrameLocks/>
          </p:cNvGraphicFramePr>
          <p:nvPr>
            <p:extLst>
              <p:ext uri="{D42A27DB-BD31-4B8C-83A1-F6EECF244321}">
                <p14:modId xmlns:p14="http://schemas.microsoft.com/office/powerpoint/2010/main" val="1105245420"/>
              </p:ext>
            </p:extLst>
          </p:nvPr>
        </p:nvGraphicFramePr>
        <p:xfrm>
          <a:off x="7600950" y="557213"/>
          <a:ext cx="1101725" cy="509587"/>
        </p:xfrm>
        <a:graphic>
          <a:graphicData uri="http://schemas.openxmlformats.org/presentationml/2006/ole">
            <mc:AlternateContent xmlns:mc="http://schemas.openxmlformats.org/markup-compatibility/2006">
              <mc:Choice xmlns:v="urn:schemas-microsoft-com:vml" Requires="v">
                <p:oleObj spid="_x0000_s10250" name="Microsoft ClipArt Gallery" r:id="rId4" imgW="5189538" imgH="2233613" progId="MS_ClipArt_Gallery">
                  <p:embed/>
                </p:oleObj>
              </mc:Choice>
              <mc:Fallback>
                <p:oleObj name="Microsoft ClipArt Gallery" r:id="rId4" imgW="5189538" imgH="2233613"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0950" y="557213"/>
                        <a:ext cx="1101725"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405" name="AutoShape 11"/>
          <p:cNvSpPr>
            <a:spLocks noChangeArrowheads="1"/>
          </p:cNvSpPr>
          <p:nvPr/>
        </p:nvSpPr>
        <p:spPr bwMode="auto">
          <a:xfrm>
            <a:off x="7038975" y="692150"/>
            <a:ext cx="481013" cy="292100"/>
          </a:xfrm>
          <a:prstGeom prst="rightArrow">
            <a:avLst>
              <a:gd name="adj1" fmla="val 50000"/>
              <a:gd name="adj2" fmla="val 82345"/>
            </a:avLst>
          </a:prstGeom>
          <a:solidFill>
            <a:srgbClr val="A3F25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nvGrpSpPr>
          <p:cNvPr id="59406" name="Group 12"/>
          <p:cNvGrpSpPr>
            <a:grpSpLocks/>
          </p:cNvGrpSpPr>
          <p:nvPr/>
        </p:nvGrpSpPr>
        <p:grpSpPr bwMode="auto">
          <a:xfrm>
            <a:off x="6391275" y="134938"/>
            <a:ext cx="184150" cy="749300"/>
            <a:chOff x="4362" y="85"/>
            <a:chExt cx="125" cy="472"/>
          </a:xfrm>
        </p:grpSpPr>
        <p:sp>
          <p:nvSpPr>
            <p:cNvPr id="59506" name="Freeform 13"/>
            <p:cNvSpPr>
              <a:spLocks/>
            </p:cNvSpPr>
            <p:nvPr/>
          </p:nvSpPr>
          <p:spPr bwMode="auto">
            <a:xfrm>
              <a:off x="4362" y="85"/>
              <a:ext cx="44" cy="472"/>
            </a:xfrm>
            <a:custGeom>
              <a:avLst/>
              <a:gdLst>
                <a:gd name="T0" fmla="*/ 11 w 44"/>
                <a:gd name="T1" fmla="*/ 0 h 472"/>
                <a:gd name="T2" fmla="*/ 11 w 44"/>
                <a:gd name="T3" fmla="*/ 75 h 472"/>
                <a:gd name="T4" fmla="*/ 7 w 44"/>
                <a:gd name="T5" fmla="*/ 75 h 472"/>
                <a:gd name="T6" fmla="*/ 7 w 44"/>
                <a:gd name="T7" fmla="*/ 150 h 472"/>
                <a:gd name="T8" fmla="*/ 4 w 44"/>
                <a:gd name="T9" fmla="*/ 150 h 472"/>
                <a:gd name="T10" fmla="*/ 4 w 44"/>
                <a:gd name="T11" fmla="*/ 220 h 472"/>
                <a:gd name="T12" fmla="*/ 2 w 44"/>
                <a:gd name="T13" fmla="*/ 220 h 472"/>
                <a:gd name="T14" fmla="*/ 2 w 44"/>
                <a:gd name="T15" fmla="*/ 314 h 472"/>
                <a:gd name="T16" fmla="*/ 0 w 44"/>
                <a:gd name="T17" fmla="*/ 314 h 472"/>
                <a:gd name="T18" fmla="*/ 0 w 44"/>
                <a:gd name="T19" fmla="*/ 471 h 472"/>
                <a:gd name="T20" fmla="*/ 23 w 44"/>
                <a:gd name="T21" fmla="*/ 471 h 472"/>
                <a:gd name="T22" fmla="*/ 43 w 44"/>
                <a:gd name="T23" fmla="*/ 313 h 472"/>
                <a:gd name="T24" fmla="*/ 43 w 44"/>
                <a:gd name="T25" fmla="*/ 220 h 472"/>
                <a:gd name="T26" fmla="*/ 41 w 44"/>
                <a:gd name="T27" fmla="*/ 220 h 472"/>
                <a:gd name="T28" fmla="*/ 41 w 44"/>
                <a:gd name="T29" fmla="*/ 150 h 472"/>
                <a:gd name="T30" fmla="*/ 38 w 44"/>
                <a:gd name="T31" fmla="*/ 150 h 472"/>
                <a:gd name="T32" fmla="*/ 38 w 44"/>
                <a:gd name="T33" fmla="*/ 75 h 472"/>
                <a:gd name="T34" fmla="*/ 35 w 44"/>
                <a:gd name="T35" fmla="*/ 75 h 472"/>
                <a:gd name="T36" fmla="*/ 35 w 44"/>
                <a:gd name="T37" fmla="*/ 0 h 472"/>
                <a:gd name="T38" fmla="*/ 11 w 44"/>
                <a:gd name="T39" fmla="*/ 0 h 4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 h="472">
                  <a:moveTo>
                    <a:pt x="11" y="0"/>
                  </a:moveTo>
                  <a:lnTo>
                    <a:pt x="11" y="75"/>
                  </a:lnTo>
                  <a:lnTo>
                    <a:pt x="7" y="75"/>
                  </a:lnTo>
                  <a:lnTo>
                    <a:pt x="7" y="150"/>
                  </a:lnTo>
                  <a:lnTo>
                    <a:pt x="4" y="150"/>
                  </a:lnTo>
                  <a:lnTo>
                    <a:pt x="4" y="220"/>
                  </a:lnTo>
                  <a:lnTo>
                    <a:pt x="2" y="220"/>
                  </a:lnTo>
                  <a:lnTo>
                    <a:pt x="2" y="314"/>
                  </a:lnTo>
                  <a:lnTo>
                    <a:pt x="0" y="314"/>
                  </a:lnTo>
                  <a:lnTo>
                    <a:pt x="0" y="471"/>
                  </a:lnTo>
                  <a:lnTo>
                    <a:pt x="23" y="471"/>
                  </a:lnTo>
                  <a:lnTo>
                    <a:pt x="43" y="313"/>
                  </a:lnTo>
                  <a:lnTo>
                    <a:pt x="43" y="220"/>
                  </a:lnTo>
                  <a:lnTo>
                    <a:pt x="41" y="220"/>
                  </a:lnTo>
                  <a:lnTo>
                    <a:pt x="41" y="150"/>
                  </a:lnTo>
                  <a:lnTo>
                    <a:pt x="38" y="150"/>
                  </a:lnTo>
                  <a:lnTo>
                    <a:pt x="38" y="75"/>
                  </a:lnTo>
                  <a:lnTo>
                    <a:pt x="35" y="75"/>
                  </a:lnTo>
                  <a:lnTo>
                    <a:pt x="35" y="0"/>
                  </a:lnTo>
                  <a:lnTo>
                    <a:pt x="11"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507" name="Freeform 14"/>
            <p:cNvSpPr>
              <a:spLocks/>
            </p:cNvSpPr>
            <p:nvPr/>
          </p:nvSpPr>
          <p:spPr bwMode="auto">
            <a:xfrm>
              <a:off x="4440" y="85"/>
              <a:ext cx="47" cy="472"/>
            </a:xfrm>
            <a:custGeom>
              <a:avLst/>
              <a:gdLst>
                <a:gd name="T0" fmla="*/ 11 w 47"/>
                <a:gd name="T1" fmla="*/ 0 h 472"/>
                <a:gd name="T2" fmla="*/ 11 w 47"/>
                <a:gd name="T3" fmla="*/ 75 h 472"/>
                <a:gd name="T4" fmla="*/ 7 w 47"/>
                <a:gd name="T5" fmla="*/ 75 h 472"/>
                <a:gd name="T6" fmla="*/ 7 w 47"/>
                <a:gd name="T7" fmla="*/ 150 h 472"/>
                <a:gd name="T8" fmla="*/ 4 w 47"/>
                <a:gd name="T9" fmla="*/ 150 h 472"/>
                <a:gd name="T10" fmla="*/ 4 w 47"/>
                <a:gd name="T11" fmla="*/ 220 h 472"/>
                <a:gd name="T12" fmla="*/ 2 w 47"/>
                <a:gd name="T13" fmla="*/ 220 h 472"/>
                <a:gd name="T14" fmla="*/ 2 w 47"/>
                <a:gd name="T15" fmla="*/ 314 h 472"/>
                <a:gd name="T16" fmla="*/ 0 w 47"/>
                <a:gd name="T17" fmla="*/ 314 h 472"/>
                <a:gd name="T18" fmla="*/ 0 w 47"/>
                <a:gd name="T19" fmla="*/ 471 h 472"/>
                <a:gd name="T20" fmla="*/ 46 w 47"/>
                <a:gd name="T21" fmla="*/ 471 h 472"/>
                <a:gd name="T22" fmla="*/ 46 w 47"/>
                <a:gd name="T23" fmla="*/ 314 h 472"/>
                <a:gd name="T24" fmla="*/ 43 w 47"/>
                <a:gd name="T25" fmla="*/ 314 h 472"/>
                <a:gd name="T26" fmla="*/ 43 w 47"/>
                <a:gd name="T27" fmla="*/ 220 h 472"/>
                <a:gd name="T28" fmla="*/ 41 w 47"/>
                <a:gd name="T29" fmla="*/ 220 h 472"/>
                <a:gd name="T30" fmla="*/ 41 w 47"/>
                <a:gd name="T31" fmla="*/ 150 h 472"/>
                <a:gd name="T32" fmla="*/ 38 w 47"/>
                <a:gd name="T33" fmla="*/ 150 h 472"/>
                <a:gd name="T34" fmla="*/ 38 w 47"/>
                <a:gd name="T35" fmla="*/ 75 h 472"/>
                <a:gd name="T36" fmla="*/ 35 w 47"/>
                <a:gd name="T37" fmla="*/ 75 h 472"/>
                <a:gd name="T38" fmla="*/ 35 w 47"/>
                <a:gd name="T39" fmla="*/ 0 h 472"/>
                <a:gd name="T40" fmla="*/ 11 w 47"/>
                <a:gd name="T41" fmla="*/ 0 h 4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7" h="472">
                  <a:moveTo>
                    <a:pt x="11" y="0"/>
                  </a:moveTo>
                  <a:lnTo>
                    <a:pt x="11" y="75"/>
                  </a:lnTo>
                  <a:lnTo>
                    <a:pt x="7" y="75"/>
                  </a:lnTo>
                  <a:lnTo>
                    <a:pt x="7" y="150"/>
                  </a:lnTo>
                  <a:lnTo>
                    <a:pt x="4" y="150"/>
                  </a:lnTo>
                  <a:lnTo>
                    <a:pt x="4" y="220"/>
                  </a:lnTo>
                  <a:lnTo>
                    <a:pt x="2" y="220"/>
                  </a:lnTo>
                  <a:lnTo>
                    <a:pt x="2" y="314"/>
                  </a:lnTo>
                  <a:lnTo>
                    <a:pt x="0" y="314"/>
                  </a:lnTo>
                  <a:lnTo>
                    <a:pt x="0" y="471"/>
                  </a:lnTo>
                  <a:lnTo>
                    <a:pt x="46" y="471"/>
                  </a:lnTo>
                  <a:lnTo>
                    <a:pt x="46" y="314"/>
                  </a:lnTo>
                  <a:lnTo>
                    <a:pt x="43" y="314"/>
                  </a:lnTo>
                  <a:lnTo>
                    <a:pt x="43" y="220"/>
                  </a:lnTo>
                  <a:lnTo>
                    <a:pt x="41" y="220"/>
                  </a:lnTo>
                  <a:lnTo>
                    <a:pt x="41" y="150"/>
                  </a:lnTo>
                  <a:lnTo>
                    <a:pt x="38" y="150"/>
                  </a:lnTo>
                  <a:lnTo>
                    <a:pt x="38" y="75"/>
                  </a:lnTo>
                  <a:lnTo>
                    <a:pt x="35" y="75"/>
                  </a:lnTo>
                  <a:lnTo>
                    <a:pt x="35" y="0"/>
                  </a:lnTo>
                  <a:lnTo>
                    <a:pt x="11" y="0"/>
                  </a:lnTo>
                </a:path>
              </a:pathLst>
            </a:custGeom>
            <a:solidFill>
              <a:srgbClr val="8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07" name="Group 15"/>
          <p:cNvGrpSpPr>
            <a:grpSpLocks/>
          </p:cNvGrpSpPr>
          <p:nvPr/>
        </p:nvGrpSpPr>
        <p:grpSpPr bwMode="auto">
          <a:xfrm>
            <a:off x="6534150" y="387350"/>
            <a:ext cx="352425" cy="647700"/>
            <a:chOff x="4459" y="244"/>
            <a:chExt cx="241" cy="408"/>
          </a:xfrm>
        </p:grpSpPr>
        <p:grpSp>
          <p:nvGrpSpPr>
            <p:cNvPr id="59495" name="Group 16"/>
            <p:cNvGrpSpPr>
              <a:grpSpLocks/>
            </p:cNvGrpSpPr>
            <p:nvPr/>
          </p:nvGrpSpPr>
          <p:grpSpPr bwMode="auto">
            <a:xfrm>
              <a:off x="4459" y="244"/>
              <a:ext cx="241" cy="408"/>
              <a:chOff x="4459" y="244"/>
              <a:chExt cx="241" cy="408"/>
            </a:xfrm>
          </p:grpSpPr>
          <p:grpSp>
            <p:nvGrpSpPr>
              <p:cNvPr id="59500" name="Group 17"/>
              <p:cNvGrpSpPr>
                <a:grpSpLocks/>
              </p:cNvGrpSpPr>
              <p:nvPr/>
            </p:nvGrpSpPr>
            <p:grpSpPr bwMode="auto">
              <a:xfrm>
                <a:off x="4523" y="244"/>
                <a:ext cx="59" cy="187"/>
                <a:chOff x="4523" y="244"/>
                <a:chExt cx="59" cy="187"/>
              </a:xfrm>
            </p:grpSpPr>
            <p:sp>
              <p:nvSpPr>
                <p:cNvPr id="59504" name="Rectangle 18"/>
                <p:cNvSpPr>
                  <a:spLocks noChangeArrowheads="1"/>
                </p:cNvSpPr>
                <p:nvPr/>
              </p:nvSpPr>
              <p:spPr bwMode="auto">
                <a:xfrm>
                  <a:off x="4537" y="244"/>
                  <a:ext cx="32" cy="2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505" name="Rectangle 19"/>
                <p:cNvSpPr>
                  <a:spLocks noChangeArrowheads="1"/>
                </p:cNvSpPr>
                <p:nvPr/>
              </p:nvSpPr>
              <p:spPr bwMode="auto">
                <a:xfrm>
                  <a:off x="4523" y="277"/>
                  <a:ext cx="59" cy="15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nvGrpSpPr>
              <p:cNvPr id="59501" name="Group 20"/>
              <p:cNvGrpSpPr>
                <a:grpSpLocks/>
              </p:cNvGrpSpPr>
              <p:nvPr/>
            </p:nvGrpSpPr>
            <p:grpSpPr bwMode="auto">
              <a:xfrm>
                <a:off x="4459" y="439"/>
                <a:ext cx="241" cy="213"/>
                <a:chOff x="4459" y="439"/>
                <a:chExt cx="241" cy="213"/>
              </a:xfrm>
            </p:grpSpPr>
            <p:sp>
              <p:nvSpPr>
                <p:cNvPr id="59502" name="Rectangle 21"/>
                <p:cNvSpPr>
                  <a:spLocks noChangeArrowheads="1"/>
                </p:cNvSpPr>
                <p:nvPr/>
              </p:nvSpPr>
              <p:spPr bwMode="auto">
                <a:xfrm>
                  <a:off x="4468" y="464"/>
                  <a:ext cx="225" cy="188"/>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503" name="Rectangle 22"/>
                <p:cNvSpPr>
                  <a:spLocks noChangeArrowheads="1"/>
                </p:cNvSpPr>
                <p:nvPr/>
              </p:nvSpPr>
              <p:spPr bwMode="auto">
                <a:xfrm>
                  <a:off x="4459" y="439"/>
                  <a:ext cx="241" cy="1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grpSp>
          <p:nvGrpSpPr>
            <p:cNvPr id="59496" name="Group 23"/>
            <p:cNvGrpSpPr>
              <a:grpSpLocks/>
            </p:cNvGrpSpPr>
            <p:nvPr/>
          </p:nvGrpSpPr>
          <p:grpSpPr bwMode="auto">
            <a:xfrm>
              <a:off x="4486" y="495"/>
              <a:ext cx="181" cy="119"/>
              <a:chOff x="4486" y="495"/>
              <a:chExt cx="181" cy="119"/>
            </a:xfrm>
          </p:grpSpPr>
          <p:sp>
            <p:nvSpPr>
              <p:cNvPr id="59497" name="Rectangle 24"/>
              <p:cNvSpPr>
                <a:spLocks noChangeArrowheads="1"/>
              </p:cNvSpPr>
              <p:nvPr/>
            </p:nvSpPr>
            <p:spPr bwMode="auto">
              <a:xfrm>
                <a:off x="4486" y="495"/>
                <a:ext cx="34" cy="119"/>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98" name="Rectangle 25"/>
              <p:cNvSpPr>
                <a:spLocks noChangeArrowheads="1"/>
              </p:cNvSpPr>
              <p:nvPr/>
            </p:nvSpPr>
            <p:spPr bwMode="auto">
              <a:xfrm>
                <a:off x="4634" y="495"/>
                <a:ext cx="33" cy="119"/>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99" name="Rectangle 26"/>
              <p:cNvSpPr>
                <a:spLocks noChangeArrowheads="1"/>
              </p:cNvSpPr>
              <p:nvPr/>
            </p:nvSpPr>
            <p:spPr bwMode="auto">
              <a:xfrm>
                <a:off x="4561" y="495"/>
                <a:ext cx="32" cy="119"/>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grpSp>
        <p:nvGrpSpPr>
          <p:cNvPr id="59408" name="Group 27"/>
          <p:cNvGrpSpPr>
            <a:grpSpLocks/>
          </p:cNvGrpSpPr>
          <p:nvPr/>
        </p:nvGrpSpPr>
        <p:grpSpPr bwMode="auto">
          <a:xfrm>
            <a:off x="5143500" y="827088"/>
            <a:ext cx="276225" cy="207962"/>
            <a:chOff x="3510" y="521"/>
            <a:chExt cx="189" cy="131"/>
          </a:xfrm>
        </p:grpSpPr>
        <p:grpSp>
          <p:nvGrpSpPr>
            <p:cNvPr id="59486" name="Group 28"/>
            <p:cNvGrpSpPr>
              <a:grpSpLocks/>
            </p:cNvGrpSpPr>
            <p:nvPr/>
          </p:nvGrpSpPr>
          <p:grpSpPr bwMode="auto">
            <a:xfrm>
              <a:off x="3510" y="521"/>
              <a:ext cx="189" cy="131"/>
              <a:chOff x="3510" y="521"/>
              <a:chExt cx="189" cy="131"/>
            </a:xfrm>
          </p:grpSpPr>
          <p:sp>
            <p:nvSpPr>
              <p:cNvPr id="59491" name="Rectangle 29"/>
              <p:cNvSpPr>
                <a:spLocks noChangeArrowheads="1"/>
              </p:cNvSpPr>
              <p:nvPr/>
            </p:nvSpPr>
            <p:spPr bwMode="auto">
              <a:xfrm>
                <a:off x="3628" y="521"/>
                <a:ext cx="49" cy="26"/>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nvGrpSpPr>
              <p:cNvPr id="59492" name="Group 30"/>
              <p:cNvGrpSpPr>
                <a:grpSpLocks/>
              </p:cNvGrpSpPr>
              <p:nvPr/>
            </p:nvGrpSpPr>
            <p:grpSpPr bwMode="auto">
              <a:xfrm>
                <a:off x="3510" y="555"/>
                <a:ext cx="189" cy="97"/>
                <a:chOff x="3510" y="555"/>
                <a:chExt cx="189" cy="97"/>
              </a:xfrm>
            </p:grpSpPr>
            <p:sp>
              <p:nvSpPr>
                <p:cNvPr id="59493" name="Rectangle 31"/>
                <p:cNvSpPr>
                  <a:spLocks noChangeArrowheads="1"/>
                </p:cNvSpPr>
                <p:nvPr/>
              </p:nvSpPr>
              <p:spPr bwMode="auto">
                <a:xfrm>
                  <a:off x="3517" y="567"/>
                  <a:ext cx="175" cy="8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94" name="Rectangle 32"/>
                <p:cNvSpPr>
                  <a:spLocks noChangeArrowheads="1"/>
                </p:cNvSpPr>
                <p:nvPr/>
              </p:nvSpPr>
              <p:spPr bwMode="auto">
                <a:xfrm>
                  <a:off x="3510" y="555"/>
                  <a:ext cx="189" cy="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grpSp>
          <p:nvGrpSpPr>
            <p:cNvPr id="59487" name="Group 33"/>
            <p:cNvGrpSpPr>
              <a:grpSpLocks/>
            </p:cNvGrpSpPr>
            <p:nvPr/>
          </p:nvGrpSpPr>
          <p:grpSpPr bwMode="auto">
            <a:xfrm>
              <a:off x="3530" y="582"/>
              <a:ext cx="147" cy="52"/>
              <a:chOff x="3530" y="582"/>
              <a:chExt cx="147" cy="52"/>
            </a:xfrm>
          </p:grpSpPr>
          <p:sp>
            <p:nvSpPr>
              <p:cNvPr id="59488" name="Rectangle 34"/>
              <p:cNvSpPr>
                <a:spLocks noChangeArrowheads="1"/>
              </p:cNvSpPr>
              <p:nvPr/>
            </p:nvSpPr>
            <p:spPr bwMode="auto">
              <a:xfrm>
                <a:off x="3645" y="582"/>
                <a:ext cx="32" cy="52"/>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89" name="Rectangle 35"/>
              <p:cNvSpPr>
                <a:spLocks noChangeArrowheads="1"/>
              </p:cNvSpPr>
              <p:nvPr/>
            </p:nvSpPr>
            <p:spPr bwMode="auto">
              <a:xfrm>
                <a:off x="3530" y="582"/>
                <a:ext cx="31" cy="52"/>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90" name="Rectangle 36"/>
              <p:cNvSpPr>
                <a:spLocks noChangeArrowheads="1"/>
              </p:cNvSpPr>
              <p:nvPr/>
            </p:nvSpPr>
            <p:spPr bwMode="auto">
              <a:xfrm>
                <a:off x="3588" y="582"/>
                <a:ext cx="31" cy="52"/>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grpSp>
        <p:nvGrpSpPr>
          <p:cNvPr id="59409" name="Group 37"/>
          <p:cNvGrpSpPr>
            <a:grpSpLocks/>
          </p:cNvGrpSpPr>
          <p:nvPr/>
        </p:nvGrpSpPr>
        <p:grpSpPr bwMode="auto">
          <a:xfrm>
            <a:off x="5400675" y="536575"/>
            <a:ext cx="1143000" cy="525463"/>
            <a:chOff x="3686" y="338"/>
            <a:chExt cx="780" cy="331"/>
          </a:xfrm>
        </p:grpSpPr>
        <p:grpSp>
          <p:nvGrpSpPr>
            <p:cNvPr id="59410" name="Group 38"/>
            <p:cNvGrpSpPr>
              <a:grpSpLocks/>
            </p:cNvGrpSpPr>
            <p:nvPr/>
          </p:nvGrpSpPr>
          <p:grpSpPr bwMode="auto">
            <a:xfrm>
              <a:off x="3686" y="338"/>
              <a:ext cx="780" cy="331"/>
              <a:chOff x="3686" y="338"/>
              <a:chExt cx="780" cy="331"/>
            </a:xfrm>
          </p:grpSpPr>
          <p:sp>
            <p:nvSpPr>
              <p:cNvPr id="59481" name="Rectangle 39"/>
              <p:cNvSpPr>
                <a:spLocks noChangeArrowheads="1"/>
              </p:cNvSpPr>
              <p:nvPr/>
            </p:nvSpPr>
            <p:spPr bwMode="auto">
              <a:xfrm>
                <a:off x="3699" y="394"/>
                <a:ext cx="754" cy="2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82" name="Rectangle 40"/>
              <p:cNvSpPr>
                <a:spLocks noChangeArrowheads="1"/>
              </p:cNvSpPr>
              <p:nvPr/>
            </p:nvSpPr>
            <p:spPr bwMode="auto">
              <a:xfrm>
                <a:off x="3890" y="347"/>
                <a:ext cx="43" cy="2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83" name="Rectangle 41"/>
              <p:cNvSpPr>
                <a:spLocks noChangeArrowheads="1"/>
              </p:cNvSpPr>
              <p:nvPr/>
            </p:nvSpPr>
            <p:spPr bwMode="auto">
              <a:xfrm>
                <a:off x="4030" y="338"/>
                <a:ext cx="63" cy="3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84" name="Rectangle 42"/>
              <p:cNvSpPr>
                <a:spLocks noChangeArrowheads="1"/>
              </p:cNvSpPr>
              <p:nvPr/>
            </p:nvSpPr>
            <p:spPr bwMode="auto">
              <a:xfrm>
                <a:off x="3686" y="379"/>
                <a:ext cx="780" cy="9"/>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85" name="Rectangle 43"/>
              <p:cNvSpPr>
                <a:spLocks noChangeArrowheads="1"/>
              </p:cNvSpPr>
              <p:nvPr/>
            </p:nvSpPr>
            <p:spPr bwMode="auto">
              <a:xfrm>
                <a:off x="3699" y="531"/>
                <a:ext cx="754" cy="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nvGrpSpPr>
            <p:cNvPr id="59411" name="Group 44"/>
            <p:cNvGrpSpPr>
              <a:grpSpLocks/>
            </p:cNvGrpSpPr>
            <p:nvPr/>
          </p:nvGrpSpPr>
          <p:grpSpPr bwMode="auto">
            <a:xfrm>
              <a:off x="3713" y="418"/>
              <a:ext cx="721" cy="228"/>
              <a:chOff x="3713" y="418"/>
              <a:chExt cx="721" cy="228"/>
            </a:xfrm>
          </p:grpSpPr>
          <p:grpSp>
            <p:nvGrpSpPr>
              <p:cNvPr id="59416" name="Group 45"/>
              <p:cNvGrpSpPr>
                <a:grpSpLocks/>
              </p:cNvGrpSpPr>
              <p:nvPr/>
            </p:nvGrpSpPr>
            <p:grpSpPr bwMode="auto">
              <a:xfrm>
                <a:off x="3819" y="559"/>
                <a:ext cx="86" cy="87"/>
                <a:chOff x="3819" y="559"/>
                <a:chExt cx="86" cy="87"/>
              </a:xfrm>
            </p:grpSpPr>
            <p:sp>
              <p:nvSpPr>
                <p:cNvPr id="59477" name="Rectangle 46"/>
                <p:cNvSpPr>
                  <a:spLocks noChangeArrowheads="1"/>
                </p:cNvSpPr>
                <p:nvPr/>
              </p:nvSpPr>
              <p:spPr bwMode="auto">
                <a:xfrm>
                  <a:off x="3823" y="562"/>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8" name="Rectangle 47"/>
                <p:cNvSpPr>
                  <a:spLocks noChangeArrowheads="1"/>
                </p:cNvSpPr>
                <p:nvPr/>
              </p:nvSpPr>
              <p:spPr bwMode="auto">
                <a:xfrm>
                  <a:off x="3819" y="645"/>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9" name="Line 48"/>
                <p:cNvSpPr>
                  <a:spLocks noChangeShapeType="1"/>
                </p:cNvSpPr>
                <p:nvPr/>
              </p:nvSpPr>
              <p:spPr bwMode="auto">
                <a:xfrm>
                  <a:off x="3862"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80" name="Line 49"/>
                <p:cNvSpPr>
                  <a:spLocks noChangeShapeType="1"/>
                </p:cNvSpPr>
                <p:nvPr/>
              </p:nvSpPr>
              <p:spPr bwMode="auto">
                <a:xfrm>
                  <a:off x="3820" y="602"/>
                  <a:ext cx="8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17" name="Group 50"/>
              <p:cNvGrpSpPr>
                <a:grpSpLocks/>
              </p:cNvGrpSpPr>
              <p:nvPr/>
            </p:nvGrpSpPr>
            <p:grpSpPr bwMode="auto">
              <a:xfrm>
                <a:off x="3925" y="559"/>
                <a:ext cx="86" cy="87"/>
                <a:chOff x="3925" y="559"/>
                <a:chExt cx="86" cy="87"/>
              </a:xfrm>
            </p:grpSpPr>
            <p:sp>
              <p:nvSpPr>
                <p:cNvPr id="59473" name="Rectangle 51"/>
                <p:cNvSpPr>
                  <a:spLocks noChangeArrowheads="1"/>
                </p:cNvSpPr>
                <p:nvPr/>
              </p:nvSpPr>
              <p:spPr bwMode="auto">
                <a:xfrm>
                  <a:off x="3930" y="562"/>
                  <a:ext cx="71"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4" name="Rectangle 52"/>
                <p:cNvSpPr>
                  <a:spLocks noChangeArrowheads="1"/>
                </p:cNvSpPr>
                <p:nvPr/>
              </p:nvSpPr>
              <p:spPr bwMode="auto">
                <a:xfrm>
                  <a:off x="3925" y="645"/>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5" name="Line 53"/>
                <p:cNvSpPr>
                  <a:spLocks noChangeShapeType="1"/>
                </p:cNvSpPr>
                <p:nvPr/>
              </p:nvSpPr>
              <p:spPr bwMode="auto">
                <a:xfrm>
                  <a:off x="3969"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76" name="Line 54"/>
                <p:cNvSpPr>
                  <a:spLocks noChangeShapeType="1"/>
                </p:cNvSpPr>
                <p:nvPr/>
              </p:nvSpPr>
              <p:spPr bwMode="auto">
                <a:xfrm>
                  <a:off x="3927" y="602"/>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18" name="Group 55"/>
              <p:cNvGrpSpPr>
                <a:grpSpLocks/>
              </p:cNvGrpSpPr>
              <p:nvPr/>
            </p:nvGrpSpPr>
            <p:grpSpPr bwMode="auto">
              <a:xfrm>
                <a:off x="4347" y="559"/>
                <a:ext cx="86" cy="87"/>
                <a:chOff x="4347" y="559"/>
                <a:chExt cx="86" cy="87"/>
              </a:xfrm>
            </p:grpSpPr>
            <p:sp>
              <p:nvSpPr>
                <p:cNvPr id="59469" name="Rectangle 56"/>
                <p:cNvSpPr>
                  <a:spLocks noChangeArrowheads="1"/>
                </p:cNvSpPr>
                <p:nvPr/>
              </p:nvSpPr>
              <p:spPr bwMode="auto">
                <a:xfrm>
                  <a:off x="4352" y="562"/>
                  <a:ext cx="71"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0" name="Rectangle 57"/>
                <p:cNvSpPr>
                  <a:spLocks noChangeArrowheads="1"/>
                </p:cNvSpPr>
                <p:nvPr/>
              </p:nvSpPr>
              <p:spPr bwMode="auto">
                <a:xfrm>
                  <a:off x="4347" y="645"/>
                  <a:ext cx="81"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71" name="Line 58"/>
                <p:cNvSpPr>
                  <a:spLocks noChangeShapeType="1"/>
                </p:cNvSpPr>
                <p:nvPr/>
              </p:nvSpPr>
              <p:spPr bwMode="auto">
                <a:xfrm>
                  <a:off x="4391"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72" name="Line 59"/>
                <p:cNvSpPr>
                  <a:spLocks noChangeShapeType="1"/>
                </p:cNvSpPr>
                <p:nvPr/>
              </p:nvSpPr>
              <p:spPr bwMode="auto">
                <a:xfrm>
                  <a:off x="4349" y="602"/>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19" name="Group 60"/>
              <p:cNvGrpSpPr>
                <a:grpSpLocks/>
              </p:cNvGrpSpPr>
              <p:nvPr/>
            </p:nvGrpSpPr>
            <p:grpSpPr bwMode="auto">
              <a:xfrm>
                <a:off x="3713" y="559"/>
                <a:ext cx="85" cy="87"/>
                <a:chOff x="3713" y="559"/>
                <a:chExt cx="85" cy="87"/>
              </a:xfrm>
            </p:grpSpPr>
            <p:sp>
              <p:nvSpPr>
                <p:cNvPr id="59465" name="Rectangle 61"/>
                <p:cNvSpPr>
                  <a:spLocks noChangeArrowheads="1"/>
                </p:cNvSpPr>
                <p:nvPr/>
              </p:nvSpPr>
              <p:spPr bwMode="auto">
                <a:xfrm>
                  <a:off x="3717" y="562"/>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66" name="Rectangle 62"/>
                <p:cNvSpPr>
                  <a:spLocks noChangeArrowheads="1"/>
                </p:cNvSpPr>
                <p:nvPr/>
              </p:nvSpPr>
              <p:spPr bwMode="auto">
                <a:xfrm>
                  <a:off x="3713" y="645"/>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67" name="Line 63"/>
                <p:cNvSpPr>
                  <a:spLocks noChangeShapeType="1"/>
                </p:cNvSpPr>
                <p:nvPr/>
              </p:nvSpPr>
              <p:spPr bwMode="auto">
                <a:xfrm>
                  <a:off x="3756"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68" name="Line 64"/>
                <p:cNvSpPr>
                  <a:spLocks noChangeShapeType="1"/>
                </p:cNvSpPr>
                <p:nvPr/>
              </p:nvSpPr>
              <p:spPr bwMode="auto">
                <a:xfrm>
                  <a:off x="3714" y="602"/>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0" name="Group 65"/>
              <p:cNvGrpSpPr>
                <a:grpSpLocks/>
              </p:cNvGrpSpPr>
              <p:nvPr/>
            </p:nvGrpSpPr>
            <p:grpSpPr bwMode="auto">
              <a:xfrm>
                <a:off x="4033" y="418"/>
                <a:ext cx="85" cy="87"/>
                <a:chOff x="4033" y="418"/>
                <a:chExt cx="85" cy="87"/>
              </a:xfrm>
            </p:grpSpPr>
            <p:sp>
              <p:nvSpPr>
                <p:cNvPr id="59461" name="Rectangle 66"/>
                <p:cNvSpPr>
                  <a:spLocks noChangeArrowheads="1"/>
                </p:cNvSpPr>
                <p:nvPr/>
              </p:nvSpPr>
              <p:spPr bwMode="auto">
                <a:xfrm>
                  <a:off x="4037" y="421"/>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62" name="Rectangle 67"/>
                <p:cNvSpPr>
                  <a:spLocks noChangeArrowheads="1"/>
                </p:cNvSpPr>
                <p:nvPr/>
              </p:nvSpPr>
              <p:spPr bwMode="auto">
                <a:xfrm>
                  <a:off x="4033" y="504"/>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63" name="Line 68"/>
                <p:cNvSpPr>
                  <a:spLocks noChangeShapeType="1"/>
                </p:cNvSpPr>
                <p:nvPr/>
              </p:nvSpPr>
              <p:spPr bwMode="auto">
                <a:xfrm>
                  <a:off x="4076"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64" name="Line 69"/>
                <p:cNvSpPr>
                  <a:spLocks noChangeShapeType="1"/>
                </p:cNvSpPr>
                <p:nvPr/>
              </p:nvSpPr>
              <p:spPr bwMode="auto">
                <a:xfrm>
                  <a:off x="4034" y="461"/>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1" name="Group 70"/>
              <p:cNvGrpSpPr>
                <a:grpSpLocks/>
              </p:cNvGrpSpPr>
              <p:nvPr/>
            </p:nvGrpSpPr>
            <p:grpSpPr bwMode="auto">
              <a:xfrm>
                <a:off x="4136" y="559"/>
                <a:ext cx="86" cy="87"/>
                <a:chOff x="4136" y="559"/>
                <a:chExt cx="86" cy="87"/>
              </a:xfrm>
            </p:grpSpPr>
            <p:sp>
              <p:nvSpPr>
                <p:cNvPr id="59457" name="Rectangle 71"/>
                <p:cNvSpPr>
                  <a:spLocks noChangeArrowheads="1"/>
                </p:cNvSpPr>
                <p:nvPr/>
              </p:nvSpPr>
              <p:spPr bwMode="auto">
                <a:xfrm>
                  <a:off x="4140" y="562"/>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8" name="Rectangle 72"/>
                <p:cNvSpPr>
                  <a:spLocks noChangeArrowheads="1"/>
                </p:cNvSpPr>
                <p:nvPr/>
              </p:nvSpPr>
              <p:spPr bwMode="auto">
                <a:xfrm>
                  <a:off x="4136" y="645"/>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9" name="Line 73"/>
                <p:cNvSpPr>
                  <a:spLocks noChangeShapeType="1"/>
                </p:cNvSpPr>
                <p:nvPr/>
              </p:nvSpPr>
              <p:spPr bwMode="auto">
                <a:xfrm>
                  <a:off x="4180"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60" name="Line 74"/>
                <p:cNvSpPr>
                  <a:spLocks noChangeShapeType="1"/>
                </p:cNvSpPr>
                <p:nvPr/>
              </p:nvSpPr>
              <p:spPr bwMode="auto">
                <a:xfrm>
                  <a:off x="4137" y="602"/>
                  <a:ext cx="8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2" name="Group 75"/>
              <p:cNvGrpSpPr>
                <a:grpSpLocks/>
              </p:cNvGrpSpPr>
              <p:nvPr/>
            </p:nvGrpSpPr>
            <p:grpSpPr bwMode="auto">
              <a:xfrm>
                <a:off x="4241" y="559"/>
                <a:ext cx="87" cy="87"/>
                <a:chOff x="4241" y="559"/>
                <a:chExt cx="87" cy="87"/>
              </a:xfrm>
            </p:grpSpPr>
            <p:sp>
              <p:nvSpPr>
                <p:cNvPr id="59453" name="Rectangle 76"/>
                <p:cNvSpPr>
                  <a:spLocks noChangeArrowheads="1"/>
                </p:cNvSpPr>
                <p:nvPr/>
              </p:nvSpPr>
              <p:spPr bwMode="auto">
                <a:xfrm>
                  <a:off x="4246" y="562"/>
                  <a:ext cx="71"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4" name="Rectangle 77"/>
                <p:cNvSpPr>
                  <a:spLocks noChangeArrowheads="1"/>
                </p:cNvSpPr>
                <p:nvPr/>
              </p:nvSpPr>
              <p:spPr bwMode="auto">
                <a:xfrm>
                  <a:off x="4241" y="645"/>
                  <a:ext cx="81"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5" name="Line 78"/>
                <p:cNvSpPr>
                  <a:spLocks noChangeShapeType="1"/>
                </p:cNvSpPr>
                <p:nvPr/>
              </p:nvSpPr>
              <p:spPr bwMode="auto">
                <a:xfrm>
                  <a:off x="4285" y="559"/>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56" name="Line 79"/>
                <p:cNvSpPr>
                  <a:spLocks noChangeShapeType="1"/>
                </p:cNvSpPr>
                <p:nvPr/>
              </p:nvSpPr>
              <p:spPr bwMode="auto">
                <a:xfrm>
                  <a:off x="4243" y="602"/>
                  <a:ext cx="8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3" name="Group 80"/>
              <p:cNvGrpSpPr>
                <a:grpSpLocks/>
              </p:cNvGrpSpPr>
              <p:nvPr/>
            </p:nvGrpSpPr>
            <p:grpSpPr bwMode="auto">
              <a:xfrm>
                <a:off x="3820" y="418"/>
                <a:ext cx="86" cy="87"/>
                <a:chOff x="3820" y="418"/>
                <a:chExt cx="86" cy="87"/>
              </a:xfrm>
            </p:grpSpPr>
            <p:sp>
              <p:nvSpPr>
                <p:cNvPr id="59449" name="Rectangle 81"/>
                <p:cNvSpPr>
                  <a:spLocks noChangeArrowheads="1"/>
                </p:cNvSpPr>
                <p:nvPr/>
              </p:nvSpPr>
              <p:spPr bwMode="auto">
                <a:xfrm>
                  <a:off x="3824" y="421"/>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0" name="Rectangle 82"/>
                <p:cNvSpPr>
                  <a:spLocks noChangeArrowheads="1"/>
                </p:cNvSpPr>
                <p:nvPr/>
              </p:nvSpPr>
              <p:spPr bwMode="auto">
                <a:xfrm>
                  <a:off x="3820" y="504"/>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51" name="Line 83"/>
                <p:cNvSpPr>
                  <a:spLocks noChangeShapeType="1"/>
                </p:cNvSpPr>
                <p:nvPr/>
              </p:nvSpPr>
              <p:spPr bwMode="auto">
                <a:xfrm>
                  <a:off x="3864"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52" name="Line 84"/>
                <p:cNvSpPr>
                  <a:spLocks noChangeShapeType="1"/>
                </p:cNvSpPr>
                <p:nvPr/>
              </p:nvSpPr>
              <p:spPr bwMode="auto">
                <a:xfrm>
                  <a:off x="3822" y="461"/>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4" name="Group 85"/>
              <p:cNvGrpSpPr>
                <a:grpSpLocks/>
              </p:cNvGrpSpPr>
              <p:nvPr/>
            </p:nvGrpSpPr>
            <p:grpSpPr bwMode="auto">
              <a:xfrm>
                <a:off x="3927" y="418"/>
                <a:ext cx="85" cy="87"/>
                <a:chOff x="3927" y="418"/>
                <a:chExt cx="85" cy="87"/>
              </a:xfrm>
            </p:grpSpPr>
            <p:sp>
              <p:nvSpPr>
                <p:cNvPr id="59445" name="Rectangle 86"/>
                <p:cNvSpPr>
                  <a:spLocks noChangeArrowheads="1"/>
                </p:cNvSpPr>
                <p:nvPr/>
              </p:nvSpPr>
              <p:spPr bwMode="auto">
                <a:xfrm>
                  <a:off x="3931" y="421"/>
                  <a:ext cx="71"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46" name="Rectangle 87"/>
                <p:cNvSpPr>
                  <a:spLocks noChangeArrowheads="1"/>
                </p:cNvSpPr>
                <p:nvPr/>
              </p:nvSpPr>
              <p:spPr bwMode="auto">
                <a:xfrm>
                  <a:off x="3927" y="504"/>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47" name="Line 88"/>
                <p:cNvSpPr>
                  <a:spLocks noChangeShapeType="1"/>
                </p:cNvSpPr>
                <p:nvPr/>
              </p:nvSpPr>
              <p:spPr bwMode="auto">
                <a:xfrm>
                  <a:off x="3970"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48" name="Line 89"/>
                <p:cNvSpPr>
                  <a:spLocks noChangeShapeType="1"/>
                </p:cNvSpPr>
                <p:nvPr/>
              </p:nvSpPr>
              <p:spPr bwMode="auto">
                <a:xfrm>
                  <a:off x="3928" y="461"/>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5" name="Group 90"/>
              <p:cNvGrpSpPr>
                <a:grpSpLocks/>
              </p:cNvGrpSpPr>
              <p:nvPr/>
            </p:nvGrpSpPr>
            <p:grpSpPr bwMode="auto">
              <a:xfrm>
                <a:off x="4348" y="418"/>
                <a:ext cx="86" cy="87"/>
                <a:chOff x="4348" y="418"/>
                <a:chExt cx="86" cy="87"/>
              </a:xfrm>
            </p:grpSpPr>
            <p:sp>
              <p:nvSpPr>
                <p:cNvPr id="59441" name="Rectangle 91"/>
                <p:cNvSpPr>
                  <a:spLocks noChangeArrowheads="1"/>
                </p:cNvSpPr>
                <p:nvPr/>
              </p:nvSpPr>
              <p:spPr bwMode="auto">
                <a:xfrm>
                  <a:off x="4353" y="421"/>
                  <a:ext cx="71"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42" name="Rectangle 92"/>
                <p:cNvSpPr>
                  <a:spLocks noChangeArrowheads="1"/>
                </p:cNvSpPr>
                <p:nvPr/>
              </p:nvSpPr>
              <p:spPr bwMode="auto">
                <a:xfrm>
                  <a:off x="4348" y="504"/>
                  <a:ext cx="81"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43" name="Line 93"/>
                <p:cNvSpPr>
                  <a:spLocks noChangeShapeType="1"/>
                </p:cNvSpPr>
                <p:nvPr/>
              </p:nvSpPr>
              <p:spPr bwMode="auto">
                <a:xfrm>
                  <a:off x="4392"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44" name="Line 94"/>
                <p:cNvSpPr>
                  <a:spLocks noChangeShapeType="1"/>
                </p:cNvSpPr>
                <p:nvPr/>
              </p:nvSpPr>
              <p:spPr bwMode="auto">
                <a:xfrm>
                  <a:off x="4350" y="461"/>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6" name="Group 95"/>
              <p:cNvGrpSpPr>
                <a:grpSpLocks/>
              </p:cNvGrpSpPr>
              <p:nvPr/>
            </p:nvGrpSpPr>
            <p:grpSpPr bwMode="auto">
              <a:xfrm>
                <a:off x="3713" y="418"/>
                <a:ext cx="87" cy="87"/>
                <a:chOff x="3713" y="418"/>
                <a:chExt cx="87" cy="87"/>
              </a:xfrm>
            </p:grpSpPr>
            <p:sp>
              <p:nvSpPr>
                <p:cNvPr id="59437" name="Rectangle 96"/>
                <p:cNvSpPr>
                  <a:spLocks noChangeArrowheads="1"/>
                </p:cNvSpPr>
                <p:nvPr/>
              </p:nvSpPr>
              <p:spPr bwMode="auto">
                <a:xfrm>
                  <a:off x="3718" y="421"/>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8" name="Rectangle 97"/>
                <p:cNvSpPr>
                  <a:spLocks noChangeArrowheads="1"/>
                </p:cNvSpPr>
                <p:nvPr/>
              </p:nvSpPr>
              <p:spPr bwMode="auto">
                <a:xfrm>
                  <a:off x="3713" y="504"/>
                  <a:ext cx="81"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9" name="Line 98"/>
                <p:cNvSpPr>
                  <a:spLocks noChangeShapeType="1"/>
                </p:cNvSpPr>
                <p:nvPr/>
              </p:nvSpPr>
              <p:spPr bwMode="auto">
                <a:xfrm>
                  <a:off x="3757"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40" name="Line 99"/>
                <p:cNvSpPr>
                  <a:spLocks noChangeShapeType="1"/>
                </p:cNvSpPr>
                <p:nvPr/>
              </p:nvSpPr>
              <p:spPr bwMode="auto">
                <a:xfrm>
                  <a:off x="3715" y="461"/>
                  <a:ext cx="8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7" name="Group 100"/>
              <p:cNvGrpSpPr>
                <a:grpSpLocks/>
              </p:cNvGrpSpPr>
              <p:nvPr/>
            </p:nvGrpSpPr>
            <p:grpSpPr bwMode="auto">
              <a:xfrm>
                <a:off x="4137" y="418"/>
                <a:ext cx="86" cy="87"/>
                <a:chOff x="4137" y="418"/>
                <a:chExt cx="86" cy="87"/>
              </a:xfrm>
            </p:grpSpPr>
            <p:sp>
              <p:nvSpPr>
                <p:cNvPr id="59433" name="Rectangle 101"/>
                <p:cNvSpPr>
                  <a:spLocks noChangeArrowheads="1"/>
                </p:cNvSpPr>
                <p:nvPr/>
              </p:nvSpPr>
              <p:spPr bwMode="auto">
                <a:xfrm>
                  <a:off x="4141" y="421"/>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4" name="Rectangle 102"/>
                <p:cNvSpPr>
                  <a:spLocks noChangeArrowheads="1"/>
                </p:cNvSpPr>
                <p:nvPr/>
              </p:nvSpPr>
              <p:spPr bwMode="auto">
                <a:xfrm>
                  <a:off x="4137" y="504"/>
                  <a:ext cx="81"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5" name="Line 103"/>
                <p:cNvSpPr>
                  <a:spLocks noChangeShapeType="1"/>
                </p:cNvSpPr>
                <p:nvPr/>
              </p:nvSpPr>
              <p:spPr bwMode="auto">
                <a:xfrm>
                  <a:off x="4181"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36" name="Line 104"/>
                <p:cNvSpPr>
                  <a:spLocks noChangeShapeType="1"/>
                </p:cNvSpPr>
                <p:nvPr/>
              </p:nvSpPr>
              <p:spPr bwMode="auto">
                <a:xfrm>
                  <a:off x="4139" y="461"/>
                  <a:ext cx="8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59428" name="Group 105"/>
              <p:cNvGrpSpPr>
                <a:grpSpLocks/>
              </p:cNvGrpSpPr>
              <p:nvPr/>
            </p:nvGrpSpPr>
            <p:grpSpPr bwMode="auto">
              <a:xfrm>
                <a:off x="4243" y="418"/>
                <a:ext cx="86" cy="87"/>
                <a:chOff x="4243" y="418"/>
                <a:chExt cx="86" cy="87"/>
              </a:xfrm>
            </p:grpSpPr>
            <p:sp>
              <p:nvSpPr>
                <p:cNvPr id="59429" name="Rectangle 106"/>
                <p:cNvSpPr>
                  <a:spLocks noChangeArrowheads="1"/>
                </p:cNvSpPr>
                <p:nvPr/>
              </p:nvSpPr>
              <p:spPr bwMode="auto">
                <a:xfrm>
                  <a:off x="4247" y="421"/>
                  <a:ext cx="72" cy="7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0" name="Rectangle 107"/>
                <p:cNvSpPr>
                  <a:spLocks noChangeArrowheads="1"/>
                </p:cNvSpPr>
                <p:nvPr/>
              </p:nvSpPr>
              <p:spPr bwMode="auto">
                <a:xfrm>
                  <a:off x="4243" y="504"/>
                  <a:ext cx="80" cy="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31" name="Line 108"/>
                <p:cNvSpPr>
                  <a:spLocks noChangeShapeType="1"/>
                </p:cNvSpPr>
                <p:nvPr/>
              </p:nvSpPr>
              <p:spPr bwMode="auto">
                <a:xfrm>
                  <a:off x="4287" y="418"/>
                  <a:ext cx="0" cy="8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59432" name="Line 109"/>
                <p:cNvSpPr>
                  <a:spLocks noChangeShapeType="1"/>
                </p:cNvSpPr>
                <p:nvPr/>
              </p:nvSpPr>
              <p:spPr bwMode="auto">
                <a:xfrm>
                  <a:off x="4244" y="461"/>
                  <a:ext cx="8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grpSp>
          <p:nvGrpSpPr>
            <p:cNvPr id="59412" name="Group 110"/>
            <p:cNvGrpSpPr>
              <a:grpSpLocks/>
            </p:cNvGrpSpPr>
            <p:nvPr/>
          </p:nvGrpSpPr>
          <p:grpSpPr bwMode="auto">
            <a:xfrm>
              <a:off x="4034" y="553"/>
              <a:ext cx="75" cy="116"/>
              <a:chOff x="4034" y="553"/>
              <a:chExt cx="75" cy="116"/>
            </a:xfrm>
          </p:grpSpPr>
          <p:sp>
            <p:nvSpPr>
              <p:cNvPr id="59413" name="Rectangle 111"/>
              <p:cNvSpPr>
                <a:spLocks noChangeArrowheads="1"/>
              </p:cNvSpPr>
              <p:nvPr/>
            </p:nvSpPr>
            <p:spPr bwMode="auto">
              <a:xfrm>
                <a:off x="4034" y="553"/>
                <a:ext cx="75" cy="116"/>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14" name="Rectangle 112"/>
              <p:cNvSpPr>
                <a:spLocks noChangeArrowheads="1"/>
              </p:cNvSpPr>
              <p:nvPr/>
            </p:nvSpPr>
            <p:spPr bwMode="auto">
              <a:xfrm>
                <a:off x="4043" y="567"/>
                <a:ext cx="55" cy="9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59415" name="Oval 113"/>
              <p:cNvSpPr>
                <a:spLocks noChangeArrowheads="1"/>
              </p:cNvSpPr>
              <p:nvPr/>
            </p:nvSpPr>
            <p:spPr bwMode="auto">
              <a:xfrm flipH="1" flipV="1">
                <a:off x="4090" y="611"/>
                <a:ext cx="9" cy="9"/>
              </a:xfrm>
              <a:prstGeom prst="ellipse">
                <a:avLst/>
              </a:prstGeom>
              <a:solidFill>
                <a:srgbClr val="C0C0C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grpSp>
      </p:grpSp>
    </p:spTree>
    <p:extLst>
      <p:ext uri="{BB962C8B-B14F-4D97-AF65-F5344CB8AC3E}">
        <p14:creationId xmlns:p14="http://schemas.microsoft.com/office/powerpoint/2010/main" val="264651896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96078E-B535-4FD9-AD44-CDE25805CE5B}" type="slidenum">
              <a:rPr lang="ru-RU" altLang="ru-RU" smtClean="0">
                <a:cs typeface="Arial" panose="020B0604020202020204" pitchFamily="34" charset="0"/>
              </a:rPr>
              <a:pPr/>
              <a:t>29</a:t>
            </a:fld>
            <a:endParaRPr lang="ru-RU" altLang="ru-RU" smtClean="0">
              <a:cs typeface="Arial" panose="020B0604020202020204" pitchFamily="34" charset="0"/>
            </a:endParaRPr>
          </a:p>
        </p:txBody>
      </p:sp>
      <p:sp>
        <p:nvSpPr>
          <p:cNvPr id="61444" name="Rectangle 2"/>
          <p:cNvSpPr>
            <a:spLocks noGrp="1" noChangeArrowheads="1"/>
          </p:cNvSpPr>
          <p:nvPr>
            <p:ph type="title"/>
          </p:nvPr>
        </p:nvSpPr>
        <p:spPr>
          <a:xfrm>
            <a:off x="158750" y="209550"/>
            <a:ext cx="8412163" cy="819150"/>
          </a:xfrm>
          <a:noFill/>
        </p:spPr>
        <p:txBody>
          <a:bodyPr anchor="ctr"/>
          <a:lstStyle/>
          <a:p>
            <a:r>
              <a:rPr lang="ru-RU" altLang="ru-RU" dirty="0" smtClean="0">
                <a:latin typeface="Arial" panose="020B0604020202020204" pitchFamily="34" charset="0"/>
                <a:cs typeface="Arial" panose="020B0604020202020204" pitchFamily="34" charset="0"/>
              </a:rPr>
              <a:t>Рентабельность активов</a:t>
            </a:r>
            <a:br>
              <a:rPr lang="ru-RU" altLang="ru-RU" dirty="0" smtClean="0">
                <a:latin typeface="Arial" panose="020B0604020202020204" pitchFamily="34" charset="0"/>
                <a:cs typeface="Arial" panose="020B0604020202020204" pitchFamily="34" charset="0"/>
              </a:rPr>
            </a:br>
            <a:r>
              <a:rPr lang="ru-RU" altLang="ru-RU" sz="1200" dirty="0" smtClean="0">
                <a:latin typeface="Arial" panose="020B0604020202020204" pitchFamily="34" charset="0"/>
                <a:cs typeface="Arial" panose="020B0604020202020204" pitchFamily="34" charset="0"/>
              </a:rPr>
              <a:t>Завод “Электроинструмент” II квартал 2015 года</a:t>
            </a:r>
          </a:p>
        </p:txBody>
      </p:sp>
      <p:sp>
        <p:nvSpPr>
          <p:cNvPr id="61445" name="Rectangle 3"/>
          <p:cNvSpPr>
            <a:spLocks noChangeArrowheads="1"/>
          </p:cNvSpPr>
          <p:nvPr/>
        </p:nvSpPr>
        <p:spPr bwMode="auto">
          <a:xfrm>
            <a:off x="384175" y="1917700"/>
            <a:ext cx="3986213" cy="2244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 </a:t>
            </a:r>
            <a:r>
              <a:rPr lang="ru-RU" altLang="ru-RU" sz="1400" b="1">
                <a:cs typeface="Arial" panose="020B0604020202020204" pitchFamily="34" charset="0"/>
              </a:rPr>
              <a:t>Выручка от реализации              7 110</a:t>
            </a:r>
            <a:endParaRPr lang="ru-RU" altLang="ru-RU" sz="1400">
              <a:cs typeface="Arial" panose="020B0604020202020204" pitchFamily="34" charset="0"/>
            </a:endParaRPr>
          </a:p>
          <a:p>
            <a:r>
              <a:rPr lang="ru-RU" altLang="ru-RU" sz="1400">
                <a:cs typeface="Arial" panose="020B0604020202020204" pitchFamily="34" charset="0"/>
              </a:rPr>
              <a:t> </a:t>
            </a:r>
            <a:r>
              <a:rPr lang="ru-RU" altLang="ru-RU" sz="1400" b="1">
                <a:cs typeface="Arial" panose="020B0604020202020204" pitchFamily="34" charset="0"/>
              </a:rPr>
              <a:t>Операционная прибыль              1 676</a:t>
            </a:r>
            <a:endParaRPr lang="ru-RU" altLang="ru-RU" sz="1400">
              <a:cs typeface="Arial" panose="020B0604020202020204" pitchFamily="34" charset="0"/>
            </a:endParaRPr>
          </a:p>
          <a:p>
            <a:r>
              <a:rPr lang="ru-RU" altLang="ru-RU" sz="1400">
                <a:cs typeface="Arial" panose="020B0604020202020204" pitchFamily="34" charset="0"/>
              </a:rPr>
              <a:t> </a:t>
            </a:r>
            <a:r>
              <a:rPr lang="ru-RU" altLang="ru-RU" sz="1400" b="1">
                <a:cs typeface="Arial" panose="020B0604020202020204" pitchFamily="34" charset="0"/>
              </a:rPr>
              <a:t>Прибыль от деятельности           2 726</a:t>
            </a:r>
            <a:endParaRPr lang="ru-RU" altLang="ru-RU" sz="1400">
              <a:cs typeface="Arial" panose="020B0604020202020204" pitchFamily="34" charset="0"/>
            </a:endParaRPr>
          </a:p>
          <a:p>
            <a:r>
              <a:rPr lang="ru-RU" altLang="ru-RU" sz="1400">
                <a:cs typeface="Arial" panose="020B0604020202020204" pitchFamily="34" charset="0"/>
              </a:rPr>
              <a:t>     </a:t>
            </a:r>
            <a:r>
              <a:rPr lang="ru-RU" altLang="ru-RU" sz="1400" u="sng">
                <a:cs typeface="Arial" panose="020B0604020202020204" pitchFamily="34" charset="0"/>
              </a:rPr>
              <a:t>Проценты                                              0</a:t>
            </a:r>
          </a:p>
          <a:p>
            <a:r>
              <a:rPr lang="ru-RU" altLang="ru-RU" sz="1400">
                <a:cs typeface="Arial" panose="020B0604020202020204" pitchFamily="34" charset="0"/>
              </a:rPr>
              <a:t> </a:t>
            </a:r>
            <a:r>
              <a:rPr lang="ru-RU" altLang="ru-RU" sz="1400" b="1">
                <a:cs typeface="Arial" panose="020B0604020202020204" pitchFamily="34" charset="0"/>
              </a:rPr>
              <a:t>Прибыль до налогообложения     2 726</a:t>
            </a:r>
          </a:p>
          <a:p>
            <a:r>
              <a:rPr lang="ru-RU" altLang="ru-RU" sz="1400" b="1">
                <a:cs typeface="Arial" panose="020B0604020202020204" pitchFamily="34" charset="0"/>
              </a:rPr>
              <a:t>    </a:t>
            </a:r>
            <a:r>
              <a:rPr lang="ru-RU" altLang="ru-RU" sz="1400" u="sng">
                <a:cs typeface="Arial" panose="020B0604020202020204" pitchFamily="34" charset="0"/>
              </a:rPr>
              <a:t>Бюджетные выплаты из прибыли   2 562</a:t>
            </a:r>
          </a:p>
          <a:p>
            <a:r>
              <a:rPr lang="ru-RU" altLang="ru-RU" sz="1400" b="1">
                <a:cs typeface="Arial" panose="020B0604020202020204" pitchFamily="34" charset="0"/>
              </a:rPr>
              <a:t>    </a:t>
            </a:r>
            <a:r>
              <a:rPr lang="ru-RU" altLang="ru-RU" sz="1400" u="sng">
                <a:cs typeface="Arial" panose="020B0604020202020204" pitchFamily="34" charset="0"/>
              </a:rPr>
              <a:t>Прочие расходы                                562</a:t>
            </a:r>
            <a:endParaRPr lang="ru-RU" altLang="ru-RU" sz="1400" b="1">
              <a:cs typeface="Arial" panose="020B0604020202020204" pitchFamily="34" charset="0"/>
            </a:endParaRPr>
          </a:p>
          <a:p>
            <a:r>
              <a:rPr lang="ru-RU" altLang="ru-RU" sz="1400" b="1">
                <a:cs typeface="Arial" panose="020B0604020202020204" pitchFamily="34" charset="0"/>
              </a:rPr>
              <a:t> Чистая прибыль                         -398</a:t>
            </a:r>
          </a:p>
          <a:p>
            <a:r>
              <a:rPr lang="ru-RU" altLang="ru-RU" sz="1400">
                <a:cs typeface="Arial" panose="020B0604020202020204" pitchFamily="34" charset="0"/>
              </a:rPr>
              <a:t>     </a:t>
            </a:r>
            <a:r>
              <a:rPr lang="ru-RU" altLang="ru-RU" sz="1400" u="sng">
                <a:cs typeface="Arial" panose="020B0604020202020204" pitchFamily="34" charset="0"/>
              </a:rPr>
              <a:t>Выплаченные дивиденды                     0</a:t>
            </a:r>
          </a:p>
          <a:p>
            <a:r>
              <a:rPr lang="ru-RU" altLang="ru-RU" sz="1400" b="1">
                <a:cs typeface="Arial" panose="020B0604020202020204" pitchFamily="34" charset="0"/>
              </a:rPr>
              <a:t> Реинвестированная прибыль</a:t>
            </a:r>
          </a:p>
        </p:txBody>
      </p:sp>
      <p:sp>
        <p:nvSpPr>
          <p:cNvPr id="61446" name="Rectangle 4"/>
          <p:cNvSpPr>
            <a:spLocks noChangeArrowheads="1"/>
          </p:cNvSpPr>
          <p:nvPr/>
        </p:nvSpPr>
        <p:spPr bwMode="auto">
          <a:xfrm>
            <a:off x="428625" y="1835150"/>
            <a:ext cx="3644900" cy="22733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47" name="Rectangle 5"/>
          <p:cNvSpPr>
            <a:spLocks noChangeArrowheads="1"/>
          </p:cNvSpPr>
          <p:nvPr/>
        </p:nvSpPr>
        <p:spPr bwMode="auto">
          <a:xfrm>
            <a:off x="5000625" y="1844675"/>
            <a:ext cx="1682750" cy="75247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48" name="Rectangle 6"/>
          <p:cNvSpPr>
            <a:spLocks noChangeArrowheads="1"/>
          </p:cNvSpPr>
          <p:nvPr/>
        </p:nvSpPr>
        <p:spPr bwMode="auto">
          <a:xfrm>
            <a:off x="5000625" y="2609850"/>
            <a:ext cx="1682750" cy="19558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49" name="Rectangle 7"/>
          <p:cNvSpPr>
            <a:spLocks noChangeArrowheads="1"/>
          </p:cNvSpPr>
          <p:nvPr/>
        </p:nvSpPr>
        <p:spPr bwMode="auto">
          <a:xfrm>
            <a:off x="6029325" y="2286000"/>
            <a:ext cx="62998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7 609</a:t>
            </a:r>
          </a:p>
        </p:txBody>
      </p:sp>
      <p:sp>
        <p:nvSpPr>
          <p:cNvPr id="61450" name="Rectangle 8"/>
          <p:cNvSpPr>
            <a:spLocks noChangeArrowheads="1"/>
          </p:cNvSpPr>
          <p:nvPr/>
        </p:nvSpPr>
        <p:spPr bwMode="auto">
          <a:xfrm>
            <a:off x="1093788" y="1457325"/>
            <a:ext cx="2769221"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Отчет о прибылях и убытках</a:t>
            </a:r>
          </a:p>
        </p:txBody>
      </p:sp>
      <p:sp>
        <p:nvSpPr>
          <p:cNvPr id="61451" name="Rectangle 9"/>
          <p:cNvSpPr>
            <a:spLocks noChangeArrowheads="1"/>
          </p:cNvSpPr>
          <p:nvPr/>
        </p:nvSpPr>
        <p:spPr bwMode="auto">
          <a:xfrm>
            <a:off x="5107638" y="1457325"/>
            <a:ext cx="338483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Баланс </a:t>
            </a:r>
            <a:r>
              <a:rPr lang="ru-RU" altLang="ru-RU" sz="1400">
                <a:cs typeface="Arial" panose="020B0604020202020204" pitchFamily="34" charset="0"/>
              </a:rPr>
              <a:t>(средние значения за период)</a:t>
            </a:r>
          </a:p>
        </p:txBody>
      </p:sp>
      <p:sp>
        <p:nvSpPr>
          <p:cNvPr id="61452" name="Rectangle 10"/>
          <p:cNvSpPr>
            <a:spLocks noChangeArrowheads="1"/>
          </p:cNvSpPr>
          <p:nvPr/>
        </p:nvSpPr>
        <p:spPr bwMode="auto">
          <a:xfrm>
            <a:off x="5935663" y="4252913"/>
            <a:ext cx="72936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78 868</a:t>
            </a:r>
          </a:p>
        </p:txBody>
      </p:sp>
      <p:sp>
        <p:nvSpPr>
          <p:cNvPr id="61453" name="Rectangle 11"/>
          <p:cNvSpPr>
            <a:spLocks noChangeArrowheads="1"/>
          </p:cNvSpPr>
          <p:nvPr/>
        </p:nvSpPr>
        <p:spPr bwMode="auto">
          <a:xfrm>
            <a:off x="5105439" y="1865313"/>
            <a:ext cx="134453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a:cs typeface="Arial" panose="020B0604020202020204" pitchFamily="34" charset="0"/>
              </a:rPr>
              <a:t>Текущие активы</a:t>
            </a:r>
          </a:p>
        </p:txBody>
      </p:sp>
      <p:sp>
        <p:nvSpPr>
          <p:cNvPr id="61454" name="Rectangle 12"/>
          <p:cNvSpPr>
            <a:spLocks noChangeArrowheads="1"/>
          </p:cNvSpPr>
          <p:nvPr/>
        </p:nvSpPr>
        <p:spPr bwMode="auto">
          <a:xfrm>
            <a:off x="5020647" y="2630488"/>
            <a:ext cx="160460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a:cs typeface="Arial" panose="020B0604020202020204" pitchFamily="34" charset="0"/>
              </a:rPr>
              <a:t>Постоянные активы</a:t>
            </a:r>
          </a:p>
        </p:txBody>
      </p:sp>
      <p:sp>
        <p:nvSpPr>
          <p:cNvPr id="61455" name="Rectangle 13"/>
          <p:cNvSpPr>
            <a:spLocks noChangeArrowheads="1"/>
          </p:cNvSpPr>
          <p:nvPr/>
        </p:nvSpPr>
        <p:spPr bwMode="auto">
          <a:xfrm>
            <a:off x="6923088" y="3157538"/>
            <a:ext cx="1722437" cy="14081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56" name="Rectangle 14"/>
          <p:cNvSpPr>
            <a:spLocks noChangeArrowheads="1"/>
          </p:cNvSpPr>
          <p:nvPr/>
        </p:nvSpPr>
        <p:spPr bwMode="auto">
          <a:xfrm>
            <a:off x="6923088" y="1844675"/>
            <a:ext cx="1722437" cy="91757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57" name="Rectangle 15"/>
          <p:cNvSpPr>
            <a:spLocks noChangeArrowheads="1"/>
          </p:cNvSpPr>
          <p:nvPr/>
        </p:nvSpPr>
        <p:spPr bwMode="auto">
          <a:xfrm>
            <a:off x="6923088" y="2774950"/>
            <a:ext cx="1722437" cy="36988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1458" name="Rectangle 16"/>
          <p:cNvSpPr>
            <a:spLocks noChangeArrowheads="1"/>
          </p:cNvSpPr>
          <p:nvPr/>
        </p:nvSpPr>
        <p:spPr bwMode="auto">
          <a:xfrm>
            <a:off x="7908925" y="2428875"/>
            <a:ext cx="62998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9 283</a:t>
            </a:r>
          </a:p>
        </p:txBody>
      </p:sp>
      <p:sp>
        <p:nvSpPr>
          <p:cNvPr id="61459" name="Rectangle 17"/>
          <p:cNvSpPr>
            <a:spLocks noChangeArrowheads="1"/>
          </p:cNvSpPr>
          <p:nvPr/>
        </p:nvSpPr>
        <p:spPr bwMode="auto">
          <a:xfrm>
            <a:off x="8093075" y="2941638"/>
            <a:ext cx="492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200</a:t>
            </a:r>
          </a:p>
        </p:txBody>
      </p:sp>
      <p:sp>
        <p:nvSpPr>
          <p:cNvPr id="61460" name="Rectangle 18"/>
          <p:cNvSpPr>
            <a:spLocks noChangeArrowheads="1"/>
          </p:cNvSpPr>
          <p:nvPr/>
        </p:nvSpPr>
        <p:spPr bwMode="auto">
          <a:xfrm>
            <a:off x="7839075" y="4252913"/>
            <a:ext cx="72936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dirty="0">
                <a:cs typeface="Arial" panose="020B0604020202020204" pitchFamily="34" charset="0"/>
              </a:rPr>
              <a:t>76 </a:t>
            </a:r>
            <a:r>
              <a:rPr lang="ru-RU" altLang="ru-RU" sz="1400" b="1" dirty="0" smtClean="0">
                <a:cs typeface="Arial" panose="020B0604020202020204" pitchFamily="34" charset="0"/>
              </a:rPr>
              <a:t>995</a:t>
            </a:r>
            <a:endParaRPr lang="ru-RU" altLang="ru-RU" sz="1400" b="1" dirty="0">
              <a:cs typeface="Arial" panose="020B0604020202020204" pitchFamily="34" charset="0"/>
            </a:endParaRPr>
          </a:p>
        </p:txBody>
      </p:sp>
      <p:sp>
        <p:nvSpPr>
          <p:cNvPr id="61461" name="Rectangle 19"/>
          <p:cNvSpPr>
            <a:spLocks noChangeArrowheads="1"/>
          </p:cNvSpPr>
          <p:nvPr/>
        </p:nvSpPr>
        <p:spPr bwMode="auto">
          <a:xfrm>
            <a:off x="6836159" y="1865313"/>
            <a:ext cx="187724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a:cs typeface="Arial" panose="020B0604020202020204" pitchFamily="34" charset="0"/>
              </a:rPr>
              <a:t>Текущие обязательства</a:t>
            </a:r>
          </a:p>
        </p:txBody>
      </p:sp>
      <p:sp>
        <p:nvSpPr>
          <p:cNvPr id="61462" name="Rectangle 20"/>
          <p:cNvSpPr>
            <a:spLocks noChangeArrowheads="1"/>
          </p:cNvSpPr>
          <p:nvPr/>
        </p:nvSpPr>
        <p:spPr bwMode="auto">
          <a:xfrm>
            <a:off x="6855787" y="2795588"/>
            <a:ext cx="183640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a:cs typeface="Arial" panose="020B0604020202020204" pitchFamily="34" charset="0"/>
              </a:rPr>
              <a:t>Долгосрочные кредиты</a:t>
            </a:r>
          </a:p>
        </p:txBody>
      </p:sp>
      <p:sp>
        <p:nvSpPr>
          <p:cNvPr id="61463" name="Rectangle 21"/>
          <p:cNvSpPr>
            <a:spLocks noChangeArrowheads="1"/>
          </p:cNvSpPr>
          <p:nvPr/>
        </p:nvSpPr>
        <p:spPr bwMode="auto">
          <a:xfrm>
            <a:off x="6858953" y="3232150"/>
            <a:ext cx="18316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200">
                <a:cs typeface="Arial" panose="020B0604020202020204" pitchFamily="34" charset="0"/>
              </a:rPr>
              <a:t>Собственные средства</a:t>
            </a:r>
          </a:p>
        </p:txBody>
      </p:sp>
      <p:sp>
        <p:nvSpPr>
          <p:cNvPr id="61464" name="Rectangle 22"/>
          <p:cNvSpPr>
            <a:spLocks noChangeArrowheads="1"/>
          </p:cNvSpPr>
          <p:nvPr/>
        </p:nvSpPr>
        <p:spPr bwMode="auto">
          <a:xfrm>
            <a:off x="5935663" y="4633913"/>
            <a:ext cx="72936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86 478</a:t>
            </a:r>
          </a:p>
        </p:txBody>
      </p:sp>
      <p:sp>
        <p:nvSpPr>
          <p:cNvPr id="61465" name="Rectangle 23"/>
          <p:cNvSpPr>
            <a:spLocks noChangeArrowheads="1"/>
          </p:cNvSpPr>
          <p:nvPr/>
        </p:nvSpPr>
        <p:spPr bwMode="auto">
          <a:xfrm>
            <a:off x="266700" y="5538788"/>
            <a:ext cx="191668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Рентабельность</a:t>
            </a:r>
          </a:p>
          <a:p>
            <a:r>
              <a:rPr lang="ru-RU" altLang="ru-RU">
                <a:cs typeface="Arial" panose="020B0604020202020204" pitchFamily="34" charset="0"/>
              </a:rPr>
              <a:t>      активов</a:t>
            </a:r>
          </a:p>
        </p:txBody>
      </p:sp>
      <p:sp>
        <p:nvSpPr>
          <p:cNvPr id="61466" name="Rectangle 24"/>
          <p:cNvSpPr>
            <a:spLocks noChangeArrowheads="1"/>
          </p:cNvSpPr>
          <p:nvPr/>
        </p:nvSpPr>
        <p:spPr bwMode="auto">
          <a:xfrm>
            <a:off x="2025650" y="56689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61467" name="Rectangle 25"/>
          <p:cNvSpPr>
            <a:spLocks noChangeArrowheads="1"/>
          </p:cNvSpPr>
          <p:nvPr/>
        </p:nvSpPr>
        <p:spPr bwMode="auto">
          <a:xfrm>
            <a:off x="5049838" y="5745163"/>
            <a:ext cx="28213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grpSp>
        <p:nvGrpSpPr>
          <p:cNvPr id="61468" name="Group 26"/>
          <p:cNvGrpSpPr>
            <a:grpSpLocks/>
          </p:cNvGrpSpPr>
          <p:nvPr/>
        </p:nvGrpSpPr>
        <p:grpSpPr bwMode="auto">
          <a:xfrm>
            <a:off x="2294438" y="5538788"/>
            <a:ext cx="2767722" cy="644525"/>
            <a:chOff x="1566" y="3489"/>
            <a:chExt cx="1889" cy="406"/>
          </a:xfrm>
        </p:grpSpPr>
        <p:sp>
          <p:nvSpPr>
            <p:cNvPr id="61484" name="Rectangle 27"/>
            <p:cNvSpPr>
              <a:spLocks noChangeArrowheads="1"/>
            </p:cNvSpPr>
            <p:nvPr/>
          </p:nvSpPr>
          <p:spPr bwMode="auto">
            <a:xfrm>
              <a:off x="1566" y="3489"/>
              <a:ext cx="1889"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a:cs typeface="Arial" panose="020B0604020202020204" pitchFamily="34" charset="0"/>
                </a:rPr>
                <a:t>Операционная прибыль</a:t>
              </a:r>
            </a:p>
            <a:p>
              <a:pPr algn="ctr"/>
              <a:r>
                <a:rPr lang="ru-RU" altLang="ru-RU">
                  <a:cs typeface="Arial" panose="020B0604020202020204" pitchFamily="34" charset="0"/>
                </a:rPr>
                <a:t>Выручка от реализации</a:t>
              </a:r>
            </a:p>
          </p:txBody>
        </p:sp>
        <p:sp>
          <p:nvSpPr>
            <p:cNvPr id="61485" name="Line 28"/>
            <p:cNvSpPr>
              <a:spLocks noChangeShapeType="1"/>
            </p:cNvSpPr>
            <p:nvPr/>
          </p:nvSpPr>
          <p:spPr bwMode="auto">
            <a:xfrm>
              <a:off x="1632" y="3696"/>
              <a:ext cx="172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grpSp>
        <p:nvGrpSpPr>
          <p:cNvPr id="61469" name="Group 29"/>
          <p:cNvGrpSpPr>
            <a:grpSpLocks/>
          </p:cNvGrpSpPr>
          <p:nvPr/>
        </p:nvGrpSpPr>
        <p:grpSpPr bwMode="auto">
          <a:xfrm>
            <a:off x="5261954" y="5538788"/>
            <a:ext cx="2725487" cy="644525"/>
            <a:chOff x="3591" y="3489"/>
            <a:chExt cx="1860" cy="406"/>
          </a:xfrm>
        </p:grpSpPr>
        <p:sp>
          <p:nvSpPr>
            <p:cNvPr id="61482" name="Rectangle 30"/>
            <p:cNvSpPr>
              <a:spLocks noChangeArrowheads="1"/>
            </p:cNvSpPr>
            <p:nvPr/>
          </p:nvSpPr>
          <p:spPr bwMode="auto">
            <a:xfrm>
              <a:off x="3591" y="3489"/>
              <a:ext cx="1860"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a:cs typeface="Arial" panose="020B0604020202020204" pitchFamily="34" charset="0"/>
                </a:rPr>
                <a:t>Выручка от реализации</a:t>
              </a:r>
            </a:p>
            <a:p>
              <a:pPr algn="ctr"/>
              <a:r>
                <a:rPr lang="ru-RU" altLang="ru-RU">
                  <a:cs typeface="Arial" panose="020B0604020202020204" pitchFamily="34" charset="0"/>
                </a:rPr>
                <a:t>Активы</a:t>
              </a:r>
            </a:p>
          </p:txBody>
        </p:sp>
        <p:sp>
          <p:nvSpPr>
            <p:cNvPr id="61483" name="Line 31"/>
            <p:cNvSpPr>
              <a:spLocks noChangeShapeType="1"/>
            </p:cNvSpPr>
            <p:nvPr/>
          </p:nvSpPr>
          <p:spPr bwMode="auto">
            <a:xfrm>
              <a:off x="3648" y="3696"/>
              <a:ext cx="172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
        <p:nvSpPr>
          <p:cNvPr id="61470" name="Rectangle 32"/>
          <p:cNvSpPr>
            <a:spLocks noChangeArrowheads="1"/>
          </p:cNvSpPr>
          <p:nvPr/>
        </p:nvSpPr>
        <p:spPr bwMode="auto">
          <a:xfrm>
            <a:off x="2587625" y="5303838"/>
            <a:ext cx="204710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b="1" u="sng">
                <a:cs typeface="Arial" panose="020B0604020202020204" pitchFamily="34" charset="0"/>
              </a:rPr>
              <a:t>Рентабельность продаж</a:t>
            </a:r>
          </a:p>
        </p:txBody>
      </p:sp>
      <p:sp>
        <p:nvSpPr>
          <p:cNvPr id="61471" name="Rectangle 33"/>
          <p:cNvSpPr>
            <a:spLocks noChangeArrowheads="1"/>
          </p:cNvSpPr>
          <p:nvPr/>
        </p:nvSpPr>
        <p:spPr bwMode="auto">
          <a:xfrm>
            <a:off x="5541963" y="5303838"/>
            <a:ext cx="22284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b="1" u="sng">
                <a:cs typeface="Arial" panose="020B0604020202020204" pitchFamily="34" charset="0"/>
              </a:rPr>
              <a:t>Оборачиваемость активов</a:t>
            </a:r>
          </a:p>
        </p:txBody>
      </p:sp>
      <p:sp>
        <p:nvSpPr>
          <p:cNvPr id="61472" name="Line 34"/>
          <p:cNvSpPr>
            <a:spLocks noChangeShapeType="1"/>
          </p:cNvSpPr>
          <p:nvPr/>
        </p:nvSpPr>
        <p:spPr bwMode="auto">
          <a:xfrm>
            <a:off x="4079875" y="2286000"/>
            <a:ext cx="2809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1473" name="Line 35"/>
          <p:cNvSpPr>
            <a:spLocks noChangeShapeType="1"/>
          </p:cNvSpPr>
          <p:nvPr/>
        </p:nvSpPr>
        <p:spPr bwMode="auto">
          <a:xfrm>
            <a:off x="4360863" y="2286000"/>
            <a:ext cx="0" cy="2286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1474" name="Line 36"/>
          <p:cNvSpPr>
            <a:spLocks noChangeShapeType="1"/>
          </p:cNvSpPr>
          <p:nvPr/>
        </p:nvSpPr>
        <p:spPr bwMode="auto">
          <a:xfrm>
            <a:off x="6330950" y="4876800"/>
            <a:ext cx="0" cy="1524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1475" name="Line 37"/>
          <p:cNvSpPr>
            <a:spLocks noChangeShapeType="1"/>
          </p:cNvSpPr>
          <p:nvPr/>
        </p:nvSpPr>
        <p:spPr bwMode="auto">
          <a:xfrm>
            <a:off x="5064125" y="5029200"/>
            <a:ext cx="1266825"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1476" name="Rectangle 38"/>
          <p:cNvSpPr>
            <a:spLocks noChangeArrowheads="1"/>
          </p:cNvSpPr>
          <p:nvPr/>
        </p:nvSpPr>
        <p:spPr bwMode="auto">
          <a:xfrm>
            <a:off x="266700" y="4548188"/>
            <a:ext cx="191668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a:cs typeface="Arial" panose="020B0604020202020204" pitchFamily="34" charset="0"/>
              </a:rPr>
              <a:t>Рентабельность</a:t>
            </a:r>
          </a:p>
          <a:p>
            <a:r>
              <a:rPr lang="ru-RU" altLang="ru-RU">
                <a:cs typeface="Arial" panose="020B0604020202020204" pitchFamily="34" charset="0"/>
              </a:rPr>
              <a:t>       активов</a:t>
            </a:r>
          </a:p>
        </p:txBody>
      </p:sp>
      <p:sp>
        <p:nvSpPr>
          <p:cNvPr id="61477" name="Rectangle 39"/>
          <p:cNvSpPr>
            <a:spLocks noChangeArrowheads="1"/>
          </p:cNvSpPr>
          <p:nvPr/>
        </p:nvSpPr>
        <p:spPr bwMode="auto">
          <a:xfrm>
            <a:off x="2224988" y="4548188"/>
            <a:ext cx="2768388"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a:cs typeface="Arial" panose="020B0604020202020204" pitchFamily="34" charset="0"/>
              </a:rPr>
              <a:t>Операционная прибыль</a:t>
            </a:r>
          </a:p>
          <a:p>
            <a:pPr algn="ctr"/>
            <a:r>
              <a:rPr lang="ru-RU" altLang="ru-RU">
                <a:cs typeface="Arial" panose="020B0604020202020204" pitchFamily="34" charset="0"/>
              </a:rPr>
              <a:t>Активы</a:t>
            </a:r>
          </a:p>
        </p:txBody>
      </p:sp>
      <p:sp>
        <p:nvSpPr>
          <p:cNvPr id="61478" name="Line 40"/>
          <p:cNvSpPr>
            <a:spLocks noChangeShapeType="1"/>
          </p:cNvSpPr>
          <p:nvPr/>
        </p:nvSpPr>
        <p:spPr bwMode="auto">
          <a:xfrm>
            <a:off x="2390775" y="4876800"/>
            <a:ext cx="25336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1479" name="Rectangle 41"/>
          <p:cNvSpPr>
            <a:spLocks noChangeArrowheads="1"/>
          </p:cNvSpPr>
          <p:nvPr/>
        </p:nvSpPr>
        <p:spPr bwMode="auto">
          <a:xfrm>
            <a:off x="2025650" y="4678363"/>
            <a:ext cx="3318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a:t>
            </a:r>
          </a:p>
        </p:txBody>
      </p:sp>
      <p:sp>
        <p:nvSpPr>
          <p:cNvPr id="61480" name="Rectangle 42"/>
          <p:cNvSpPr>
            <a:spLocks noChangeArrowheads="1"/>
          </p:cNvSpPr>
          <p:nvPr/>
        </p:nvSpPr>
        <p:spPr bwMode="auto">
          <a:xfrm>
            <a:off x="7934325" y="5668963"/>
            <a:ext cx="985848"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000">
                <a:cs typeface="Arial" panose="020B0604020202020204" pitchFamily="34" charset="0"/>
              </a:rPr>
              <a:t>= 2,1%</a:t>
            </a:r>
          </a:p>
        </p:txBody>
      </p:sp>
      <p:sp>
        <p:nvSpPr>
          <p:cNvPr id="61481" name="Rectangle 43"/>
          <p:cNvSpPr>
            <a:spLocks noChangeArrowheads="1"/>
          </p:cNvSpPr>
          <p:nvPr/>
        </p:nvSpPr>
        <p:spPr bwMode="auto">
          <a:xfrm>
            <a:off x="7835900" y="4633913"/>
            <a:ext cx="72936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b="1">
                <a:cs typeface="Arial" panose="020B0604020202020204" pitchFamily="34" charset="0"/>
              </a:rPr>
              <a:t>86 478</a:t>
            </a:r>
          </a:p>
        </p:txBody>
      </p:sp>
    </p:spTree>
    <p:extLst>
      <p:ext uri="{BB962C8B-B14F-4D97-AF65-F5344CB8AC3E}">
        <p14:creationId xmlns:p14="http://schemas.microsoft.com/office/powerpoint/2010/main" val="10814994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C738EF-A411-4846-9097-FAD1C9275EDF}" type="slidenum">
              <a:rPr lang="ru-RU" altLang="ru-RU" smtClean="0">
                <a:cs typeface="Arial" panose="020B0604020202020204" pitchFamily="34" charset="0"/>
              </a:rPr>
              <a:pPr/>
              <a:t>30</a:t>
            </a:fld>
            <a:endParaRPr lang="ru-RU" altLang="ru-RU" smtClean="0">
              <a:cs typeface="Arial" panose="020B0604020202020204" pitchFamily="34" charset="0"/>
            </a:endParaRPr>
          </a:p>
        </p:txBody>
      </p:sp>
      <p:sp>
        <p:nvSpPr>
          <p:cNvPr id="63492"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Использование результатов диагностики</a:t>
            </a:r>
            <a:br>
              <a:rPr lang="ru-RU" altLang="ru-RU" smtClean="0">
                <a:latin typeface="Arial" panose="020B0604020202020204" pitchFamily="34" charset="0"/>
                <a:cs typeface="Arial" panose="020B0604020202020204" pitchFamily="34" charset="0"/>
              </a:rPr>
            </a:br>
            <a:r>
              <a:rPr lang="ru-RU" altLang="ru-RU" sz="1600" b="0" smtClean="0">
                <a:latin typeface="Arial" panose="020B0604020202020204" pitchFamily="34" charset="0"/>
                <a:cs typeface="Arial" panose="020B0604020202020204" pitchFamily="34" charset="0"/>
              </a:rPr>
              <a:t>(схема взаимосвязей)</a:t>
            </a:r>
          </a:p>
        </p:txBody>
      </p:sp>
      <p:sp>
        <p:nvSpPr>
          <p:cNvPr id="63493" name="Line 3"/>
          <p:cNvSpPr>
            <a:spLocks noChangeShapeType="1"/>
          </p:cNvSpPr>
          <p:nvPr/>
        </p:nvSpPr>
        <p:spPr bwMode="auto">
          <a:xfrm>
            <a:off x="4219575" y="4876800"/>
            <a:ext cx="774700" cy="838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494" name="Rectangle 4"/>
          <p:cNvSpPr>
            <a:spLocks noChangeArrowheads="1"/>
          </p:cNvSpPr>
          <p:nvPr/>
        </p:nvSpPr>
        <p:spPr bwMode="auto">
          <a:xfrm flipH="1">
            <a:off x="3910013" y="2255838"/>
            <a:ext cx="1358900" cy="412750"/>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Операционная</a:t>
            </a:r>
          </a:p>
          <a:p>
            <a:pPr algn="ctr"/>
            <a:r>
              <a:rPr lang="ru-RU" altLang="ru-RU" sz="1400" b="1">
                <a:cs typeface="Arial" panose="020B0604020202020204" pitchFamily="34" charset="0"/>
              </a:rPr>
              <a:t>прибыль</a:t>
            </a:r>
          </a:p>
        </p:txBody>
      </p:sp>
      <p:sp>
        <p:nvSpPr>
          <p:cNvPr id="63495" name="Rectangle 5"/>
          <p:cNvSpPr>
            <a:spLocks noChangeArrowheads="1"/>
          </p:cNvSpPr>
          <p:nvPr/>
        </p:nvSpPr>
        <p:spPr bwMode="auto">
          <a:xfrm flipH="1">
            <a:off x="3910013" y="3178175"/>
            <a:ext cx="1358900" cy="341313"/>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Реализация</a:t>
            </a:r>
          </a:p>
        </p:txBody>
      </p:sp>
      <p:sp>
        <p:nvSpPr>
          <p:cNvPr id="63496" name="Rectangle 6"/>
          <p:cNvSpPr>
            <a:spLocks noChangeArrowheads="1"/>
          </p:cNvSpPr>
          <p:nvPr/>
        </p:nvSpPr>
        <p:spPr bwMode="auto">
          <a:xfrm rot="5400000" flipH="1">
            <a:off x="6952457" y="4661694"/>
            <a:ext cx="2443162" cy="3429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Баланс</a:t>
            </a:r>
          </a:p>
        </p:txBody>
      </p:sp>
      <p:sp>
        <p:nvSpPr>
          <p:cNvPr id="63497" name="Rectangle 7"/>
          <p:cNvSpPr>
            <a:spLocks noChangeArrowheads="1"/>
          </p:cNvSpPr>
          <p:nvPr/>
        </p:nvSpPr>
        <p:spPr bwMode="auto">
          <a:xfrm flipH="1">
            <a:off x="4978400" y="4227513"/>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498" name="Rectangle 8"/>
          <p:cNvSpPr>
            <a:spLocks noChangeArrowheads="1"/>
          </p:cNvSpPr>
          <p:nvPr/>
        </p:nvSpPr>
        <p:spPr bwMode="auto">
          <a:xfrm flipH="1">
            <a:off x="4976813" y="3746500"/>
            <a:ext cx="1130300" cy="414338"/>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Основные </a:t>
            </a:r>
          </a:p>
          <a:p>
            <a:pPr algn="ctr"/>
            <a:r>
              <a:rPr lang="ru-RU" altLang="ru-RU" sz="1400" b="1">
                <a:cs typeface="Arial" panose="020B0604020202020204" pitchFamily="34" charset="0"/>
              </a:rPr>
              <a:t>средства</a:t>
            </a:r>
          </a:p>
        </p:txBody>
      </p:sp>
      <p:sp>
        <p:nvSpPr>
          <p:cNvPr id="63499" name="Rectangle 9"/>
          <p:cNvSpPr>
            <a:spLocks noChangeArrowheads="1"/>
          </p:cNvSpPr>
          <p:nvPr/>
        </p:nvSpPr>
        <p:spPr bwMode="auto">
          <a:xfrm flipH="1">
            <a:off x="6191250" y="4824413"/>
            <a:ext cx="286939"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00" name="Rectangle 10"/>
          <p:cNvSpPr>
            <a:spLocks noChangeArrowheads="1"/>
          </p:cNvSpPr>
          <p:nvPr/>
        </p:nvSpPr>
        <p:spPr bwMode="auto">
          <a:xfrm flipH="1">
            <a:off x="6178550" y="5246688"/>
            <a:ext cx="24205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01" name="Rectangle 11"/>
          <p:cNvSpPr>
            <a:spLocks noChangeArrowheads="1"/>
          </p:cNvSpPr>
          <p:nvPr/>
        </p:nvSpPr>
        <p:spPr bwMode="auto">
          <a:xfrm flipH="1">
            <a:off x="6500813" y="3960813"/>
            <a:ext cx="1358900" cy="412750"/>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Денежные</a:t>
            </a:r>
          </a:p>
          <a:p>
            <a:pPr algn="ctr"/>
            <a:r>
              <a:rPr lang="ru-RU" altLang="ru-RU" sz="1400" b="1">
                <a:cs typeface="Arial" panose="020B0604020202020204" pitchFamily="34" charset="0"/>
              </a:rPr>
              <a:t>средства</a:t>
            </a:r>
          </a:p>
        </p:txBody>
      </p:sp>
      <p:sp>
        <p:nvSpPr>
          <p:cNvPr id="63502" name="Rectangle 12"/>
          <p:cNvSpPr>
            <a:spLocks noChangeArrowheads="1"/>
          </p:cNvSpPr>
          <p:nvPr/>
        </p:nvSpPr>
        <p:spPr bwMode="auto">
          <a:xfrm flipH="1">
            <a:off x="6500813" y="4456113"/>
            <a:ext cx="1358900" cy="414337"/>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Дебиторская</a:t>
            </a:r>
          </a:p>
          <a:p>
            <a:pPr algn="ctr"/>
            <a:r>
              <a:rPr lang="ru-RU" altLang="ru-RU" sz="1400" b="1">
                <a:cs typeface="Arial" panose="020B0604020202020204" pitchFamily="34" charset="0"/>
              </a:rPr>
              <a:t>задолженность</a:t>
            </a:r>
          </a:p>
        </p:txBody>
      </p:sp>
      <p:sp>
        <p:nvSpPr>
          <p:cNvPr id="63503" name="Rectangle 13"/>
          <p:cNvSpPr>
            <a:spLocks noChangeArrowheads="1"/>
          </p:cNvSpPr>
          <p:nvPr/>
        </p:nvSpPr>
        <p:spPr bwMode="auto">
          <a:xfrm flipH="1">
            <a:off x="6500813" y="4953000"/>
            <a:ext cx="1358900" cy="414338"/>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Запасы</a:t>
            </a:r>
          </a:p>
        </p:txBody>
      </p:sp>
      <p:sp>
        <p:nvSpPr>
          <p:cNvPr id="63504" name="Line 14"/>
          <p:cNvSpPr>
            <a:spLocks noChangeShapeType="1"/>
          </p:cNvSpPr>
          <p:nvPr/>
        </p:nvSpPr>
        <p:spPr bwMode="auto">
          <a:xfrm flipH="1" flipV="1">
            <a:off x="5427663" y="5091113"/>
            <a:ext cx="1066800" cy="638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05" name="Line 15"/>
          <p:cNvSpPr>
            <a:spLocks noChangeShapeType="1"/>
          </p:cNvSpPr>
          <p:nvPr/>
        </p:nvSpPr>
        <p:spPr bwMode="auto">
          <a:xfrm flipH="1">
            <a:off x="6037263" y="4733925"/>
            <a:ext cx="457200" cy="2127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06" name="Line 16"/>
          <p:cNvSpPr>
            <a:spLocks noChangeShapeType="1"/>
          </p:cNvSpPr>
          <p:nvPr/>
        </p:nvSpPr>
        <p:spPr bwMode="auto">
          <a:xfrm flipH="1">
            <a:off x="5503863" y="4167188"/>
            <a:ext cx="990600" cy="5667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07" name="Line 17"/>
          <p:cNvSpPr>
            <a:spLocks noChangeShapeType="1"/>
          </p:cNvSpPr>
          <p:nvPr/>
        </p:nvSpPr>
        <p:spPr bwMode="auto">
          <a:xfrm flipH="1" flipV="1">
            <a:off x="6037263" y="4946650"/>
            <a:ext cx="457200" cy="2857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08" name="Rectangle 18"/>
          <p:cNvSpPr>
            <a:spLocks noChangeArrowheads="1"/>
          </p:cNvSpPr>
          <p:nvPr/>
        </p:nvSpPr>
        <p:spPr bwMode="auto">
          <a:xfrm flipH="1">
            <a:off x="6500813" y="5451475"/>
            <a:ext cx="1358900" cy="412750"/>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Краткосрочные</a:t>
            </a:r>
          </a:p>
          <a:p>
            <a:pPr algn="ctr"/>
            <a:r>
              <a:rPr lang="ru-RU" altLang="ru-RU" sz="1400" b="1">
                <a:cs typeface="Arial" panose="020B0604020202020204" pitchFamily="34" charset="0"/>
              </a:rPr>
              <a:t>пассивы</a:t>
            </a:r>
          </a:p>
        </p:txBody>
      </p:sp>
      <p:sp>
        <p:nvSpPr>
          <p:cNvPr id="63509" name="Rectangle 19"/>
          <p:cNvSpPr>
            <a:spLocks noChangeArrowheads="1"/>
          </p:cNvSpPr>
          <p:nvPr/>
        </p:nvSpPr>
        <p:spPr bwMode="auto">
          <a:xfrm flipH="1">
            <a:off x="4929188" y="4516438"/>
            <a:ext cx="1184275" cy="627062"/>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Собственные</a:t>
            </a:r>
          </a:p>
          <a:p>
            <a:pPr algn="ctr"/>
            <a:r>
              <a:rPr lang="ru-RU" altLang="ru-RU" sz="1400" b="1">
                <a:cs typeface="Arial" panose="020B0604020202020204" pitchFamily="34" charset="0"/>
              </a:rPr>
              <a:t>оборотные</a:t>
            </a:r>
          </a:p>
          <a:p>
            <a:pPr algn="ctr"/>
            <a:r>
              <a:rPr lang="ru-RU" altLang="ru-RU" sz="1400" b="1">
                <a:cs typeface="Arial" panose="020B0604020202020204" pitchFamily="34" charset="0"/>
              </a:rPr>
              <a:t>средства</a:t>
            </a:r>
          </a:p>
        </p:txBody>
      </p:sp>
      <p:sp>
        <p:nvSpPr>
          <p:cNvPr id="63510" name="Rectangle 20"/>
          <p:cNvSpPr>
            <a:spLocks noChangeArrowheads="1"/>
          </p:cNvSpPr>
          <p:nvPr/>
        </p:nvSpPr>
        <p:spPr bwMode="auto">
          <a:xfrm rot="5400000" flipH="1">
            <a:off x="7427119" y="2721769"/>
            <a:ext cx="1493838" cy="3429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Форма №2</a:t>
            </a:r>
          </a:p>
        </p:txBody>
      </p:sp>
      <p:sp>
        <p:nvSpPr>
          <p:cNvPr id="63511" name="Rectangle 21"/>
          <p:cNvSpPr>
            <a:spLocks noChangeArrowheads="1"/>
          </p:cNvSpPr>
          <p:nvPr/>
        </p:nvSpPr>
        <p:spPr bwMode="auto">
          <a:xfrm flipH="1">
            <a:off x="2386013" y="2681288"/>
            <a:ext cx="1358900" cy="414337"/>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Рентабельность</a:t>
            </a:r>
          </a:p>
          <a:p>
            <a:pPr algn="ctr"/>
            <a:r>
              <a:rPr lang="ru-RU" altLang="ru-RU" sz="1400" b="1">
                <a:cs typeface="Arial" panose="020B0604020202020204" pitchFamily="34" charset="0"/>
              </a:rPr>
              <a:t>продаж</a:t>
            </a:r>
          </a:p>
        </p:txBody>
      </p:sp>
      <p:sp>
        <p:nvSpPr>
          <p:cNvPr id="63512" name="Rectangle 22"/>
          <p:cNvSpPr>
            <a:spLocks noChangeArrowheads="1"/>
          </p:cNvSpPr>
          <p:nvPr/>
        </p:nvSpPr>
        <p:spPr bwMode="auto">
          <a:xfrm flipH="1">
            <a:off x="3910013" y="4456113"/>
            <a:ext cx="901700" cy="414337"/>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Активы</a:t>
            </a:r>
          </a:p>
        </p:txBody>
      </p:sp>
      <p:sp>
        <p:nvSpPr>
          <p:cNvPr id="63513" name="Rectangle 23"/>
          <p:cNvSpPr>
            <a:spLocks noChangeArrowheads="1"/>
          </p:cNvSpPr>
          <p:nvPr/>
        </p:nvSpPr>
        <p:spPr bwMode="auto">
          <a:xfrm flipH="1">
            <a:off x="6191250" y="4327525"/>
            <a:ext cx="286939"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14" name="Line 24"/>
          <p:cNvSpPr>
            <a:spLocks noChangeShapeType="1"/>
          </p:cNvSpPr>
          <p:nvPr/>
        </p:nvSpPr>
        <p:spPr bwMode="auto">
          <a:xfrm flipH="1">
            <a:off x="6113463" y="3811588"/>
            <a:ext cx="18288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15" name="Rectangle 25"/>
          <p:cNvSpPr>
            <a:spLocks noChangeArrowheads="1"/>
          </p:cNvSpPr>
          <p:nvPr/>
        </p:nvSpPr>
        <p:spPr bwMode="auto">
          <a:xfrm flipH="1">
            <a:off x="4292600" y="2741613"/>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16" name="Rectangle 26"/>
          <p:cNvSpPr>
            <a:spLocks noChangeArrowheads="1"/>
          </p:cNvSpPr>
          <p:nvPr/>
        </p:nvSpPr>
        <p:spPr bwMode="auto">
          <a:xfrm flipH="1">
            <a:off x="2238375" y="3960813"/>
            <a:ext cx="1589088" cy="412750"/>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Оборачиваемость</a:t>
            </a:r>
          </a:p>
          <a:p>
            <a:pPr algn="ctr"/>
            <a:r>
              <a:rPr lang="ru-RU" altLang="ru-RU" sz="1400" b="1">
                <a:cs typeface="Arial" panose="020B0604020202020204" pitchFamily="34" charset="0"/>
              </a:rPr>
              <a:t>активов</a:t>
            </a:r>
          </a:p>
        </p:txBody>
      </p:sp>
      <p:sp>
        <p:nvSpPr>
          <p:cNvPr id="63517" name="Rectangle 27"/>
          <p:cNvSpPr>
            <a:spLocks noChangeArrowheads="1"/>
          </p:cNvSpPr>
          <p:nvPr/>
        </p:nvSpPr>
        <p:spPr bwMode="auto">
          <a:xfrm flipH="1">
            <a:off x="4292600" y="3665538"/>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18" name="Line 28"/>
          <p:cNvSpPr>
            <a:spLocks noChangeShapeType="1"/>
          </p:cNvSpPr>
          <p:nvPr/>
        </p:nvSpPr>
        <p:spPr bwMode="auto">
          <a:xfrm flipH="1">
            <a:off x="5275263" y="3386138"/>
            <a:ext cx="2667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19" name="Line 29"/>
          <p:cNvSpPr>
            <a:spLocks noChangeShapeType="1"/>
          </p:cNvSpPr>
          <p:nvPr/>
        </p:nvSpPr>
        <p:spPr bwMode="auto">
          <a:xfrm flipH="1">
            <a:off x="5275263" y="2533650"/>
            <a:ext cx="2667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0" name="Line 30"/>
          <p:cNvSpPr>
            <a:spLocks noChangeShapeType="1"/>
          </p:cNvSpPr>
          <p:nvPr/>
        </p:nvSpPr>
        <p:spPr bwMode="auto">
          <a:xfrm flipH="1" flipV="1">
            <a:off x="3065463" y="3101975"/>
            <a:ext cx="838200" cy="2841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1" name="Line 31"/>
          <p:cNvSpPr>
            <a:spLocks noChangeShapeType="1"/>
          </p:cNvSpPr>
          <p:nvPr/>
        </p:nvSpPr>
        <p:spPr bwMode="auto">
          <a:xfrm flipH="1" flipV="1">
            <a:off x="3095625" y="4379913"/>
            <a:ext cx="808038" cy="2825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2" name="Line 32"/>
          <p:cNvSpPr>
            <a:spLocks noChangeShapeType="1"/>
          </p:cNvSpPr>
          <p:nvPr/>
        </p:nvSpPr>
        <p:spPr bwMode="auto">
          <a:xfrm flipH="1">
            <a:off x="3065463" y="2462213"/>
            <a:ext cx="838200" cy="2127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3" name="Line 33"/>
          <p:cNvSpPr>
            <a:spLocks noChangeShapeType="1"/>
          </p:cNvSpPr>
          <p:nvPr/>
        </p:nvSpPr>
        <p:spPr bwMode="auto">
          <a:xfrm flipH="1">
            <a:off x="2884488" y="3386138"/>
            <a:ext cx="984250" cy="5683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4" name="Line 34"/>
          <p:cNvSpPr>
            <a:spLocks noChangeShapeType="1"/>
          </p:cNvSpPr>
          <p:nvPr/>
        </p:nvSpPr>
        <p:spPr bwMode="auto">
          <a:xfrm flipH="1">
            <a:off x="4291013" y="3954463"/>
            <a:ext cx="679450" cy="495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5" name="Line 35"/>
          <p:cNvSpPr>
            <a:spLocks noChangeShapeType="1"/>
          </p:cNvSpPr>
          <p:nvPr/>
        </p:nvSpPr>
        <p:spPr bwMode="auto">
          <a:xfrm flipH="1" flipV="1">
            <a:off x="4291013" y="4876800"/>
            <a:ext cx="633412" cy="1524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6" name="Line 36"/>
          <p:cNvSpPr>
            <a:spLocks noChangeShapeType="1"/>
          </p:cNvSpPr>
          <p:nvPr/>
        </p:nvSpPr>
        <p:spPr bwMode="auto">
          <a:xfrm flipH="1" flipV="1">
            <a:off x="1476375" y="3811588"/>
            <a:ext cx="757238" cy="355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7" name="Line 37"/>
          <p:cNvSpPr>
            <a:spLocks noChangeShapeType="1"/>
          </p:cNvSpPr>
          <p:nvPr/>
        </p:nvSpPr>
        <p:spPr bwMode="auto">
          <a:xfrm flipH="1">
            <a:off x="1336675" y="2887663"/>
            <a:ext cx="1054100" cy="4984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28" name="Rectangle 38"/>
          <p:cNvSpPr>
            <a:spLocks noChangeArrowheads="1"/>
          </p:cNvSpPr>
          <p:nvPr/>
        </p:nvSpPr>
        <p:spPr bwMode="auto">
          <a:xfrm flipH="1">
            <a:off x="2686050" y="3240088"/>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29" name="Rectangle 39"/>
          <p:cNvSpPr>
            <a:spLocks noChangeArrowheads="1"/>
          </p:cNvSpPr>
          <p:nvPr/>
        </p:nvSpPr>
        <p:spPr bwMode="auto">
          <a:xfrm flipH="1">
            <a:off x="574675" y="3392488"/>
            <a:ext cx="1435100" cy="412750"/>
          </a:xfrm>
          <a:prstGeom prst="rect">
            <a:avLst/>
          </a:prstGeom>
          <a:solidFill>
            <a:srgbClr val="E3BE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Рентабельность</a:t>
            </a:r>
          </a:p>
          <a:p>
            <a:pPr algn="ctr"/>
            <a:r>
              <a:rPr lang="ru-RU" altLang="ru-RU" sz="1400" b="1">
                <a:cs typeface="Arial" panose="020B0604020202020204" pitchFamily="34" charset="0"/>
              </a:rPr>
              <a:t>активов</a:t>
            </a:r>
          </a:p>
        </p:txBody>
      </p:sp>
      <p:sp>
        <p:nvSpPr>
          <p:cNvPr id="63530" name="Rectangle 40"/>
          <p:cNvSpPr>
            <a:spLocks noChangeArrowheads="1"/>
          </p:cNvSpPr>
          <p:nvPr/>
        </p:nvSpPr>
        <p:spPr bwMode="auto">
          <a:xfrm>
            <a:off x="547688" y="1249363"/>
            <a:ext cx="7620000" cy="1013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2000">
                <a:cs typeface="Arial" panose="020B0604020202020204" pitchFamily="34" charset="0"/>
              </a:rPr>
              <a:t>Необходимо учитывать не только значения показателей и их динамику, но и взаимное влияние коэффициентов друг на друга</a:t>
            </a:r>
          </a:p>
        </p:txBody>
      </p:sp>
      <p:sp>
        <p:nvSpPr>
          <p:cNvPr id="63531" name="Rectangle 41"/>
          <p:cNvSpPr>
            <a:spLocks noChangeArrowheads="1"/>
          </p:cNvSpPr>
          <p:nvPr/>
        </p:nvSpPr>
        <p:spPr bwMode="auto">
          <a:xfrm flipH="1">
            <a:off x="4978400" y="5370513"/>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400">
                <a:cs typeface="Arial" panose="020B0604020202020204" pitchFamily="34" charset="0"/>
              </a:rPr>
              <a:t>+</a:t>
            </a:r>
          </a:p>
        </p:txBody>
      </p:sp>
      <p:sp>
        <p:nvSpPr>
          <p:cNvPr id="63532" name="AutoShape 42"/>
          <p:cNvSpPr>
            <a:spLocks noChangeArrowheads="1"/>
          </p:cNvSpPr>
          <p:nvPr/>
        </p:nvSpPr>
        <p:spPr bwMode="auto">
          <a:xfrm>
            <a:off x="2397125" y="5264150"/>
            <a:ext cx="1395413" cy="596900"/>
          </a:xfrm>
          <a:prstGeom prst="roundRect">
            <a:avLst>
              <a:gd name="adj" fmla="val 21870"/>
            </a:avLst>
          </a:prstGeom>
          <a:solidFill>
            <a:srgbClr val="FCFEB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b="1">
                <a:cs typeface="Arial" panose="020B0604020202020204" pitchFamily="34" charset="0"/>
              </a:rPr>
              <a:t>Ликвидность</a:t>
            </a:r>
          </a:p>
        </p:txBody>
      </p:sp>
      <p:sp>
        <p:nvSpPr>
          <p:cNvPr id="63533" name="Line 43"/>
          <p:cNvSpPr>
            <a:spLocks noChangeShapeType="1"/>
          </p:cNvSpPr>
          <p:nvPr/>
        </p:nvSpPr>
        <p:spPr bwMode="auto">
          <a:xfrm>
            <a:off x="4994275" y="5715000"/>
            <a:ext cx="1476375" cy="76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3534" name="Line 44"/>
          <p:cNvSpPr>
            <a:spLocks noChangeShapeType="1"/>
          </p:cNvSpPr>
          <p:nvPr/>
        </p:nvSpPr>
        <p:spPr bwMode="auto">
          <a:xfrm flipV="1">
            <a:off x="3798888" y="5105400"/>
            <a:ext cx="1125537" cy="4572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274568211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FD0775-6FFA-433E-8F5A-4C6F5A9E7F2B}" type="slidenum">
              <a:rPr lang="ru-RU" altLang="ru-RU" smtClean="0">
                <a:cs typeface="Arial" panose="020B0604020202020204" pitchFamily="34" charset="0"/>
              </a:rPr>
              <a:pPr/>
              <a:t>31</a:t>
            </a:fld>
            <a:endParaRPr lang="ru-RU" altLang="ru-RU" smtClean="0">
              <a:cs typeface="Arial" panose="020B0604020202020204" pitchFamily="34" charset="0"/>
            </a:endParaRPr>
          </a:p>
        </p:txBody>
      </p:sp>
      <p:sp>
        <p:nvSpPr>
          <p:cNvPr id="65540" name="Rectangle 2"/>
          <p:cNvSpPr>
            <a:spLocks noGrp="1" noChangeArrowheads="1"/>
          </p:cNvSpPr>
          <p:nvPr>
            <p:ph type="title"/>
          </p:nvPr>
        </p:nvSpPr>
        <p:spPr>
          <a:noFill/>
        </p:spPr>
        <p:txBody>
          <a:bodyPr anchor="ctr"/>
          <a:lstStyle/>
          <a:p>
            <a:r>
              <a:rPr lang="ru-RU" altLang="ru-RU" smtClean="0">
                <a:latin typeface="Arial" panose="020B0604020202020204" pitchFamily="34" charset="0"/>
                <a:cs typeface="Arial" panose="020B0604020202020204" pitchFamily="34" charset="0"/>
              </a:rPr>
              <a:t>Взаимосвязь показателей</a:t>
            </a:r>
            <a:br>
              <a:rPr lang="ru-RU" altLang="ru-RU" smtClean="0">
                <a:latin typeface="Arial" panose="020B0604020202020204" pitchFamily="34" charset="0"/>
                <a:cs typeface="Arial" panose="020B0604020202020204" pitchFamily="34" charset="0"/>
              </a:rPr>
            </a:br>
            <a:r>
              <a:rPr lang="ru-RU" altLang="ru-RU" sz="1200" smtClean="0">
                <a:latin typeface="Arial" panose="020B0604020202020204" pitchFamily="34" charset="0"/>
                <a:cs typeface="Arial" panose="020B0604020202020204" pitchFamily="34" charset="0"/>
              </a:rPr>
              <a:t>(рентабельность активов и рентабельность продаж)</a:t>
            </a:r>
          </a:p>
        </p:txBody>
      </p:sp>
      <p:sp>
        <p:nvSpPr>
          <p:cNvPr id="65541" name="Rectangle 3"/>
          <p:cNvSpPr>
            <a:spLocks noChangeArrowheads="1"/>
          </p:cNvSpPr>
          <p:nvPr/>
        </p:nvSpPr>
        <p:spPr bwMode="auto">
          <a:xfrm>
            <a:off x="280988" y="1230313"/>
            <a:ext cx="8589962" cy="5134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marL="381000"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80000"/>
              </a:lnSpc>
              <a:spcBef>
                <a:spcPct val="20000"/>
              </a:spcBef>
            </a:pPr>
            <a:r>
              <a:rPr lang="ru-RU" altLang="ru-RU" dirty="0">
                <a:cs typeface="Arial" panose="020B0604020202020204" pitchFamily="34" charset="0"/>
              </a:rPr>
              <a:t>Причины ухудшения рентабельности активов, могут лежать как в снижении рентабельности продаж, так и в уменьшении оборачиваемости активов </a:t>
            </a:r>
          </a:p>
          <a:p>
            <a:pPr algn="just">
              <a:lnSpc>
                <a:spcPct val="80000"/>
              </a:lnSpc>
              <a:spcBef>
                <a:spcPct val="20000"/>
              </a:spcBef>
            </a:pPr>
            <a:endParaRPr lang="ru-RU" altLang="ru-RU" sz="800" dirty="0">
              <a:cs typeface="Arial" panose="020B0604020202020204" pitchFamily="34" charset="0"/>
            </a:endParaRPr>
          </a:p>
          <a:p>
            <a:pPr algn="just">
              <a:lnSpc>
                <a:spcPct val="80000"/>
              </a:lnSpc>
              <a:spcBef>
                <a:spcPct val="20000"/>
              </a:spcBef>
            </a:pPr>
            <a:r>
              <a:rPr lang="ru-RU" altLang="ru-RU" u="sng" dirty="0">
                <a:cs typeface="Arial" panose="020B0604020202020204" pitchFamily="34" charset="0"/>
              </a:rPr>
              <a:t>Причиной ухудшения рентабельности продаж может быть рост себестоимости продукции</a:t>
            </a:r>
            <a:endParaRPr lang="ru-RU" altLang="ru-RU" dirty="0">
              <a:cs typeface="Arial" panose="020B0604020202020204" pitchFamily="34" charset="0"/>
            </a:endParaRPr>
          </a:p>
          <a:p>
            <a:pPr algn="just">
              <a:lnSpc>
                <a:spcPct val="80000"/>
              </a:lnSpc>
              <a:spcBef>
                <a:spcPct val="30000"/>
              </a:spcBef>
            </a:pPr>
            <a:r>
              <a:rPr lang="ru-RU" altLang="ru-RU" dirty="0">
                <a:cs typeface="Arial" panose="020B0604020202020204" pitchFamily="34" charset="0"/>
              </a:rPr>
              <a:t>      </a:t>
            </a:r>
            <a:r>
              <a:rPr lang="ru-RU" altLang="ru-RU" i="1" dirty="0">
                <a:cs typeface="Arial" panose="020B0604020202020204" pitchFamily="34" charset="0"/>
              </a:rPr>
              <a:t>Для решения этой проблемы необходимо проработать механизмы управления затратами</a:t>
            </a:r>
            <a:r>
              <a:rPr lang="ru-RU" altLang="ru-RU" dirty="0">
                <a:cs typeface="Arial" panose="020B0604020202020204" pitchFamily="34" charset="0"/>
              </a:rPr>
              <a:t>: </a:t>
            </a:r>
          </a:p>
          <a:p>
            <a:pPr algn="just">
              <a:lnSpc>
                <a:spcPct val="80000"/>
              </a:lnSpc>
              <a:spcBef>
                <a:spcPct val="30000"/>
              </a:spcBef>
              <a:buSzPct val="100000"/>
              <a:buFontTx/>
              <a:buChar char="•"/>
            </a:pPr>
            <a:r>
              <a:rPr lang="ru-RU" altLang="ru-RU" sz="1600" dirty="0">
                <a:cs typeface="Arial" panose="020B0604020202020204" pitchFamily="34" charset="0"/>
              </a:rPr>
              <a:t>выделить наиболее весомые статьи себестоимости и исследовать возможности их снижения</a:t>
            </a:r>
          </a:p>
          <a:p>
            <a:pPr algn="just">
              <a:lnSpc>
                <a:spcPct val="80000"/>
              </a:lnSpc>
              <a:spcBef>
                <a:spcPct val="30000"/>
              </a:spcBef>
              <a:buSzPct val="100000"/>
              <a:buFontTx/>
              <a:buChar char="•"/>
            </a:pPr>
            <a:r>
              <a:rPr lang="ru-RU" altLang="ru-RU" sz="1600" dirty="0">
                <a:cs typeface="Arial" panose="020B0604020202020204" pitchFamily="34" charset="0"/>
              </a:rPr>
              <a:t>произвести разделение затрат на постоянные и переменные и рассчитать точку безубыточности</a:t>
            </a:r>
          </a:p>
          <a:p>
            <a:pPr algn="just">
              <a:lnSpc>
                <a:spcPct val="80000"/>
              </a:lnSpc>
              <a:spcBef>
                <a:spcPct val="30000"/>
              </a:spcBef>
              <a:buSzPct val="100000"/>
              <a:buFontTx/>
              <a:buChar char="•"/>
            </a:pPr>
            <a:r>
              <a:rPr lang="ru-RU" altLang="ru-RU" sz="1600" dirty="0">
                <a:cs typeface="Arial" panose="020B0604020202020204" pitchFamily="34" charset="0"/>
              </a:rPr>
              <a:t>проанализировать прибыльность отдельных видов продукции на основе вклада на покрытие, изучить необходимость и возможность изменения номенклатуры выпускаемой продукции</a:t>
            </a:r>
          </a:p>
          <a:p>
            <a:pPr algn="just">
              <a:lnSpc>
                <a:spcPct val="80000"/>
              </a:lnSpc>
              <a:spcBef>
                <a:spcPct val="30000"/>
              </a:spcBef>
            </a:pPr>
            <a:r>
              <a:rPr lang="ru-RU" altLang="ru-RU" u="sng" dirty="0">
                <a:cs typeface="Arial" panose="020B0604020202020204" pitchFamily="34" charset="0"/>
              </a:rPr>
              <a:t>Еще одной причиной может быть падение объема продаж. Это приводит к росту себестоимости единицы продукции из-за увеличения в ней доли постоянных (накладных) расходов, что также снижает рентабельность продаж</a:t>
            </a:r>
          </a:p>
          <a:p>
            <a:pPr algn="just">
              <a:lnSpc>
                <a:spcPct val="80000"/>
              </a:lnSpc>
              <a:spcBef>
                <a:spcPct val="30000"/>
              </a:spcBef>
            </a:pPr>
            <a:endParaRPr lang="ru-RU" altLang="ru-RU" sz="800" dirty="0">
              <a:cs typeface="Arial" panose="020B0604020202020204" pitchFamily="34" charset="0"/>
            </a:endParaRPr>
          </a:p>
          <a:p>
            <a:pPr algn="just">
              <a:lnSpc>
                <a:spcPct val="80000"/>
              </a:lnSpc>
              <a:spcBef>
                <a:spcPct val="30000"/>
              </a:spcBef>
            </a:pPr>
            <a:r>
              <a:rPr lang="ru-RU" altLang="ru-RU" b="1" dirty="0">
                <a:cs typeface="Arial" panose="020B0604020202020204" pitchFamily="34" charset="0"/>
              </a:rPr>
              <a:t>   Более подробно эти вопросы рассматриваются в модулях "Управление издержками предприятия" и "Оптимизация ассортимента выпускаемой продукции"</a:t>
            </a:r>
          </a:p>
        </p:txBody>
      </p:sp>
      <p:grpSp>
        <p:nvGrpSpPr>
          <p:cNvPr id="65542" name="Group 4"/>
          <p:cNvGrpSpPr>
            <a:grpSpLocks/>
          </p:cNvGrpSpPr>
          <p:nvPr/>
        </p:nvGrpSpPr>
        <p:grpSpPr bwMode="auto">
          <a:xfrm>
            <a:off x="6323013" y="130175"/>
            <a:ext cx="1943100" cy="1047750"/>
            <a:chOff x="4315" y="82"/>
            <a:chExt cx="1326" cy="660"/>
          </a:xfrm>
        </p:grpSpPr>
        <p:sp>
          <p:nvSpPr>
            <p:cNvPr id="65543" name="Rectangle 5"/>
            <p:cNvSpPr>
              <a:spLocks noChangeArrowheads="1"/>
            </p:cNvSpPr>
            <p:nvPr/>
          </p:nvSpPr>
          <p:spPr bwMode="auto">
            <a:xfrm flipH="1">
              <a:off x="4889" y="107"/>
              <a:ext cx="226" cy="55"/>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44" name="Rectangle 6"/>
            <p:cNvSpPr>
              <a:spLocks noChangeArrowheads="1"/>
            </p:cNvSpPr>
            <p:nvPr/>
          </p:nvSpPr>
          <p:spPr bwMode="auto">
            <a:xfrm flipH="1">
              <a:off x="4889" y="243"/>
              <a:ext cx="226" cy="45"/>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45" name="Rectangle 7"/>
            <p:cNvSpPr>
              <a:spLocks noChangeArrowheads="1"/>
            </p:cNvSpPr>
            <p:nvPr/>
          </p:nvSpPr>
          <p:spPr bwMode="auto">
            <a:xfrm rot="5400000" flipH="1">
              <a:off x="5426" y="459"/>
              <a:ext cx="382" cy="4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46" name="Rectangle 8"/>
            <p:cNvSpPr>
              <a:spLocks noChangeArrowheads="1"/>
            </p:cNvSpPr>
            <p:nvPr/>
          </p:nvSpPr>
          <p:spPr bwMode="auto">
            <a:xfrm flipH="1">
              <a:off x="5025" y="384"/>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47" name="Rectangle 9"/>
            <p:cNvSpPr>
              <a:spLocks noChangeArrowheads="1"/>
            </p:cNvSpPr>
            <p:nvPr/>
          </p:nvSpPr>
          <p:spPr bwMode="auto">
            <a:xfrm flipH="1">
              <a:off x="5071" y="326"/>
              <a:ext cx="189" cy="56"/>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48" name="Rectangle 10"/>
            <p:cNvSpPr>
              <a:spLocks noChangeArrowheads="1"/>
            </p:cNvSpPr>
            <p:nvPr/>
          </p:nvSpPr>
          <p:spPr bwMode="auto">
            <a:xfrm flipH="1">
              <a:off x="5233" y="458"/>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49" name="Rectangle 11"/>
            <p:cNvSpPr>
              <a:spLocks noChangeArrowheads="1"/>
            </p:cNvSpPr>
            <p:nvPr/>
          </p:nvSpPr>
          <p:spPr bwMode="auto">
            <a:xfrm flipH="1">
              <a:off x="5244" y="530"/>
              <a:ext cx="1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50" name="Rectangle 12"/>
            <p:cNvSpPr>
              <a:spLocks noChangeArrowheads="1"/>
            </p:cNvSpPr>
            <p:nvPr/>
          </p:nvSpPr>
          <p:spPr bwMode="auto">
            <a:xfrm flipH="1">
              <a:off x="5333" y="360"/>
              <a:ext cx="228" cy="53"/>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51" name="Rectangle 13"/>
            <p:cNvSpPr>
              <a:spLocks noChangeArrowheads="1"/>
            </p:cNvSpPr>
            <p:nvPr/>
          </p:nvSpPr>
          <p:spPr bwMode="auto">
            <a:xfrm flipH="1">
              <a:off x="5333" y="430"/>
              <a:ext cx="228" cy="56"/>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52" name="Rectangle 14"/>
            <p:cNvSpPr>
              <a:spLocks noChangeArrowheads="1"/>
            </p:cNvSpPr>
            <p:nvPr/>
          </p:nvSpPr>
          <p:spPr bwMode="auto">
            <a:xfrm flipH="1">
              <a:off x="5333" y="504"/>
              <a:ext cx="228" cy="56"/>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53" name="Line 15"/>
            <p:cNvSpPr>
              <a:spLocks noChangeShapeType="1"/>
            </p:cNvSpPr>
            <p:nvPr/>
          </p:nvSpPr>
          <p:spPr bwMode="auto">
            <a:xfrm flipH="1" flipV="1">
              <a:off x="5145" y="522"/>
              <a:ext cx="184" cy="9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54" name="Line 16"/>
            <p:cNvSpPr>
              <a:spLocks noChangeShapeType="1"/>
            </p:cNvSpPr>
            <p:nvPr/>
          </p:nvSpPr>
          <p:spPr bwMode="auto">
            <a:xfrm flipH="1">
              <a:off x="5250" y="470"/>
              <a:ext cx="79" cy="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55" name="Line 17"/>
            <p:cNvSpPr>
              <a:spLocks noChangeShapeType="1"/>
            </p:cNvSpPr>
            <p:nvPr/>
          </p:nvSpPr>
          <p:spPr bwMode="auto">
            <a:xfrm flipH="1">
              <a:off x="5158" y="386"/>
              <a:ext cx="171" cy="8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56" name="Line 18"/>
            <p:cNvSpPr>
              <a:spLocks noChangeShapeType="1"/>
            </p:cNvSpPr>
            <p:nvPr/>
          </p:nvSpPr>
          <p:spPr bwMode="auto">
            <a:xfrm flipH="1" flipV="1">
              <a:off x="5250" y="500"/>
              <a:ext cx="79" cy="4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57" name="Rectangle 19"/>
            <p:cNvSpPr>
              <a:spLocks noChangeArrowheads="1"/>
            </p:cNvSpPr>
            <p:nvPr/>
          </p:nvSpPr>
          <p:spPr bwMode="auto">
            <a:xfrm flipH="1">
              <a:off x="5333" y="578"/>
              <a:ext cx="228" cy="55"/>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58" name="Rectangle 20"/>
            <p:cNvSpPr>
              <a:spLocks noChangeArrowheads="1"/>
            </p:cNvSpPr>
            <p:nvPr/>
          </p:nvSpPr>
          <p:spPr bwMode="auto">
            <a:xfrm flipH="1">
              <a:off x="5071" y="463"/>
              <a:ext cx="175" cy="86"/>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59" name="Rectangle 21"/>
            <p:cNvSpPr>
              <a:spLocks noChangeArrowheads="1"/>
            </p:cNvSpPr>
            <p:nvPr/>
          </p:nvSpPr>
          <p:spPr bwMode="auto">
            <a:xfrm rot="5400000" flipH="1">
              <a:off x="5501" y="173"/>
              <a:ext cx="232" cy="49"/>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60" name="Rectangle 22"/>
            <p:cNvSpPr>
              <a:spLocks noChangeArrowheads="1"/>
            </p:cNvSpPr>
            <p:nvPr/>
          </p:nvSpPr>
          <p:spPr bwMode="auto">
            <a:xfrm flipH="1">
              <a:off x="4626" y="170"/>
              <a:ext cx="228" cy="55"/>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61" name="Rectangle 23"/>
            <p:cNvSpPr>
              <a:spLocks noChangeArrowheads="1"/>
            </p:cNvSpPr>
            <p:nvPr/>
          </p:nvSpPr>
          <p:spPr bwMode="auto">
            <a:xfrm flipH="1">
              <a:off x="4889" y="430"/>
              <a:ext cx="147" cy="56"/>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62" name="Rectangle 24"/>
            <p:cNvSpPr>
              <a:spLocks noChangeArrowheads="1"/>
            </p:cNvSpPr>
            <p:nvPr/>
          </p:nvSpPr>
          <p:spPr bwMode="auto">
            <a:xfrm flipH="1">
              <a:off x="4632" y="595"/>
              <a:ext cx="202" cy="45"/>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63" name="Rectangle 25"/>
            <p:cNvSpPr>
              <a:spLocks noChangeArrowheads="1"/>
            </p:cNvSpPr>
            <p:nvPr/>
          </p:nvSpPr>
          <p:spPr bwMode="auto">
            <a:xfrm flipH="1">
              <a:off x="5233" y="384"/>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64" name="Line 26"/>
            <p:cNvSpPr>
              <a:spLocks noChangeShapeType="1"/>
            </p:cNvSpPr>
            <p:nvPr/>
          </p:nvSpPr>
          <p:spPr bwMode="auto">
            <a:xfrm flipH="1">
              <a:off x="5264" y="332"/>
              <a:ext cx="31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65" name="Rectangle 27"/>
            <p:cNvSpPr>
              <a:spLocks noChangeArrowheads="1"/>
            </p:cNvSpPr>
            <p:nvPr/>
          </p:nvSpPr>
          <p:spPr bwMode="auto">
            <a:xfrm flipH="1">
              <a:off x="4907" y="155"/>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66" name="Rectangle 28"/>
            <p:cNvSpPr>
              <a:spLocks noChangeArrowheads="1"/>
            </p:cNvSpPr>
            <p:nvPr/>
          </p:nvSpPr>
          <p:spPr bwMode="auto">
            <a:xfrm flipH="1">
              <a:off x="4600" y="360"/>
              <a:ext cx="268" cy="53"/>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67" name="Rectangle 29"/>
            <p:cNvSpPr>
              <a:spLocks noChangeArrowheads="1"/>
            </p:cNvSpPr>
            <p:nvPr/>
          </p:nvSpPr>
          <p:spPr bwMode="auto">
            <a:xfrm flipH="1">
              <a:off x="4907" y="289"/>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68" name="Line 30"/>
            <p:cNvSpPr>
              <a:spLocks noChangeShapeType="1"/>
            </p:cNvSpPr>
            <p:nvPr/>
          </p:nvSpPr>
          <p:spPr bwMode="auto">
            <a:xfrm flipH="1">
              <a:off x="5119" y="270"/>
              <a:ext cx="4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69" name="Line 31"/>
            <p:cNvSpPr>
              <a:spLocks noChangeShapeType="1"/>
            </p:cNvSpPr>
            <p:nvPr/>
          </p:nvSpPr>
          <p:spPr bwMode="auto">
            <a:xfrm flipH="1">
              <a:off x="5119" y="145"/>
              <a:ext cx="4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0" name="Line 32"/>
            <p:cNvSpPr>
              <a:spLocks noChangeShapeType="1"/>
            </p:cNvSpPr>
            <p:nvPr/>
          </p:nvSpPr>
          <p:spPr bwMode="auto">
            <a:xfrm flipH="1" flipV="1">
              <a:off x="4740" y="229"/>
              <a:ext cx="145" cy="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1" name="Line 33"/>
            <p:cNvSpPr>
              <a:spLocks noChangeShapeType="1"/>
            </p:cNvSpPr>
            <p:nvPr/>
          </p:nvSpPr>
          <p:spPr bwMode="auto">
            <a:xfrm flipH="1" flipV="1">
              <a:off x="4745" y="417"/>
              <a:ext cx="140" cy="4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2" name="Line 34"/>
            <p:cNvSpPr>
              <a:spLocks noChangeShapeType="1"/>
            </p:cNvSpPr>
            <p:nvPr/>
          </p:nvSpPr>
          <p:spPr bwMode="auto">
            <a:xfrm flipH="1">
              <a:off x="4740" y="134"/>
              <a:ext cx="145"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3" name="Line 35"/>
            <p:cNvSpPr>
              <a:spLocks noChangeShapeType="1"/>
            </p:cNvSpPr>
            <p:nvPr/>
          </p:nvSpPr>
          <p:spPr bwMode="auto">
            <a:xfrm flipH="1">
              <a:off x="4709" y="270"/>
              <a:ext cx="169" cy="8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4" name="Line 36"/>
            <p:cNvSpPr>
              <a:spLocks noChangeShapeType="1"/>
            </p:cNvSpPr>
            <p:nvPr/>
          </p:nvSpPr>
          <p:spPr bwMode="auto">
            <a:xfrm flipH="1">
              <a:off x="4950" y="356"/>
              <a:ext cx="117" cy="7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5" name="Line 37"/>
            <p:cNvSpPr>
              <a:spLocks noChangeShapeType="1"/>
            </p:cNvSpPr>
            <p:nvPr/>
          </p:nvSpPr>
          <p:spPr bwMode="auto">
            <a:xfrm flipH="1" flipV="1">
              <a:off x="4950" y="490"/>
              <a:ext cx="122"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6" name="Line 38"/>
            <p:cNvSpPr>
              <a:spLocks noChangeShapeType="1"/>
            </p:cNvSpPr>
            <p:nvPr/>
          </p:nvSpPr>
          <p:spPr bwMode="auto">
            <a:xfrm flipH="1" flipV="1">
              <a:off x="4467" y="332"/>
              <a:ext cx="129" cy="5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7" name="Line 39"/>
            <p:cNvSpPr>
              <a:spLocks noChangeShapeType="1"/>
            </p:cNvSpPr>
            <p:nvPr/>
          </p:nvSpPr>
          <p:spPr bwMode="auto">
            <a:xfrm flipH="1">
              <a:off x="4443" y="197"/>
              <a:ext cx="181" cy="7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5578" name="Rectangle 40"/>
            <p:cNvSpPr>
              <a:spLocks noChangeArrowheads="1"/>
            </p:cNvSpPr>
            <p:nvPr/>
          </p:nvSpPr>
          <p:spPr bwMode="auto">
            <a:xfrm flipH="1">
              <a:off x="4631" y="226"/>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5579" name="Rectangle 41"/>
            <p:cNvSpPr>
              <a:spLocks noChangeArrowheads="1"/>
            </p:cNvSpPr>
            <p:nvPr/>
          </p:nvSpPr>
          <p:spPr bwMode="auto">
            <a:xfrm flipH="1">
              <a:off x="4315" y="274"/>
              <a:ext cx="241" cy="54"/>
            </a:xfrm>
            <a:prstGeom prst="rect">
              <a:avLst/>
            </a:prstGeom>
            <a:solidFill>
              <a:srgbClr val="E3BE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5580" name="Line 42"/>
            <p:cNvSpPr>
              <a:spLocks noChangeShapeType="1"/>
            </p:cNvSpPr>
            <p:nvPr/>
          </p:nvSpPr>
          <p:spPr bwMode="auto">
            <a:xfrm flipH="1">
              <a:off x="4841" y="543"/>
              <a:ext cx="231" cy="73"/>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Tree>
    <p:extLst>
      <p:ext uri="{BB962C8B-B14F-4D97-AF65-F5344CB8AC3E}">
        <p14:creationId xmlns:p14="http://schemas.microsoft.com/office/powerpoint/2010/main" val="221676666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6E4B2D-A8F0-43E6-B3B6-270FA4AAE66C}" type="slidenum">
              <a:rPr lang="ru-RU" altLang="ru-RU" smtClean="0">
                <a:cs typeface="Arial" panose="020B0604020202020204" pitchFamily="34" charset="0"/>
              </a:rPr>
              <a:pPr/>
              <a:t>32</a:t>
            </a:fld>
            <a:endParaRPr lang="ru-RU" altLang="ru-RU" smtClean="0">
              <a:cs typeface="Arial" panose="020B0604020202020204" pitchFamily="34" charset="0"/>
            </a:endParaRPr>
          </a:p>
        </p:txBody>
      </p:sp>
      <p:sp>
        <p:nvSpPr>
          <p:cNvPr id="67588" name="Rectangle 2"/>
          <p:cNvSpPr>
            <a:spLocks noGrp="1" noChangeArrowheads="1"/>
          </p:cNvSpPr>
          <p:nvPr>
            <p:ph type="title"/>
          </p:nvPr>
        </p:nvSpPr>
        <p:spPr>
          <a:xfrm>
            <a:off x="254000" y="381000"/>
            <a:ext cx="8088313" cy="762000"/>
          </a:xfrm>
          <a:noFill/>
        </p:spPr>
        <p:txBody>
          <a:bodyPr anchor="ctr"/>
          <a:lstStyle/>
          <a:p>
            <a:r>
              <a:rPr lang="ru-RU" altLang="ru-RU" smtClean="0">
                <a:latin typeface="Arial" panose="020B0604020202020204" pitchFamily="34" charset="0"/>
                <a:cs typeface="Arial" panose="020B0604020202020204" pitchFamily="34" charset="0"/>
              </a:rPr>
              <a:t>Взаимосвязь показателей</a:t>
            </a:r>
            <a:br>
              <a:rPr lang="ru-RU" altLang="ru-RU" smtClean="0">
                <a:latin typeface="Arial" panose="020B0604020202020204" pitchFamily="34" charset="0"/>
                <a:cs typeface="Arial" panose="020B0604020202020204" pitchFamily="34" charset="0"/>
              </a:rPr>
            </a:br>
            <a:r>
              <a:rPr lang="ru-RU" altLang="ru-RU" smtClean="0">
                <a:latin typeface="Arial" panose="020B0604020202020204" pitchFamily="34" charset="0"/>
                <a:cs typeface="Arial" panose="020B0604020202020204" pitchFamily="34" charset="0"/>
              </a:rPr>
              <a:t> </a:t>
            </a:r>
            <a:r>
              <a:rPr lang="ru-RU" altLang="ru-RU" sz="1400" smtClean="0">
                <a:latin typeface="Arial" panose="020B0604020202020204" pitchFamily="34" charset="0"/>
                <a:cs typeface="Arial" panose="020B0604020202020204" pitchFamily="34" charset="0"/>
              </a:rPr>
              <a:t>(оборачиваемость активов)</a:t>
            </a:r>
          </a:p>
        </p:txBody>
      </p:sp>
      <p:sp>
        <p:nvSpPr>
          <p:cNvPr id="67589" name="Rectangle 3"/>
          <p:cNvSpPr>
            <a:spLocks noGrp="1" noChangeArrowheads="1"/>
          </p:cNvSpPr>
          <p:nvPr>
            <p:ph type="body" sz="half" idx="2"/>
          </p:nvPr>
        </p:nvSpPr>
        <p:spPr>
          <a:xfrm>
            <a:off x="465138" y="1219200"/>
            <a:ext cx="8397875" cy="4724400"/>
          </a:xfrm>
          <a:noFill/>
        </p:spPr>
        <p:txBody>
          <a:bodyPr/>
          <a:lstStyle/>
          <a:p>
            <a:pPr marL="0" indent="381000" algn="just">
              <a:buFontTx/>
              <a:buNone/>
            </a:pPr>
            <a:r>
              <a:rPr lang="ru-RU" altLang="ru-RU" smtClean="0">
                <a:latin typeface="Arial" panose="020B0604020202020204" pitchFamily="34" charset="0"/>
                <a:cs typeface="Arial" panose="020B0604020202020204" pitchFamily="34" charset="0"/>
              </a:rPr>
              <a:t>Коэффициент оборачиваемости активов рассчитывается как отношение объема продаж к активам</a:t>
            </a:r>
          </a:p>
          <a:p>
            <a:pPr marL="0" indent="381000" algn="just">
              <a:buFontTx/>
              <a:buNone/>
            </a:pPr>
            <a:r>
              <a:rPr lang="ru-RU" altLang="ru-RU" u="sng" smtClean="0">
                <a:latin typeface="Arial" panose="020B0604020202020204" pitchFamily="34" charset="0"/>
                <a:cs typeface="Arial" panose="020B0604020202020204" pitchFamily="34" charset="0"/>
              </a:rPr>
              <a:t>Если на ухудшение показателя в большей степени влияет падение объема продаж,</a:t>
            </a:r>
            <a:r>
              <a:rPr lang="ru-RU" altLang="ru-RU" smtClean="0">
                <a:latin typeface="Arial" panose="020B0604020202020204" pitchFamily="34" charset="0"/>
                <a:cs typeface="Arial" panose="020B0604020202020204" pitchFamily="34" charset="0"/>
              </a:rPr>
              <a:t> необходимо сосредоточить свои усилия </a:t>
            </a:r>
            <a:r>
              <a:rPr lang="ru-RU" altLang="ru-RU" b="0" smtClean="0">
                <a:latin typeface="Arial" panose="020B0604020202020204" pitchFamily="34" charset="0"/>
                <a:cs typeface="Arial" panose="020B0604020202020204" pitchFamily="34" charset="0"/>
              </a:rPr>
              <a:t>на маркетинговой работе, ассортиментной политике и системе ценообразования</a:t>
            </a:r>
            <a:endParaRPr lang="ru-RU" altLang="ru-RU" smtClean="0">
              <a:latin typeface="Arial" panose="020B0604020202020204" pitchFamily="34" charset="0"/>
              <a:cs typeface="Arial" panose="020B0604020202020204" pitchFamily="34" charset="0"/>
            </a:endParaRPr>
          </a:p>
          <a:p>
            <a:pPr marL="0" indent="381000" algn="just">
              <a:buFontTx/>
              <a:buNone/>
            </a:pPr>
            <a:r>
              <a:rPr lang="ru-RU" altLang="ru-RU" b="0" smtClean="0">
                <a:latin typeface="Arial" panose="020B0604020202020204" pitchFamily="34" charset="0"/>
                <a:cs typeface="Arial" panose="020B0604020202020204" pitchFamily="34" charset="0"/>
              </a:rPr>
              <a:t>Снижения величины активов </a:t>
            </a:r>
            <a:r>
              <a:rPr lang="ru-RU" altLang="ru-RU" smtClean="0">
                <a:latin typeface="Arial" panose="020B0604020202020204" pitchFamily="34" charset="0"/>
                <a:cs typeface="Arial" panose="020B0604020202020204" pitchFamily="34" charset="0"/>
              </a:rPr>
              <a:t>можно добиться путем уменьшения оборотных средств, либо постоянных активов. Для этого нужно рассмотреть возможность:</a:t>
            </a:r>
          </a:p>
          <a:p>
            <a:pPr marL="0" indent="381000" algn="just"/>
            <a:r>
              <a:rPr lang="ru-RU" altLang="ru-RU" sz="1600" smtClean="0">
                <a:latin typeface="Arial" panose="020B0604020202020204" pitchFamily="34" charset="0"/>
                <a:cs typeface="Arial" panose="020B0604020202020204" pitchFamily="34" charset="0"/>
              </a:rPr>
              <a:t> продажи или списания неиспользуемого или неэффективно используемого оборудования, уменьшения непроизводственных активов</a:t>
            </a:r>
          </a:p>
          <a:p>
            <a:pPr marL="0" indent="381000"/>
            <a:r>
              <a:rPr lang="ru-RU" altLang="ru-RU" sz="1600" smtClean="0">
                <a:latin typeface="Arial" panose="020B0604020202020204" pitchFamily="34" charset="0"/>
                <a:cs typeface="Arial" panose="020B0604020202020204" pitchFamily="34" charset="0"/>
              </a:rPr>
              <a:t> снижения запасов сырья и материалов, незавершенного производства, готовой продукции</a:t>
            </a:r>
          </a:p>
          <a:p>
            <a:pPr marL="0" indent="381000"/>
            <a:r>
              <a:rPr lang="ru-RU" altLang="ru-RU" sz="1600" smtClean="0">
                <a:latin typeface="Arial" panose="020B0604020202020204" pitchFamily="34" charset="0"/>
                <a:cs typeface="Arial" panose="020B0604020202020204" pitchFamily="34" charset="0"/>
              </a:rPr>
              <a:t> уменьшения дебиторской задолженности</a:t>
            </a:r>
          </a:p>
          <a:p>
            <a:pPr marL="0" indent="381000" algn="just">
              <a:buFontTx/>
              <a:buNone/>
            </a:pPr>
            <a:endParaRPr lang="ru-RU" altLang="ru-RU" sz="1600" smtClean="0">
              <a:latin typeface="Arial" panose="020B0604020202020204" pitchFamily="34" charset="0"/>
              <a:cs typeface="Arial" panose="020B0604020202020204" pitchFamily="34" charset="0"/>
            </a:endParaRPr>
          </a:p>
        </p:txBody>
      </p:sp>
      <p:grpSp>
        <p:nvGrpSpPr>
          <p:cNvPr id="67590" name="Group 4"/>
          <p:cNvGrpSpPr>
            <a:grpSpLocks/>
          </p:cNvGrpSpPr>
          <p:nvPr/>
        </p:nvGrpSpPr>
        <p:grpSpPr bwMode="auto">
          <a:xfrm>
            <a:off x="6323013" y="130175"/>
            <a:ext cx="1943100" cy="1047750"/>
            <a:chOff x="4315" y="82"/>
            <a:chExt cx="1326" cy="660"/>
          </a:xfrm>
        </p:grpSpPr>
        <p:sp>
          <p:nvSpPr>
            <p:cNvPr id="67591" name="Rectangle 5"/>
            <p:cNvSpPr>
              <a:spLocks noChangeArrowheads="1"/>
            </p:cNvSpPr>
            <p:nvPr/>
          </p:nvSpPr>
          <p:spPr bwMode="auto">
            <a:xfrm flipH="1">
              <a:off x="4889" y="107"/>
              <a:ext cx="226" cy="55"/>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592" name="Rectangle 6"/>
            <p:cNvSpPr>
              <a:spLocks noChangeArrowheads="1"/>
            </p:cNvSpPr>
            <p:nvPr/>
          </p:nvSpPr>
          <p:spPr bwMode="auto">
            <a:xfrm flipH="1">
              <a:off x="4889" y="243"/>
              <a:ext cx="226" cy="45"/>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593" name="Rectangle 7"/>
            <p:cNvSpPr>
              <a:spLocks noChangeArrowheads="1"/>
            </p:cNvSpPr>
            <p:nvPr/>
          </p:nvSpPr>
          <p:spPr bwMode="auto">
            <a:xfrm rot="5400000" flipH="1">
              <a:off x="5426" y="459"/>
              <a:ext cx="382" cy="4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594" name="Rectangle 8"/>
            <p:cNvSpPr>
              <a:spLocks noChangeArrowheads="1"/>
            </p:cNvSpPr>
            <p:nvPr/>
          </p:nvSpPr>
          <p:spPr bwMode="auto">
            <a:xfrm flipH="1">
              <a:off x="5025" y="384"/>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595" name="Rectangle 9"/>
            <p:cNvSpPr>
              <a:spLocks noChangeArrowheads="1"/>
            </p:cNvSpPr>
            <p:nvPr/>
          </p:nvSpPr>
          <p:spPr bwMode="auto">
            <a:xfrm flipH="1">
              <a:off x="5071" y="326"/>
              <a:ext cx="189" cy="56"/>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596" name="Rectangle 10"/>
            <p:cNvSpPr>
              <a:spLocks noChangeArrowheads="1"/>
            </p:cNvSpPr>
            <p:nvPr/>
          </p:nvSpPr>
          <p:spPr bwMode="auto">
            <a:xfrm flipH="1">
              <a:off x="5233" y="458"/>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597" name="Rectangle 11"/>
            <p:cNvSpPr>
              <a:spLocks noChangeArrowheads="1"/>
            </p:cNvSpPr>
            <p:nvPr/>
          </p:nvSpPr>
          <p:spPr bwMode="auto">
            <a:xfrm flipH="1">
              <a:off x="5244" y="530"/>
              <a:ext cx="1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598" name="Rectangle 12"/>
            <p:cNvSpPr>
              <a:spLocks noChangeArrowheads="1"/>
            </p:cNvSpPr>
            <p:nvPr/>
          </p:nvSpPr>
          <p:spPr bwMode="auto">
            <a:xfrm flipH="1">
              <a:off x="5333" y="360"/>
              <a:ext cx="228" cy="53"/>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599" name="Rectangle 13"/>
            <p:cNvSpPr>
              <a:spLocks noChangeArrowheads="1"/>
            </p:cNvSpPr>
            <p:nvPr/>
          </p:nvSpPr>
          <p:spPr bwMode="auto">
            <a:xfrm flipH="1">
              <a:off x="5333" y="430"/>
              <a:ext cx="228" cy="56"/>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0" name="Rectangle 14"/>
            <p:cNvSpPr>
              <a:spLocks noChangeArrowheads="1"/>
            </p:cNvSpPr>
            <p:nvPr/>
          </p:nvSpPr>
          <p:spPr bwMode="auto">
            <a:xfrm flipH="1">
              <a:off x="5333" y="504"/>
              <a:ext cx="228" cy="56"/>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1" name="Line 15"/>
            <p:cNvSpPr>
              <a:spLocks noChangeShapeType="1"/>
            </p:cNvSpPr>
            <p:nvPr/>
          </p:nvSpPr>
          <p:spPr bwMode="auto">
            <a:xfrm flipH="1" flipV="1">
              <a:off x="5145" y="522"/>
              <a:ext cx="184" cy="9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02" name="Line 16"/>
            <p:cNvSpPr>
              <a:spLocks noChangeShapeType="1"/>
            </p:cNvSpPr>
            <p:nvPr/>
          </p:nvSpPr>
          <p:spPr bwMode="auto">
            <a:xfrm flipH="1">
              <a:off x="5250" y="470"/>
              <a:ext cx="79" cy="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03" name="Line 17"/>
            <p:cNvSpPr>
              <a:spLocks noChangeShapeType="1"/>
            </p:cNvSpPr>
            <p:nvPr/>
          </p:nvSpPr>
          <p:spPr bwMode="auto">
            <a:xfrm flipH="1">
              <a:off x="5158" y="386"/>
              <a:ext cx="171" cy="8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04" name="Line 18"/>
            <p:cNvSpPr>
              <a:spLocks noChangeShapeType="1"/>
            </p:cNvSpPr>
            <p:nvPr/>
          </p:nvSpPr>
          <p:spPr bwMode="auto">
            <a:xfrm flipH="1" flipV="1">
              <a:off x="5250" y="500"/>
              <a:ext cx="79" cy="4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05" name="Rectangle 19"/>
            <p:cNvSpPr>
              <a:spLocks noChangeArrowheads="1"/>
            </p:cNvSpPr>
            <p:nvPr/>
          </p:nvSpPr>
          <p:spPr bwMode="auto">
            <a:xfrm flipH="1">
              <a:off x="5333" y="578"/>
              <a:ext cx="228" cy="55"/>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6" name="Rectangle 20"/>
            <p:cNvSpPr>
              <a:spLocks noChangeArrowheads="1"/>
            </p:cNvSpPr>
            <p:nvPr/>
          </p:nvSpPr>
          <p:spPr bwMode="auto">
            <a:xfrm flipH="1">
              <a:off x="5071" y="463"/>
              <a:ext cx="175" cy="86"/>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7" name="Rectangle 21"/>
            <p:cNvSpPr>
              <a:spLocks noChangeArrowheads="1"/>
            </p:cNvSpPr>
            <p:nvPr/>
          </p:nvSpPr>
          <p:spPr bwMode="auto">
            <a:xfrm rot="5400000" flipH="1">
              <a:off x="5501" y="173"/>
              <a:ext cx="232" cy="49"/>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8" name="Rectangle 22"/>
            <p:cNvSpPr>
              <a:spLocks noChangeArrowheads="1"/>
            </p:cNvSpPr>
            <p:nvPr/>
          </p:nvSpPr>
          <p:spPr bwMode="auto">
            <a:xfrm flipH="1">
              <a:off x="4626" y="170"/>
              <a:ext cx="228" cy="55"/>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09" name="Rectangle 23"/>
            <p:cNvSpPr>
              <a:spLocks noChangeArrowheads="1"/>
            </p:cNvSpPr>
            <p:nvPr/>
          </p:nvSpPr>
          <p:spPr bwMode="auto">
            <a:xfrm flipH="1">
              <a:off x="4889" y="430"/>
              <a:ext cx="147" cy="56"/>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10" name="Rectangle 24"/>
            <p:cNvSpPr>
              <a:spLocks noChangeArrowheads="1"/>
            </p:cNvSpPr>
            <p:nvPr/>
          </p:nvSpPr>
          <p:spPr bwMode="auto">
            <a:xfrm flipH="1">
              <a:off x="4632" y="595"/>
              <a:ext cx="202" cy="45"/>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11" name="Rectangle 25"/>
            <p:cNvSpPr>
              <a:spLocks noChangeArrowheads="1"/>
            </p:cNvSpPr>
            <p:nvPr/>
          </p:nvSpPr>
          <p:spPr bwMode="auto">
            <a:xfrm flipH="1">
              <a:off x="5233" y="384"/>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612" name="Line 26"/>
            <p:cNvSpPr>
              <a:spLocks noChangeShapeType="1"/>
            </p:cNvSpPr>
            <p:nvPr/>
          </p:nvSpPr>
          <p:spPr bwMode="auto">
            <a:xfrm flipH="1">
              <a:off x="5264" y="332"/>
              <a:ext cx="31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13" name="Rectangle 27"/>
            <p:cNvSpPr>
              <a:spLocks noChangeArrowheads="1"/>
            </p:cNvSpPr>
            <p:nvPr/>
          </p:nvSpPr>
          <p:spPr bwMode="auto">
            <a:xfrm flipH="1">
              <a:off x="4907" y="155"/>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614" name="Rectangle 28"/>
            <p:cNvSpPr>
              <a:spLocks noChangeArrowheads="1"/>
            </p:cNvSpPr>
            <p:nvPr/>
          </p:nvSpPr>
          <p:spPr bwMode="auto">
            <a:xfrm flipH="1">
              <a:off x="4600" y="360"/>
              <a:ext cx="268" cy="53"/>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15" name="Rectangle 29"/>
            <p:cNvSpPr>
              <a:spLocks noChangeArrowheads="1"/>
            </p:cNvSpPr>
            <p:nvPr/>
          </p:nvSpPr>
          <p:spPr bwMode="auto">
            <a:xfrm flipH="1">
              <a:off x="4907" y="289"/>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616" name="Line 30"/>
            <p:cNvSpPr>
              <a:spLocks noChangeShapeType="1"/>
            </p:cNvSpPr>
            <p:nvPr/>
          </p:nvSpPr>
          <p:spPr bwMode="auto">
            <a:xfrm flipH="1">
              <a:off x="5119" y="270"/>
              <a:ext cx="4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17" name="Line 31"/>
            <p:cNvSpPr>
              <a:spLocks noChangeShapeType="1"/>
            </p:cNvSpPr>
            <p:nvPr/>
          </p:nvSpPr>
          <p:spPr bwMode="auto">
            <a:xfrm flipH="1">
              <a:off x="5119" y="145"/>
              <a:ext cx="4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18" name="Line 32"/>
            <p:cNvSpPr>
              <a:spLocks noChangeShapeType="1"/>
            </p:cNvSpPr>
            <p:nvPr/>
          </p:nvSpPr>
          <p:spPr bwMode="auto">
            <a:xfrm flipH="1" flipV="1">
              <a:off x="4740" y="229"/>
              <a:ext cx="145" cy="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19" name="Line 33"/>
            <p:cNvSpPr>
              <a:spLocks noChangeShapeType="1"/>
            </p:cNvSpPr>
            <p:nvPr/>
          </p:nvSpPr>
          <p:spPr bwMode="auto">
            <a:xfrm flipH="1" flipV="1">
              <a:off x="4745" y="417"/>
              <a:ext cx="140" cy="4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0" name="Line 34"/>
            <p:cNvSpPr>
              <a:spLocks noChangeShapeType="1"/>
            </p:cNvSpPr>
            <p:nvPr/>
          </p:nvSpPr>
          <p:spPr bwMode="auto">
            <a:xfrm flipH="1">
              <a:off x="4740" y="134"/>
              <a:ext cx="145"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1" name="Line 35"/>
            <p:cNvSpPr>
              <a:spLocks noChangeShapeType="1"/>
            </p:cNvSpPr>
            <p:nvPr/>
          </p:nvSpPr>
          <p:spPr bwMode="auto">
            <a:xfrm flipH="1">
              <a:off x="4709" y="270"/>
              <a:ext cx="169" cy="8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2" name="Line 36"/>
            <p:cNvSpPr>
              <a:spLocks noChangeShapeType="1"/>
            </p:cNvSpPr>
            <p:nvPr/>
          </p:nvSpPr>
          <p:spPr bwMode="auto">
            <a:xfrm flipH="1">
              <a:off x="4950" y="356"/>
              <a:ext cx="117" cy="7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3" name="Line 37"/>
            <p:cNvSpPr>
              <a:spLocks noChangeShapeType="1"/>
            </p:cNvSpPr>
            <p:nvPr/>
          </p:nvSpPr>
          <p:spPr bwMode="auto">
            <a:xfrm flipH="1" flipV="1">
              <a:off x="4950" y="490"/>
              <a:ext cx="122"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4" name="Line 38"/>
            <p:cNvSpPr>
              <a:spLocks noChangeShapeType="1"/>
            </p:cNvSpPr>
            <p:nvPr/>
          </p:nvSpPr>
          <p:spPr bwMode="auto">
            <a:xfrm flipH="1" flipV="1">
              <a:off x="4467" y="332"/>
              <a:ext cx="129" cy="5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5" name="Line 39"/>
            <p:cNvSpPr>
              <a:spLocks noChangeShapeType="1"/>
            </p:cNvSpPr>
            <p:nvPr/>
          </p:nvSpPr>
          <p:spPr bwMode="auto">
            <a:xfrm flipH="1">
              <a:off x="4443" y="197"/>
              <a:ext cx="181" cy="7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7626" name="Rectangle 40"/>
            <p:cNvSpPr>
              <a:spLocks noChangeArrowheads="1"/>
            </p:cNvSpPr>
            <p:nvPr/>
          </p:nvSpPr>
          <p:spPr bwMode="auto">
            <a:xfrm flipH="1">
              <a:off x="4631" y="226"/>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7627" name="Rectangle 41"/>
            <p:cNvSpPr>
              <a:spLocks noChangeArrowheads="1"/>
            </p:cNvSpPr>
            <p:nvPr/>
          </p:nvSpPr>
          <p:spPr bwMode="auto">
            <a:xfrm flipH="1">
              <a:off x="4315" y="274"/>
              <a:ext cx="241" cy="54"/>
            </a:xfrm>
            <a:prstGeom prst="rect">
              <a:avLst/>
            </a:prstGeom>
            <a:solidFill>
              <a:srgbClr val="E3BE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7628" name="Line 42"/>
            <p:cNvSpPr>
              <a:spLocks noChangeShapeType="1"/>
            </p:cNvSpPr>
            <p:nvPr/>
          </p:nvSpPr>
          <p:spPr bwMode="auto">
            <a:xfrm flipH="1">
              <a:off x="4841" y="543"/>
              <a:ext cx="231" cy="73"/>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Tree>
    <p:extLst>
      <p:ext uri="{BB962C8B-B14F-4D97-AF65-F5344CB8AC3E}">
        <p14:creationId xmlns:p14="http://schemas.microsoft.com/office/powerpoint/2010/main" val="64266446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Номер слайда 5"/>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A861FE-15E2-4432-AA99-196A3C55D53E}" type="slidenum">
              <a:rPr lang="ru-RU" altLang="ru-RU" smtClean="0">
                <a:cs typeface="Arial" panose="020B0604020202020204" pitchFamily="34" charset="0"/>
              </a:rPr>
              <a:pPr/>
              <a:t>33</a:t>
            </a:fld>
            <a:endParaRPr lang="ru-RU" altLang="ru-RU" smtClean="0">
              <a:cs typeface="Arial" panose="020B0604020202020204" pitchFamily="34" charset="0"/>
            </a:endParaRPr>
          </a:p>
        </p:txBody>
      </p:sp>
      <p:sp>
        <p:nvSpPr>
          <p:cNvPr id="69636" name="Rectangle 2"/>
          <p:cNvSpPr>
            <a:spLocks noGrp="1" noChangeArrowheads="1"/>
          </p:cNvSpPr>
          <p:nvPr>
            <p:ph type="title"/>
          </p:nvPr>
        </p:nvSpPr>
        <p:spPr>
          <a:xfrm>
            <a:off x="393861" y="142722"/>
            <a:ext cx="8258175" cy="762000"/>
          </a:xfrm>
          <a:noFill/>
        </p:spPr>
        <p:txBody>
          <a:bodyPr anchor="ctr"/>
          <a:lstStyle/>
          <a:p>
            <a:r>
              <a:rPr lang="ru-RU" altLang="ru-RU" dirty="0" smtClean="0">
                <a:latin typeface="Arial" panose="020B0604020202020204" pitchFamily="34" charset="0"/>
                <a:cs typeface="Arial" panose="020B0604020202020204" pitchFamily="34" charset="0"/>
              </a:rPr>
              <a:t>Взаимосвязь показателей</a:t>
            </a:r>
            <a:br>
              <a:rPr lang="ru-RU" altLang="ru-RU" dirty="0" smtClean="0">
                <a:latin typeface="Arial" panose="020B0604020202020204" pitchFamily="34" charset="0"/>
                <a:cs typeface="Arial" panose="020B0604020202020204" pitchFamily="34" charset="0"/>
              </a:rPr>
            </a:br>
            <a:r>
              <a:rPr lang="ru-RU" altLang="ru-RU" sz="1400" dirty="0" smtClean="0">
                <a:latin typeface="Arial" panose="020B0604020202020204" pitchFamily="34" charset="0"/>
                <a:cs typeface="Arial" panose="020B0604020202020204" pitchFamily="34" charset="0"/>
              </a:rPr>
              <a:t>(оборотные средства и ликвидность)</a:t>
            </a:r>
          </a:p>
        </p:txBody>
      </p:sp>
      <p:sp>
        <p:nvSpPr>
          <p:cNvPr id="69637" name="Rectangle 3"/>
          <p:cNvSpPr>
            <a:spLocks noGrp="1" noChangeArrowheads="1"/>
          </p:cNvSpPr>
          <p:nvPr>
            <p:ph type="body" sz="half" idx="2"/>
          </p:nvPr>
        </p:nvSpPr>
        <p:spPr>
          <a:xfrm>
            <a:off x="280988" y="1447800"/>
            <a:ext cx="8651875" cy="4495800"/>
          </a:xfrm>
          <a:noFill/>
        </p:spPr>
        <p:txBody>
          <a:bodyPr/>
          <a:lstStyle/>
          <a:p>
            <a:pPr marL="0" indent="381000" algn="just">
              <a:buFontTx/>
              <a:buNone/>
            </a:pPr>
            <a:r>
              <a:rPr lang="ru-RU" altLang="ru-RU" dirty="0" smtClean="0">
                <a:latin typeface="Arial" panose="020B0604020202020204" pitchFamily="34" charset="0"/>
                <a:cs typeface="Arial" panose="020B0604020202020204" pitchFamily="34" charset="0"/>
              </a:rPr>
              <a:t>При управлении собственными оборотными средствами нужно также учитывать ограничения по ликвидности</a:t>
            </a:r>
          </a:p>
          <a:p>
            <a:pPr marL="0" indent="381000" algn="just">
              <a:lnSpc>
                <a:spcPct val="90000"/>
              </a:lnSpc>
              <a:buFontTx/>
              <a:buNone/>
            </a:pPr>
            <a:r>
              <a:rPr lang="ru-RU" altLang="ru-RU" b="0" dirty="0" smtClean="0">
                <a:latin typeface="Arial" panose="020B0604020202020204" pitchFamily="34" charset="0"/>
                <a:cs typeface="Arial" panose="020B0604020202020204" pitchFamily="34" charset="0"/>
              </a:rPr>
              <a:t>Необходимо выбирать между уменьшением оборотных средств, </a:t>
            </a:r>
            <a:r>
              <a:rPr lang="ru-RU" altLang="ru-RU" dirty="0" smtClean="0">
                <a:latin typeface="Arial" panose="020B0604020202020204" pitchFamily="34" charset="0"/>
                <a:cs typeface="Arial" panose="020B0604020202020204" pitchFamily="34" charset="0"/>
              </a:rPr>
              <a:t>положительно влияющим на рентабельность активов, </a:t>
            </a:r>
            <a:r>
              <a:rPr lang="ru-RU" altLang="ru-RU" b="0" dirty="0" smtClean="0">
                <a:latin typeface="Arial" panose="020B0604020202020204" pitchFamily="34" charset="0"/>
                <a:cs typeface="Arial" panose="020B0604020202020204" pitchFamily="34" charset="0"/>
              </a:rPr>
              <a:t>и снижением общей ликвидности</a:t>
            </a:r>
            <a:r>
              <a:rPr lang="ru-RU" altLang="ru-RU" dirty="0" smtClean="0">
                <a:latin typeface="Arial" panose="020B0604020202020204" pitchFamily="34" charset="0"/>
                <a:cs typeface="Arial" panose="020B0604020202020204" pitchFamily="34" charset="0"/>
              </a:rPr>
              <a:t>, которая может привести к невозможности расплатиться с кредиторами</a:t>
            </a:r>
          </a:p>
          <a:p>
            <a:pPr marL="0" indent="381000" algn="just">
              <a:lnSpc>
                <a:spcPct val="90000"/>
              </a:lnSpc>
              <a:buFontTx/>
              <a:buNone/>
            </a:pPr>
            <a:r>
              <a:rPr lang="ru-RU" altLang="ru-RU" dirty="0" smtClean="0">
                <a:latin typeface="Arial" panose="020B0604020202020204" pitchFamily="34" charset="0"/>
                <a:cs typeface="Arial" panose="020B0604020202020204" pitchFamily="34" charset="0"/>
              </a:rPr>
              <a:t>В связи с этим важно использовать методики управления текущими активами и пассивами:</a:t>
            </a:r>
          </a:p>
          <a:p>
            <a:pPr marL="0" indent="381000" algn="just">
              <a:lnSpc>
                <a:spcPct val="90000"/>
              </a:lnSpc>
            </a:pPr>
            <a:r>
              <a:rPr lang="ru-RU" altLang="ru-RU" dirty="0" smtClean="0">
                <a:latin typeface="Arial" panose="020B0604020202020204" pitchFamily="34" charset="0"/>
                <a:cs typeface="Arial" panose="020B0604020202020204" pitchFamily="34" charset="0"/>
              </a:rPr>
              <a:t>  контроль оборачиваемости текущих активов и обязательств</a:t>
            </a:r>
          </a:p>
          <a:p>
            <a:pPr marL="0" indent="381000" algn="just">
              <a:lnSpc>
                <a:spcPct val="90000"/>
              </a:lnSpc>
            </a:pPr>
            <a:r>
              <a:rPr lang="ru-RU" altLang="ru-RU" dirty="0" smtClean="0">
                <a:latin typeface="Arial" panose="020B0604020202020204" pitchFamily="34" charset="0"/>
                <a:cs typeface="Arial" panose="020B0604020202020204" pitchFamily="34" charset="0"/>
              </a:rPr>
              <a:t>  совершенствование кредитной политики</a:t>
            </a:r>
          </a:p>
          <a:p>
            <a:pPr marL="0" indent="381000">
              <a:lnSpc>
                <a:spcPct val="90000"/>
              </a:lnSpc>
            </a:pPr>
            <a:r>
              <a:rPr lang="ru-RU" altLang="ru-RU" dirty="0" smtClean="0">
                <a:latin typeface="Arial" panose="020B0604020202020204" pitchFamily="34" charset="0"/>
                <a:cs typeface="Arial" panose="020B0604020202020204" pitchFamily="34" charset="0"/>
              </a:rPr>
              <a:t>  управление инкассацией дебиторской задолженности и             </a:t>
            </a:r>
          </a:p>
          <a:p>
            <a:pPr marL="0" indent="381000">
              <a:lnSpc>
                <a:spcPct val="90000"/>
              </a:lnSpc>
              <a:buFontTx/>
              <a:buNone/>
            </a:pPr>
            <a:r>
              <a:rPr lang="ru-RU" altLang="ru-RU" dirty="0" smtClean="0">
                <a:latin typeface="Arial" panose="020B0604020202020204" pitchFamily="34" charset="0"/>
                <a:cs typeface="Arial" panose="020B0604020202020204" pitchFamily="34" charset="0"/>
              </a:rPr>
              <a:t>    погашением кредиторской задолженности</a:t>
            </a:r>
          </a:p>
        </p:txBody>
      </p:sp>
      <p:grpSp>
        <p:nvGrpSpPr>
          <p:cNvPr id="69638" name="Group 4"/>
          <p:cNvGrpSpPr>
            <a:grpSpLocks/>
          </p:cNvGrpSpPr>
          <p:nvPr/>
        </p:nvGrpSpPr>
        <p:grpSpPr bwMode="auto">
          <a:xfrm>
            <a:off x="6510338" y="200025"/>
            <a:ext cx="1838325" cy="974725"/>
            <a:chOff x="4443" y="126"/>
            <a:chExt cx="1254" cy="614"/>
          </a:xfrm>
        </p:grpSpPr>
        <p:sp>
          <p:nvSpPr>
            <p:cNvPr id="69639" name="Rectangle 5"/>
            <p:cNvSpPr>
              <a:spLocks noChangeArrowheads="1"/>
            </p:cNvSpPr>
            <p:nvPr/>
          </p:nvSpPr>
          <p:spPr bwMode="auto">
            <a:xfrm flipH="1">
              <a:off x="4986" y="155"/>
              <a:ext cx="214" cy="48"/>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0" name="Rectangle 6"/>
            <p:cNvSpPr>
              <a:spLocks noChangeArrowheads="1"/>
            </p:cNvSpPr>
            <p:nvPr/>
          </p:nvSpPr>
          <p:spPr bwMode="auto">
            <a:xfrm flipH="1">
              <a:off x="4986" y="276"/>
              <a:ext cx="214" cy="39"/>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1" name="Rectangle 7"/>
            <p:cNvSpPr>
              <a:spLocks noChangeArrowheads="1"/>
            </p:cNvSpPr>
            <p:nvPr/>
          </p:nvSpPr>
          <p:spPr bwMode="auto">
            <a:xfrm rot="5400000" flipH="1">
              <a:off x="5495" y="469"/>
              <a:ext cx="361" cy="4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2" name="Rectangle 8"/>
            <p:cNvSpPr>
              <a:spLocks noChangeArrowheads="1"/>
            </p:cNvSpPr>
            <p:nvPr/>
          </p:nvSpPr>
          <p:spPr bwMode="auto">
            <a:xfrm flipH="1">
              <a:off x="5112" y="398"/>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43" name="Rectangle 9"/>
            <p:cNvSpPr>
              <a:spLocks noChangeArrowheads="1"/>
            </p:cNvSpPr>
            <p:nvPr/>
          </p:nvSpPr>
          <p:spPr bwMode="auto">
            <a:xfrm flipH="1">
              <a:off x="5159" y="350"/>
              <a:ext cx="178" cy="49"/>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4" name="Rectangle 10"/>
            <p:cNvSpPr>
              <a:spLocks noChangeArrowheads="1"/>
            </p:cNvSpPr>
            <p:nvPr/>
          </p:nvSpPr>
          <p:spPr bwMode="auto">
            <a:xfrm flipH="1">
              <a:off x="5309" y="464"/>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45" name="Rectangle 11"/>
            <p:cNvSpPr>
              <a:spLocks noChangeArrowheads="1"/>
            </p:cNvSpPr>
            <p:nvPr/>
          </p:nvSpPr>
          <p:spPr bwMode="auto">
            <a:xfrm flipH="1">
              <a:off x="5319" y="528"/>
              <a:ext cx="1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46" name="Rectangle 12"/>
            <p:cNvSpPr>
              <a:spLocks noChangeArrowheads="1"/>
            </p:cNvSpPr>
            <p:nvPr/>
          </p:nvSpPr>
          <p:spPr bwMode="auto">
            <a:xfrm flipH="1">
              <a:off x="5407" y="380"/>
              <a:ext cx="215" cy="47"/>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7" name="Rectangle 13"/>
            <p:cNvSpPr>
              <a:spLocks noChangeArrowheads="1"/>
            </p:cNvSpPr>
            <p:nvPr/>
          </p:nvSpPr>
          <p:spPr bwMode="auto">
            <a:xfrm flipH="1">
              <a:off x="5407" y="443"/>
              <a:ext cx="215" cy="49"/>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8" name="Rectangle 14"/>
            <p:cNvSpPr>
              <a:spLocks noChangeArrowheads="1"/>
            </p:cNvSpPr>
            <p:nvPr/>
          </p:nvSpPr>
          <p:spPr bwMode="auto">
            <a:xfrm flipH="1">
              <a:off x="5407" y="509"/>
              <a:ext cx="215" cy="49"/>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49" name="Line 15"/>
            <p:cNvSpPr>
              <a:spLocks noChangeShapeType="1"/>
            </p:cNvSpPr>
            <p:nvPr/>
          </p:nvSpPr>
          <p:spPr bwMode="auto">
            <a:xfrm flipH="1" flipV="1">
              <a:off x="5229" y="524"/>
              <a:ext cx="174" cy="8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50" name="Line 16"/>
            <p:cNvSpPr>
              <a:spLocks noChangeShapeType="1"/>
            </p:cNvSpPr>
            <p:nvPr/>
          </p:nvSpPr>
          <p:spPr bwMode="auto">
            <a:xfrm flipH="1">
              <a:off x="5328" y="478"/>
              <a:ext cx="75" cy="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51" name="Line 17"/>
            <p:cNvSpPr>
              <a:spLocks noChangeShapeType="1"/>
            </p:cNvSpPr>
            <p:nvPr/>
          </p:nvSpPr>
          <p:spPr bwMode="auto">
            <a:xfrm flipH="1">
              <a:off x="5241" y="403"/>
              <a:ext cx="162" cy="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52" name="Line 18"/>
            <p:cNvSpPr>
              <a:spLocks noChangeShapeType="1"/>
            </p:cNvSpPr>
            <p:nvPr/>
          </p:nvSpPr>
          <p:spPr bwMode="auto">
            <a:xfrm flipH="1" flipV="1">
              <a:off x="5328" y="505"/>
              <a:ext cx="75" cy="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53" name="Rectangle 19"/>
            <p:cNvSpPr>
              <a:spLocks noChangeArrowheads="1"/>
            </p:cNvSpPr>
            <p:nvPr/>
          </p:nvSpPr>
          <p:spPr bwMode="auto">
            <a:xfrm flipH="1">
              <a:off x="5407" y="575"/>
              <a:ext cx="215" cy="48"/>
            </a:xfrm>
            <a:prstGeom prst="rect">
              <a:avLst/>
            </a:prstGeom>
            <a:solidFill>
              <a:srgbClr val="C0FEF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4" name="Rectangle 20"/>
            <p:cNvSpPr>
              <a:spLocks noChangeArrowheads="1"/>
            </p:cNvSpPr>
            <p:nvPr/>
          </p:nvSpPr>
          <p:spPr bwMode="auto">
            <a:xfrm flipH="1">
              <a:off x="5159" y="472"/>
              <a:ext cx="165" cy="76"/>
            </a:xfrm>
            <a:prstGeom prst="rect">
              <a:avLst/>
            </a:prstGeom>
            <a:solidFill>
              <a:srgbClr val="DBFFB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5" name="Rectangle 21"/>
            <p:cNvSpPr>
              <a:spLocks noChangeArrowheads="1"/>
            </p:cNvSpPr>
            <p:nvPr/>
          </p:nvSpPr>
          <p:spPr bwMode="auto">
            <a:xfrm rot="5400000" flipH="1">
              <a:off x="5566" y="214"/>
              <a:ext cx="219" cy="43"/>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6" name="Rectangle 22"/>
            <p:cNvSpPr>
              <a:spLocks noChangeArrowheads="1"/>
            </p:cNvSpPr>
            <p:nvPr/>
          </p:nvSpPr>
          <p:spPr bwMode="auto">
            <a:xfrm flipH="1">
              <a:off x="4737" y="211"/>
              <a:ext cx="216" cy="48"/>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7" name="Rectangle 23"/>
            <p:cNvSpPr>
              <a:spLocks noChangeArrowheads="1"/>
            </p:cNvSpPr>
            <p:nvPr/>
          </p:nvSpPr>
          <p:spPr bwMode="auto">
            <a:xfrm flipH="1">
              <a:off x="4986" y="443"/>
              <a:ext cx="139" cy="49"/>
            </a:xfrm>
            <a:prstGeom prst="rect">
              <a:avLst/>
            </a:prstGeom>
            <a:solidFill>
              <a:srgbClr val="FDE3BA"/>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8" name="Rectangle 24"/>
            <p:cNvSpPr>
              <a:spLocks noChangeArrowheads="1"/>
            </p:cNvSpPr>
            <p:nvPr/>
          </p:nvSpPr>
          <p:spPr bwMode="auto">
            <a:xfrm flipH="1">
              <a:off x="4743" y="590"/>
              <a:ext cx="191" cy="39"/>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59" name="Rectangle 25"/>
            <p:cNvSpPr>
              <a:spLocks noChangeArrowheads="1"/>
            </p:cNvSpPr>
            <p:nvPr/>
          </p:nvSpPr>
          <p:spPr bwMode="auto">
            <a:xfrm flipH="1">
              <a:off x="5309" y="398"/>
              <a:ext cx="2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60" name="Line 26"/>
            <p:cNvSpPr>
              <a:spLocks noChangeShapeType="1"/>
            </p:cNvSpPr>
            <p:nvPr/>
          </p:nvSpPr>
          <p:spPr bwMode="auto">
            <a:xfrm flipH="1">
              <a:off x="5341" y="355"/>
              <a:ext cx="29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1" name="Rectangle 27"/>
            <p:cNvSpPr>
              <a:spLocks noChangeArrowheads="1"/>
            </p:cNvSpPr>
            <p:nvPr/>
          </p:nvSpPr>
          <p:spPr bwMode="auto">
            <a:xfrm flipH="1">
              <a:off x="5000" y="194"/>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62" name="Rectangle 28"/>
            <p:cNvSpPr>
              <a:spLocks noChangeArrowheads="1"/>
            </p:cNvSpPr>
            <p:nvPr/>
          </p:nvSpPr>
          <p:spPr bwMode="auto">
            <a:xfrm flipH="1">
              <a:off x="4713" y="380"/>
              <a:ext cx="253" cy="47"/>
            </a:xfrm>
            <a:prstGeom prst="rect">
              <a:avLst/>
            </a:prstGeom>
            <a:solidFill>
              <a:srgbClr val="FCFEB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63" name="Rectangle 29"/>
            <p:cNvSpPr>
              <a:spLocks noChangeArrowheads="1"/>
            </p:cNvSpPr>
            <p:nvPr/>
          </p:nvSpPr>
          <p:spPr bwMode="auto">
            <a:xfrm flipH="1">
              <a:off x="5000" y="314"/>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64" name="Line 30"/>
            <p:cNvSpPr>
              <a:spLocks noChangeShapeType="1"/>
            </p:cNvSpPr>
            <p:nvPr/>
          </p:nvSpPr>
          <p:spPr bwMode="auto">
            <a:xfrm flipH="1">
              <a:off x="5204" y="300"/>
              <a:ext cx="43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5" name="Line 31"/>
            <p:cNvSpPr>
              <a:spLocks noChangeShapeType="1"/>
            </p:cNvSpPr>
            <p:nvPr/>
          </p:nvSpPr>
          <p:spPr bwMode="auto">
            <a:xfrm flipH="1">
              <a:off x="5204" y="188"/>
              <a:ext cx="43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6" name="Line 32"/>
            <p:cNvSpPr>
              <a:spLocks noChangeShapeType="1"/>
            </p:cNvSpPr>
            <p:nvPr/>
          </p:nvSpPr>
          <p:spPr bwMode="auto">
            <a:xfrm flipH="1" flipV="1">
              <a:off x="4845" y="263"/>
              <a:ext cx="137" cy="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7" name="Line 33"/>
            <p:cNvSpPr>
              <a:spLocks noChangeShapeType="1"/>
            </p:cNvSpPr>
            <p:nvPr/>
          </p:nvSpPr>
          <p:spPr bwMode="auto">
            <a:xfrm flipH="1" flipV="1">
              <a:off x="4850" y="431"/>
              <a:ext cx="132" cy="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8" name="Line 34"/>
            <p:cNvSpPr>
              <a:spLocks noChangeShapeType="1"/>
            </p:cNvSpPr>
            <p:nvPr/>
          </p:nvSpPr>
          <p:spPr bwMode="auto">
            <a:xfrm flipH="1">
              <a:off x="4845" y="179"/>
              <a:ext cx="137" cy="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69" name="Line 35"/>
            <p:cNvSpPr>
              <a:spLocks noChangeShapeType="1"/>
            </p:cNvSpPr>
            <p:nvPr/>
          </p:nvSpPr>
          <p:spPr bwMode="auto">
            <a:xfrm flipH="1">
              <a:off x="4816" y="300"/>
              <a:ext cx="160" cy="7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70" name="Line 36"/>
            <p:cNvSpPr>
              <a:spLocks noChangeShapeType="1"/>
            </p:cNvSpPr>
            <p:nvPr/>
          </p:nvSpPr>
          <p:spPr bwMode="auto">
            <a:xfrm flipH="1">
              <a:off x="5044" y="376"/>
              <a:ext cx="111" cy="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71" name="Line 37"/>
            <p:cNvSpPr>
              <a:spLocks noChangeShapeType="1"/>
            </p:cNvSpPr>
            <p:nvPr/>
          </p:nvSpPr>
          <p:spPr bwMode="auto">
            <a:xfrm flipH="1" flipV="1">
              <a:off x="5044" y="496"/>
              <a:ext cx="115" cy="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72" name="Line 38"/>
            <p:cNvSpPr>
              <a:spLocks noChangeShapeType="1"/>
            </p:cNvSpPr>
            <p:nvPr/>
          </p:nvSpPr>
          <p:spPr bwMode="auto">
            <a:xfrm flipH="1" flipV="1">
              <a:off x="4587" y="355"/>
              <a:ext cx="122" cy="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73" name="Line 39"/>
            <p:cNvSpPr>
              <a:spLocks noChangeShapeType="1"/>
            </p:cNvSpPr>
            <p:nvPr/>
          </p:nvSpPr>
          <p:spPr bwMode="auto">
            <a:xfrm flipH="1">
              <a:off x="4564" y="235"/>
              <a:ext cx="171" cy="6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69674" name="Rectangle 40"/>
            <p:cNvSpPr>
              <a:spLocks noChangeArrowheads="1"/>
            </p:cNvSpPr>
            <p:nvPr/>
          </p:nvSpPr>
          <p:spPr bwMode="auto">
            <a:xfrm flipH="1">
              <a:off x="4739" y="257"/>
              <a:ext cx="21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solidFill>
                    <a:schemeClr val="bg1"/>
                  </a:solidFill>
                  <a:cs typeface="Arial" panose="020B0604020202020204" pitchFamily="34" charset="0"/>
                </a:rPr>
                <a:t>*</a:t>
              </a:r>
            </a:p>
          </p:txBody>
        </p:sp>
        <p:sp>
          <p:nvSpPr>
            <p:cNvPr id="69675" name="Rectangle 41"/>
            <p:cNvSpPr>
              <a:spLocks noChangeArrowheads="1"/>
            </p:cNvSpPr>
            <p:nvPr/>
          </p:nvSpPr>
          <p:spPr bwMode="auto">
            <a:xfrm flipH="1">
              <a:off x="4443" y="304"/>
              <a:ext cx="228" cy="47"/>
            </a:xfrm>
            <a:prstGeom prst="rect">
              <a:avLst/>
            </a:prstGeom>
            <a:solidFill>
              <a:srgbClr val="E3BE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cs typeface="Arial" panose="020B0604020202020204" pitchFamily="34" charset="0"/>
              </a:endParaRPr>
            </a:p>
          </p:txBody>
        </p:sp>
        <p:sp>
          <p:nvSpPr>
            <p:cNvPr id="69676" name="Line 42"/>
            <p:cNvSpPr>
              <a:spLocks noChangeShapeType="1"/>
            </p:cNvSpPr>
            <p:nvPr/>
          </p:nvSpPr>
          <p:spPr bwMode="auto">
            <a:xfrm flipH="1">
              <a:off x="4941" y="543"/>
              <a:ext cx="218" cy="65"/>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grpSp>
    </p:spTree>
    <p:extLst>
      <p:ext uri="{BB962C8B-B14F-4D97-AF65-F5344CB8AC3E}">
        <p14:creationId xmlns:p14="http://schemas.microsoft.com/office/powerpoint/2010/main" val="260183768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B59BF0-8D90-40E8-B433-D17BA2ABBABA}" type="slidenum">
              <a:rPr lang="ru-RU" altLang="ru-RU" smtClean="0">
                <a:cs typeface="Arial" panose="020B0604020202020204" pitchFamily="34" charset="0"/>
              </a:rPr>
              <a:pPr/>
              <a:t>34</a:t>
            </a:fld>
            <a:endParaRPr lang="ru-RU" altLang="ru-RU" smtClean="0">
              <a:cs typeface="Arial" panose="020B0604020202020204" pitchFamily="34" charset="0"/>
            </a:endParaRPr>
          </a:p>
        </p:txBody>
      </p:sp>
      <p:sp>
        <p:nvSpPr>
          <p:cNvPr id="71684" name="Rectangle 2"/>
          <p:cNvSpPr>
            <a:spLocks noGrp="1" noChangeArrowheads="1"/>
          </p:cNvSpPr>
          <p:nvPr>
            <p:ph type="title"/>
          </p:nvPr>
        </p:nvSpPr>
        <p:spPr>
          <a:xfrm>
            <a:off x="251520" y="260648"/>
            <a:ext cx="8440738" cy="990600"/>
          </a:xfrm>
          <a:noFill/>
        </p:spPr>
        <p:txBody>
          <a:bodyPr anchor="ctr"/>
          <a:lstStyle/>
          <a:p>
            <a:r>
              <a:rPr lang="ru-RU" altLang="ru-RU" dirty="0" smtClean="0">
                <a:latin typeface="Arial" panose="020B0604020202020204" pitchFamily="34" charset="0"/>
                <a:cs typeface="Arial" panose="020B0604020202020204" pitchFamily="34" charset="0"/>
              </a:rPr>
              <a:t>Пример использования результатов диагностики</a:t>
            </a:r>
            <a:br>
              <a:rPr lang="ru-RU" altLang="ru-RU" dirty="0" smtClean="0">
                <a:latin typeface="Arial" panose="020B0604020202020204" pitchFamily="34" charset="0"/>
                <a:cs typeface="Arial" panose="020B0604020202020204" pitchFamily="34" charset="0"/>
              </a:rPr>
            </a:br>
            <a:endParaRPr lang="ru-RU" altLang="ru-RU" dirty="0" smtClean="0">
              <a:latin typeface="Arial" panose="020B0604020202020204" pitchFamily="34" charset="0"/>
              <a:cs typeface="Arial" panose="020B0604020202020204" pitchFamily="34" charset="0"/>
            </a:endParaRPr>
          </a:p>
        </p:txBody>
      </p:sp>
      <p:sp>
        <p:nvSpPr>
          <p:cNvPr id="71685" name="Rectangle 3"/>
          <p:cNvSpPr>
            <a:spLocks noChangeArrowheads="1"/>
          </p:cNvSpPr>
          <p:nvPr/>
        </p:nvSpPr>
        <p:spPr bwMode="auto">
          <a:xfrm>
            <a:off x="1862856" y="1271588"/>
            <a:ext cx="1532088"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Возможные</a:t>
            </a:r>
          </a:p>
          <a:p>
            <a:pPr algn="ctr"/>
            <a:r>
              <a:rPr lang="ru-RU" altLang="ru-RU" b="1">
                <a:cs typeface="Arial" panose="020B0604020202020204" pitchFamily="34" charset="0"/>
              </a:rPr>
              <a:t>причины</a:t>
            </a:r>
          </a:p>
        </p:txBody>
      </p:sp>
      <p:sp>
        <p:nvSpPr>
          <p:cNvPr id="71686" name="Rectangle 4"/>
          <p:cNvSpPr>
            <a:spLocks noChangeArrowheads="1"/>
          </p:cNvSpPr>
          <p:nvPr/>
        </p:nvSpPr>
        <p:spPr bwMode="auto">
          <a:xfrm>
            <a:off x="7188452" y="1119188"/>
            <a:ext cx="1713996"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Направления</a:t>
            </a:r>
          </a:p>
          <a:p>
            <a:pPr algn="ctr"/>
            <a:r>
              <a:rPr lang="ru-RU" altLang="ru-RU" b="1">
                <a:cs typeface="Arial" panose="020B0604020202020204" pitchFamily="34" charset="0"/>
              </a:rPr>
              <a:t>действий</a:t>
            </a:r>
          </a:p>
        </p:txBody>
      </p:sp>
      <p:sp>
        <p:nvSpPr>
          <p:cNvPr id="71687" name="Rectangle 5"/>
          <p:cNvSpPr>
            <a:spLocks noChangeArrowheads="1"/>
          </p:cNvSpPr>
          <p:nvPr/>
        </p:nvSpPr>
        <p:spPr bwMode="auto">
          <a:xfrm>
            <a:off x="514771" y="3359150"/>
            <a:ext cx="1134222" cy="73609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Недостаток</a:t>
            </a:r>
          </a:p>
          <a:p>
            <a:pPr algn="ctr"/>
            <a:r>
              <a:rPr lang="ru-RU" altLang="ru-RU" sz="1400">
                <a:cs typeface="Arial" panose="020B0604020202020204" pitchFamily="34" charset="0"/>
              </a:rPr>
              <a:t>денежных </a:t>
            </a:r>
          </a:p>
          <a:p>
            <a:pPr algn="ctr"/>
            <a:r>
              <a:rPr lang="ru-RU" altLang="ru-RU" sz="1400">
                <a:cs typeface="Arial" panose="020B0604020202020204" pitchFamily="34" charset="0"/>
              </a:rPr>
              <a:t>средств</a:t>
            </a:r>
          </a:p>
        </p:txBody>
      </p:sp>
      <p:sp>
        <p:nvSpPr>
          <p:cNvPr id="71688" name="Rectangle 6"/>
          <p:cNvSpPr>
            <a:spLocks noChangeArrowheads="1"/>
          </p:cNvSpPr>
          <p:nvPr/>
        </p:nvSpPr>
        <p:spPr bwMode="auto">
          <a:xfrm>
            <a:off x="415224" y="1416050"/>
            <a:ext cx="133331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Проблема</a:t>
            </a:r>
          </a:p>
        </p:txBody>
      </p:sp>
      <p:sp>
        <p:nvSpPr>
          <p:cNvPr id="71689" name="Rectangle 7"/>
          <p:cNvSpPr>
            <a:spLocks noChangeArrowheads="1"/>
          </p:cNvSpPr>
          <p:nvPr/>
        </p:nvSpPr>
        <p:spPr bwMode="auto">
          <a:xfrm>
            <a:off x="3528625" y="2917825"/>
            <a:ext cx="1577164"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Рентабельность </a:t>
            </a:r>
          </a:p>
          <a:p>
            <a:pPr algn="ctr"/>
            <a:r>
              <a:rPr lang="ru-RU" altLang="ru-RU" sz="1400">
                <a:cs typeface="Arial" panose="020B0604020202020204" pitchFamily="34" charset="0"/>
              </a:rPr>
              <a:t>продаж</a:t>
            </a:r>
          </a:p>
        </p:txBody>
      </p:sp>
      <p:sp>
        <p:nvSpPr>
          <p:cNvPr id="71690" name="Rectangle 8"/>
          <p:cNvSpPr>
            <a:spLocks noChangeArrowheads="1"/>
          </p:cNvSpPr>
          <p:nvPr/>
        </p:nvSpPr>
        <p:spPr bwMode="auto">
          <a:xfrm>
            <a:off x="3680829" y="1416050"/>
            <a:ext cx="141404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Индикатор</a:t>
            </a:r>
          </a:p>
        </p:txBody>
      </p:sp>
      <p:sp>
        <p:nvSpPr>
          <p:cNvPr id="71691" name="Rectangle 9"/>
          <p:cNvSpPr>
            <a:spLocks noChangeArrowheads="1"/>
          </p:cNvSpPr>
          <p:nvPr/>
        </p:nvSpPr>
        <p:spPr bwMode="auto">
          <a:xfrm>
            <a:off x="3977111" y="5146675"/>
            <a:ext cx="1100880"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Денежный </a:t>
            </a:r>
          </a:p>
          <a:p>
            <a:pPr algn="ctr"/>
            <a:r>
              <a:rPr lang="ru-RU" altLang="ru-RU" sz="1400">
                <a:cs typeface="Arial" panose="020B0604020202020204" pitchFamily="34" charset="0"/>
              </a:rPr>
              <a:t>поток</a:t>
            </a:r>
          </a:p>
        </p:txBody>
      </p:sp>
      <p:sp>
        <p:nvSpPr>
          <p:cNvPr id="71692" name="Rectangle 10"/>
          <p:cNvSpPr>
            <a:spLocks noChangeArrowheads="1"/>
          </p:cNvSpPr>
          <p:nvPr/>
        </p:nvSpPr>
        <p:spPr bwMode="auto">
          <a:xfrm>
            <a:off x="5256822" y="1416050"/>
            <a:ext cx="149579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b="1">
                <a:cs typeface="Arial" panose="020B0604020202020204" pitchFamily="34" charset="0"/>
              </a:rPr>
              <a:t>Параметры</a:t>
            </a:r>
          </a:p>
        </p:txBody>
      </p:sp>
      <p:sp>
        <p:nvSpPr>
          <p:cNvPr id="71693" name="Rectangle 11"/>
          <p:cNvSpPr>
            <a:spLocks noChangeArrowheads="1"/>
          </p:cNvSpPr>
          <p:nvPr/>
        </p:nvSpPr>
        <p:spPr bwMode="auto">
          <a:xfrm>
            <a:off x="1870374" y="3524250"/>
            <a:ext cx="1658340"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Высокие расходы</a:t>
            </a:r>
          </a:p>
        </p:txBody>
      </p:sp>
      <p:sp>
        <p:nvSpPr>
          <p:cNvPr id="71694" name="Rectangle 12"/>
          <p:cNvSpPr>
            <a:spLocks noChangeArrowheads="1"/>
          </p:cNvSpPr>
          <p:nvPr/>
        </p:nvSpPr>
        <p:spPr bwMode="auto">
          <a:xfrm>
            <a:off x="5378450" y="5286375"/>
            <a:ext cx="1254125" cy="311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Рост дебит.з.</a:t>
            </a:r>
          </a:p>
        </p:txBody>
      </p:sp>
      <p:sp>
        <p:nvSpPr>
          <p:cNvPr id="71695" name="Rectangle 13"/>
          <p:cNvSpPr>
            <a:spLocks noChangeArrowheads="1"/>
          </p:cNvSpPr>
          <p:nvPr/>
        </p:nvSpPr>
        <p:spPr bwMode="auto">
          <a:xfrm>
            <a:off x="1909104" y="2360613"/>
            <a:ext cx="1442768"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Низкие доходы</a:t>
            </a:r>
          </a:p>
        </p:txBody>
      </p:sp>
      <p:sp>
        <p:nvSpPr>
          <p:cNvPr id="71696" name="Rectangle 14"/>
          <p:cNvSpPr>
            <a:spLocks noChangeArrowheads="1"/>
          </p:cNvSpPr>
          <p:nvPr/>
        </p:nvSpPr>
        <p:spPr bwMode="auto">
          <a:xfrm>
            <a:off x="5294748" y="2011363"/>
            <a:ext cx="1419942"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Объем продаж</a:t>
            </a:r>
          </a:p>
        </p:txBody>
      </p:sp>
      <p:sp>
        <p:nvSpPr>
          <p:cNvPr id="71697" name="Rectangle 15"/>
          <p:cNvSpPr>
            <a:spLocks noChangeArrowheads="1"/>
          </p:cNvSpPr>
          <p:nvPr/>
        </p:nvSpPr>
        <p:spPr bwMode="auto">
          <a:xfrm>
            <a:off x="5313399" y="2847975"/>
            <a:ext cx="1384227"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Цена товара   </a:t>
            </a:r>
          </a:p>
        </p:txBody>
      </p:sp>
      <p:sp>
        <p:nvSpPr>
          <p:cNvPr id="71698" name="Rectangle 16"/>
          <p:cNvSpPr>
            <a:spLocks noChangeArrowheads="1"/>
          </p:cNvSpPr>
          <p:nvPr/>
        </p:nvSpPr>
        <p:spPr bwMode="auto">
          <a:xfrm>
            <a:off x="5249665" y="3335338"/>
            <a:ext cx="1511697"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Производствен-</a:t>
            </a:r>
          </a:p>
          <a:p>
            <a:pPr algn="ctr"/>
            <a:r>
              <a:rPr lang="ru-RU" altLang="ru-RU" sz="1400">
                <a:cs typeface="Arial" panose="020B0604020202020204" pitchFamily="34" charset="0"/>
              </a:rPr>
              <a:t>ные расходы</a:t>
            </a:r>
          </a:p>
        </p:txBody>
      </p:sp>
      <p:sp>
        <p:nvSpPr>
          <p:cNvPr id="71699" name="Rectangle 17"/>
          <p:cNvSpPr>
            <a:spLocks noChangeArrowheads="1"/>
          </p:cNvSpPr>
          <p:nvPr/>
        </p:nvSpPr>
        <p:spPr bwMode="auto">
          <a:xfrm>
            <a:off x="5225619" y="4032250"/>
            <a:ext cx="1559788"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Непроизводст-</a:t>
            </a:r>
          </a:p>
          <a:p>
            <a:pPr algn="ctr"/>
            <a:r>
              <a:rPr lang="ru-RU" altLang="ru-RU" sz="1400">
                <a:cs typeface="Arial" panose="020B0604020202020204" pitchFamily="34" charset="0"/>
              </a:rPr>
              <a:t>венные расходы</a:t>
            </a:r>
          </a:p>
        </p:txBody>
      </p:sp>
      <p:sp>
        <p:nvSpPr>
          <p:cNvPr id="71700" name="Rectangle 18"/>
          <p:cNvSpPr>
            <a:spLocks noChangeArrowheads="1"/>
          </p:cNvSpPr>
          <p:nvPr/>
        </p:nvSpPr>
        <p:spPr bwMode="auto">
          <a:xfrm>
            <a:off x="5363268" y="4799013"/>
            <a:ext cx="1281314"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Рост запасов</a:t>
            </a:r>
          </a:p>
        </p:txBody>
      </p:sp>
      <p:sp>
        <p:nvSpPr>
          <p:cNvPr id="71701" name="Rectangle 19"/>
          <p:cNvSpPr>
            <a:spLocks noChangeArrowheads="1"/>
          </p:cNvSpPr>
          <p:nvPr/>
        </p:nvSpPr>
        <p:spPr bwMode="auto">
          <a:xfrm>
            <a:off x="5355606" y="5773738"/>
            <a:ext cx="1441101"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Снижение кр.з.</a:t>
            </a:r>
          </a:p>
        </p:txBody>
      </p:sp>
      <p:sp>
        <p:nvSpPr>
          <p:cNvPr id="71702" name="Rectangle 20"/>
          <p:cNvSpPr>
            <a:spLocks noChangeArrowheads="1"/>
          </p:cNvSpPr>
          <p:nvPr/>
        </p:nvSpPr>
        <p:spPr bwMode="auto">
          <a:xfrm>
            <a:off x="1894844" y="5000625"/>
            <a:ext cx="1607813" cy="73609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Нерациональное</a:t>
            </a:r>
          </a:p>
          <a:p>
            <a:pPr algn="ctr"/>
            <a:r>
              <a:rPr lang="ru-RU" altLang="ru-RU" sz="1400">
                <a:cs typeface="Arial" panose="020B0604020202020204" pitchFamily="34" charset="0"/>
              </a:rPr>
              <a:t>использование</a:t>
            </a:r>
          </a:p>
          <a:p>
            <a:pPr algn="ctr"/>
            <a:r>
              <a:rPr lang="ru-RU" altLang="ru-RU" sz="1400">
                <a:cs typeface="Arial" panose="020B0604020202020204" pitchFamily="34" charset="0"/>
              </a:rPr>
              <a:t>средств</a:t>
            </a:r>
          </a:p>
        </p:txBody>
      </p:sp>
      <p:sp>
        <p:nvSpPr>
          <p:cNvPr id="71703" name="Line 21"/>
          <p:cNvSpPr>
            <a:spLocks noChangeShapeType="1"/>
          </p:cNvSpPr>
          <p:nvPr/>
        </p:nvSpPr>
        <p:spPr bwMode="auto">
          <a:xfrm>
            <a:off x="1828800" y="1371600"/>
            <a:ext cx="0" cy="480695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04" name="Line 22"/>
          <p:cNvSpPr>
            <a:spLocks noChangeShapeType="1"/>
          </p:cNvSpPr>
          <p:nvPr/>
        </p:nvSpPr>
        <p:spPr bwMode="auto">
          <a:xfrm>
            <a:off x="3516313" y="1371600"/>
            <a:ext cx="0" cy="480695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05" name="Line 23"/>
          <p:cNvSpPr>
            <a:spLocks noChangeShapeType="1"/>
          </p:cNvSpPr>
          <p:nvPr/>
        </p:nvSpPr>
        <p:spPr bwMode="auto">
          <a:xfrm>
            <a:off x="5205413" y="1371600"/>
            <a:ext cx="0" cy="48768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06" name="Line 24"/>
          <p:cNvSpPr>
            <a:spLocks noChangeShapeType="1"/>
          </p:cNvSpPr>
          <p:nvPr/>
        </p:nvSpPr>
        <p:spPr bwMode="auto">
          <a:xfrm>
            <a:off x="6823075" y="1371600"/>
            <a:ext cx="0" cy="48768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07" name="Rectangle 25"/>
          <p:cNvSpPr>
            <a:spLocks noChangeArrowheads="1"/>
          </p:cNvSpPr>
          <p:nvPr/>
        </p:nvSpPr>
        <p:spPr bwMode="auto">
          <a:xfrm>
            <a:off x="7321550" y="2430463"/>
            <a:ext cx="1260476"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Маркетинг</a:t>
            </a:r>
          </a:p>
        </p:txBody>
      </p:sp>
      <p:sp>
        <p:nvSpPr>
          <p:cNvPr id="71708" name="Rectangle 26"/>
          <p:cNvSpPr>
            <a:spLocks noChangeArrowheads="1"/>
          </p:cNvSpPr>
          <p:nvPr/>
        </p:nvSpPr>
        <p:spPr bwMode="auto">
          <a:xfrm>
            <a:off x="7063258" y="2847975"/>
            <a:ext cx="1685206" cy="305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Ценообразование</a:t>
            </a:r>
          </a:p>
        </p:txBody>
      </p:sp>
      <p:sp>
        <p:nvSpPr>
          <p:cNvPr id="71709" name="Rectangle 27"/>
          <p:cNvSpPr>
            <a:spLocks noChangeArrowheads="1"/>
          </p:cNvSpPr>
          <p:nvPr/>
        </p:nvSpPr>
        <p:spPr bwMode="auto">
          <a:xfrm>
            <a:off x="6844649" y="1720850"/>
            <a:ext cx="2261903"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Оптимизация</a:t>
            </a:r>
          </a:p>
          <a:p>
            <a:pPr algn="ctr"/>
            <a:r>
              <a:rPr lang="ru-RU" altLang="ru-RU" sz="1400">
                <a:cs typeface="Arial" panose="020B0604020202020204" pitchFamily="34" charset="0"/>
              </a:rPr>
              <a:t>ассортимента продукции</a:t>
            </a:r>
          </a:p>
        </p:txBody>
      </p:sp>
      <p:sp>
        <p:nvSpPr>
          <p:cNvPr id="71710" name="Rectangle 28"/>
          <p:cNvSpPr>
            <a:spLocks noChangeArrowheads="1"/>
          </p:cNvSpPr>
          <p:nvPr/>
        </p:nvSpPr>
        <p:spPr bwMode="auto">
          <a:xfrm>
            <a:off x="7238796" y="3752850"/>
            <a:ext cx="1191033" cy="520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Управление</a:t>
            </a:r>
          </a:p>
          <a:p>
            <a:pPr algn="ctr"/>
            <a:r>
              <a:rPr lang="ru-RU" altLang="ru-RU" sz="1400">
                <a:cs typeface="Arial" panose="020B0604020202020204" pitchFamily="34" charset="0"/>
              </a:rPr>
              <a:t>издержками</a:t>
            </a:r>
          </a:p>
        </p:txBody>
      </p:sp>
      <p:sp>
        <p:nvSpPr>
          <p:cNvPr id="71711" name="Rectangle 29"/>
          <p:cNvSpPr>
            <a:spLocks noChangeArrowheads="1"/>
          </p:cNvSpPr>
          <p:nvPr/>
        </p:nvSpPr>
        <p:spPr bwMode="auto">
          <a:xfrm>
            <a:off x="7289225" y="5076825"/>
            <a:ext cx="1510864" cy="95154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ru-RU" sz="1400">
                <a:cs typeface="Arial" panose="020B0604020202020204" pitchFamily="34" charset="0"/>
              </a:rPr>
              <a:t>Управление</a:t>
            </a:r>
          </a:p>
          <a:p>
            <a:pPr algn="ctr"/>
            <a:r>
              <a:rPr lang="ru-RU" altLang="ru-RU" sz="1400">
                <a:cs typeface="Arial" panose="020B0604020202020204" pitchFamily="34" charset="0"/>
              </a:rPr>
              <a:t>денежными и</a:t>
            </a:r>
          </a:p>
          <a:p>
            <a:pPr algn="ctr"/>
            <a:r>
              <a:rPr lang="ru-RU" altLang="ru-RU" sz="1400">
                <a:cs typeface="Arial" panose="020B0604020202020204" pitchFamily="34" charset="0"/>
              </a:rPr>
              <a:t>пр. оборотными</a:t>
            </a:r>
          </a:p>
          <a:p>
            <a:pPr algn="ctr"/>
            <a:r>
              <a:rPr lang="ru-RU" altLang="ru-RU" sz="1400">
                <a:cs typeface="Arial" panose="020B0604020202020204" pitchFamily="34" charset="0"/>
              </a:rPr>
              <a:t>средствами</a:t>
            </a:r>
          </a:p>
        </p:txBody>
      </p:sp>
      <p:sp>
        <p:nvSpPr>
          <p:cNvPr id="71712" name="Line 30"/>
          <p:cNvSpPr>
            <a:spLocks noChangeShapeType="1"/>
          </p:cNvSpPr>
          <p:nvPr/>
        </p:nvSpPr>
        <p:spPr bwMode="auto">
          <a:xfrm>
            <a:off x="1617663" y="3733800"/>
            <a:ext cx="280987"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3" name="Line 31"/>
          <p:cNvSpPr>
            <a:spLocks noChangeShapeType="1"/>
          </p:cNvSpPr>
          <p:nvPr/>
        </p:nvSpPr>
        <p:spPr bwMode="auto">
          <a:xfrm flipV="1">
            <a:off x="1125538" y="2667000"/>
            <a:ext cx="1055687"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4" name="Line 32"/>
          <p:cNvSpPr>
            <a:spLocks noChangeShapeType="1"/>
          </p:cNvSpPr>
          <p:nvPr/>
        </p:nvSpPr>
        <p:spPr bwMode="auto">
          <a:xfrm flipV="1">
            <a:off x="4713288" y="2346325"/>
            <a:ext cx="1195387" cy="5492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5" name="Line 33"/>
          <p:cNvSpPr>
            <a:spLocks noChangeShapeType="1"/>
          </p:cNvSpPr>
          <p:nvPr/>
        </p:nvSpPr>
        <p:spPr bwMode="auto">
          <a:xfrm flipV="1">
            <a:off x="5064125" y="3048000"/>
            <a:ext cx="280988" cy="76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6" name="Line 34"/>
          <p:cNvSpPr>
            <a:spLocks noChangeShapeType="1"/>
          </p:cNvSpPr>
          <p:nvPr/>
        </p:nvSpPr>
        <p:spPr bwMode="auto">
          <a:xfrm>
            <a:off x="3305175" y="2497138"/>
            <a:ext cx="985838" cy="39846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7" name="Line 35"/>
          <p:cNvSpPr>
            <a:spLocks noChangeShapeType="1"/>
          </p:cNvSpPr>
          <p:nvPr/>
        </p:nvSpPr>
        <p:spPr bwMode="auto">
          <a:xfrm>
            <a:off x="1195388" y="4144963"/>
            <a:ext cx="1195387" cy="80803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8" name="Line 36"/>
          <p:cNvSpPr>
            <a:spLocks noChangeShapeType="1"/>
          </p:cNvSpPr>
          <p:nvPr/>
        </p:nvSpPr>
        <p:spPr bwMode="auto">
          <a:xfrm>
            <a:off x="3446463" y="5410200"/>
            <a:ext cx="563562" cy="15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19" name="Line 37"/>
          <p:cNvSpPr>
            <a:spLocks noChangeShapeType="1"/>
          </p:cNvSpPr>
          <p:nvPr/>
        </p:nvSpPr>
        <p:spPr bwMode="auto">
          <a:xfrm flipV="1">
            <a:off x="5064125" y="5410200"/>
            <a:ext cx="280988" cy="15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0" name="Line 38"/>
          <p:cNvSpPr>
            <a:spLocks noChangeShapeType="1"/>
          </p:cNvSpPr>
          <p:nvPr/>
        </p:nvSpPr>
        <p:spPr bwMode="auto">
          <a:xfrm flipV="1">
            <a:off x="5064125" y="4953000"/>
            <a:ext cx="280988" cy="4587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1" name="Line 39"/>
          <p:cNvSpPr>
            <a:spLocks noChangeShapeType="1"/>
          </p:cNvSpPr>
          <p:nvPr/>
        </p:nvSpPr>
        <p:spPr bwMode="auto">
          <a:xfrm>
            <a:off x="5064125" y="5411788"/>
            <a:ext cx="280988" cy="4889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2" name="Line 40"/>
          <p:cNvSpPr>
            <a:spLocks noChangeShapeType="1"/>
          </p:cNvSpPr>
          <p:nvPr/>
        </p:nvSpPr>
        <p:spPr bwMode="auto">
          <a:xfrm flipV="1">
            <a:off x="6753225" y="5481638"/>
            <a:ext cx="561975" cy="48736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3" name="Line 41"/>
          <p:cNvSpPr>
            <a:spLocks noChangeShapeType="1"/>
          </p:cNvSpPr>
          <p:nvPr/>
        </p:nvSpPr>
        <p:spPr bwMode="auto">
          <a:xfrm>
            <a:off x="6681788" y="4953000"/>
            <a:ext cx="633412" cy="5286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4" name="Line 42"/>
          <p:cNvSpPr>
            <a:spLocks noChangeShapeType="1"/>
          </p:cNvSpPr>
          <p:nvPr/>
        </p:nvSpPr>
        <p:spPr bwMode="auto">
          <a:xfrm flipV="1">
            <a:off x="6611938" y="5481638"/>
            <a:ext cx="703262" cy="476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5" name="Line 43"/>
          <p:cNvSpPr>
            <a:spLocks noChangeShapeType="1"/>
          </p:cNvSpPr>
          <p:nvPr/>
        </p:nvSpPr>
        <p:spPr bwMode="auto">
          <a:xfrm flipV="1">
            <a:off x="6753225" y="4019550"/>
            <a:ext cx="492125" cy="2778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6" name="Line 44"/>
          <p:cNvSpPr>
            <a:spLocks noChangeShapeType="1"/>
          </p:cNvSpPr>
          <p:nvPr/>
        </p:nvSpPr>
        <p:spPr bwMode="auto">
          <a:xfrm>
            <a:off x="6753225" y="3600450"/>
            <a:ext cx="492125" cy="3492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7" name="Line 45"/>
          <p:cNvSpPr>
            <a:spLocks noChangeShapeType="1"/>
          </p:cNvSpPr>
          <p:nvPr/>
        </p:nvSpPr>
        <p:spPr bwMode="auto">
          <a:xfrm>
            <a:off x="6681788" y="2973388"/>
            <a:ext cx="35242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8" name="Line 46"/>
          <p:cNvSpPr>
            <a:spLocks noChangeShapeType="1"/>
          </p:cNvSpPr>
          <p:nvPr/>
        </p:nvSpPr>
        <p:spPr bwMode="auto">
          <a:xfrm flipV="1">
            <a:off x="6681788" y="2133600"/>
            <a:ext cx="211137" cy="476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29" name="Line 47"/>
          <p:cNvSpPr>
            <a:spLocks noChangeShapeType="1"/>
          </p:cNvSpPr>
          <p:nvPr/>
        </p:nvSpPr>
        <p:spPr bwMode="auto">
          <a:xfrm flipV="1">
            <a:off x="6681788" y="2625725"/>
            <a:ext cx="633412" cy="34766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30" name="Line 48"/>
          <p:cNvSpPr>
            <a:spLocks noChangeShapeType="1"/>
          </p:cNvSpPr>
          <p:nvPr/>
        </p:nvSpPr>
        <p:spPr bwMode="auto">
          <a:xfrm>
            <a:off x="6681788" y="2208213"/>
            <a:ext cx="633412" cy="34766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31" name="Line 49"/>
          <p:cNvSpPr>
            <a:spLocks noChangeShapeType="1"/>
          </p:cNvSpPr>
          <p:nvPr/>
        </p:nvSpPr>
        <p:spPr bwMode="auto">
          <a:xfrm>
            <a:off x="4924425" y="3422650"/>
            <a:ext cx="350838" cy="1587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32" name="Line 50"/>
          <p:cNvSpPr>
            <a:spLocks noChangeShapeType="1"/>
          </p:cNvSpPr>
          <p:nvPr/>
        </p:nvSpPr>
        <p:spPr bwMode="auto">
          <a:xfrm>
            <a:off x="4360863" y="3429000"/>
            <a:ext cx="9144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
        <p:nvSpPr>
          <p:cNvPr id="71733" name="Line 51"/>
          <p:cNvSpPr>
            <a:spLocks noChangeShapeType="1"/>
          </p:cNvSpPr>
          <p:nvPr/>
        </p:nvSpPr>
        <p:spPr bwMode="auto">
          <a:xfrm flipV="1">
            <a:off x="3516313" y="3505200"/>
            <a:ext cx="774700" cy="228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cs typeface="Arial" panose="020B0604020202020204" pitchFamily="34" charset="0"/>
            </a:endParaRPr>
          </a:p>
        </p:txBody>
      </p:sp>
    </p:spTree>
    <p:extLst>
      <p:ext uri="{BB962C8B-B14F-4D97-AF65-F5344CB8AC3E}">
        <p14:creationId xmlns:p14="http://schemas.microsoft.com/office/powerpoint/2010/main" val="365907699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Номер слайда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365801-2B8A-4CEA-BAD3-B1C8C4A4C858}" type="slidenum">
              <a:rPr lang="ru-RU" altLang="ru-RU" smtClean="0">
                <a:latin typeface="Verdana" panose="020B0604030504040204" pitchFamily="34" charset="0"/>
              </a:rPr>
              <a:pPr/>
              <a:t>35</a:t>
            </a:fld>
            <a:endParaRPr lang="ru-RU" altLang="ru-RU" smtClean="0">
              <a:latin typeface="Verdana" panose="020B0604030504040204" pitchFamily="34" charset="0"/>
            </a:endParaRPr>
          </a:p>
        </p:txBody>
      </p:sp>
      <p:sp>
        <p:nvSpPr>
          <p:cNvPr id="73732" name="Rectangle 2"/>
          <p:cNvSpPr>
            <a:spLocks noGrp="1" noChangeArrowheads="1"/>
          </p:cNvSpPr>
          <p:nvPr>
            <p:ph type="title"/>
          </p:nvPr>
        </p:nvSpPr>
        <p:spPr>
          <a:noFill/>
        </p:spPr>
        <p:txBody>
          <a:bodyPr anchor="ctr"/>
          <a:lstStyle/>
          <a:p>
            <a:r>
              <a:rPr lang="ru-RU" altLang="ru-RU" smtClean="0"/>
              <a:t>Результаты экспресс-диагностики</a:t>
            </a:r>
          </a:p>
        </p:txBody>
      </p:sp>
      <p:sp>
        <p:nvSpPr>
          <p:cNvPr id="73733" name="Rectangle 3"/>
          <p:cNvSpPr>
            <a:spLocks noGrp="1" noChangeArrowheads="1"/>
          </p:cNvSpPr>
          <p:nvPr>
            <p:ph type="body" idx="1"/>
          </p:nvPr>
        </p:nvSpPr>
        <p:spPr>
          <a:xfrm>
            <a:off x="211138" y="1143000"/>
            <a:ext cx="5154612" cy="5257800"/>
          </a:xfrm>
          <a:noFill/>
        </p:spPr>
        <p:txBody>
          <a:bodyPr/>
          <a:lstStyle/>
          <a:p>
            <a:pPr marL="0" indent="342900"/>
            <a:endParaRPr lang="ru-RU" altLang="ru-RU" smtClean="0"/>
          </a:p>
          <a:p>
            <a:pPr marL="0" indent="342900"/>
            <a:endParaRPr lang="ru-RU" altLang="ru-RU" smtClean="0"/>
          </a:p>
          <a:p>
            <a:pPr marL="0" indent="342900"/>
            <a:r>
              <a:rPr lang="ru-RU" altLang="ru-RU" b="0" i="0" smtClean="0"/>
              <a:t>Наиболее эффективный результат аналитических исследований - точное определение ключевых проблем и  причин их возникновения. После этого должны быть предложены варианты решения этих проблем с прогнозом возможных результатов</a:t>
            </a:r>
          </a:p>
        </p:txBody>
      </p:sp>
      <p:graphicFrame>
        <p:nvGraphicFramePr>
          <p:cNvPr id="73734" name="Object 4"/>
          <p:cNvGraphicFramePr>
            <a:graphicFrameLocks/>
          </p:cNvGraphicFramePr>
          <p:nvPr/>
        </p:nvGraphicFramePr>
        <p:xfrm>
          <a:off x="6342063" y="1560513"/>
          <a:ext cx="1536700" cy="890587"/>
        </p:xfrm>
        <a:graphic>
          <a:graphicData uri="http://schemas.openxmlformats.org/presentationml/2006/ole">
            <mc:AlternateContent xmlns:mc="http://schemas.openxmlformats.org/markup-compatibility/2006">
              <mc:Choice xmlns:v="urn:schemas-microsoft-com:vml" Requires="v">
                <p:oleObj spid="_x0000_s11282" name="Microsoft ClipArt Gallery" r:id="rId4" imgW="4892675" imgH="3116263" progId="MS_ClipArt_Gallery">
                  <p:embed/>
                </p:oleObj>
              </mc:Choice>
              <mc:Fallback>
                <p:oleObj name="Microsoft ClipArt Gallery" r:id="rId4" imgW="4892675" imgH="3116263"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063" y="1560513"/>
                        <a:ext cx="1536700"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3735" name="Group 5"/>
          <p:cNvGrpSpPr>
            <a:grpSpLocks/>
          </p:cNvGrpSpPr>
          <p:nvPr/>
        </p:nvGrpSpPr>
        <p:grpSpPr bwMode="auto">
          <a:xfrm>
            <a:off x="5275263" y="4267200"/>
            <a:ext cx="3527425" cy="1525588"/>
            <a:chOff x="3600" y="2688"/>
            <a:chExt cx="2407" cy="961"/>
          </a:xfrm>
        </p:grpSpPr>
        <p:sp>
          <p:nvSpPr>
            <p:cNvPr id="73737" name="Freeform 6"/>
            <p:cNvSpPr>
              <a:spLocks/>
            </p:cNvSpPr>
            <p:nvPr/>
          </p:nvSpPr>
          <p:spPr bwMode="auto">
            <a:xfrm>
              <a:off x="4512" y="2692"/>
              <a:ext cx="1474" cy="620"/>
            </a:xfrm>
            <a:custGeom>
              <a:avLst/>
              <a:gdLst>
                <a:gd name="T0" fmla="*/ 155 w 1474"/>
                <a:gd name="T1" fmla="*/ 157 h 620"/>
                <a:gd name="T2" fmla="*/ 0 w 1474"/>
                <a:gd name="T3" fmla="*/ 157 h 620"/>
                <a:gd name="T4" fmla="*/ 305 w 1474"/>
                <a:gd name="T5" fmla="*/ 0 h 620"/>
                <a:gd name="T6" fmla="*/ 608 w 1474"/>
                <a:gd name="T7" fmla="*/ 157 h 620"/>
                <a:gd name="T8" fmla="*/ 457 w 1474"/>
                <a:gd name="T9" fmla="*/ 157 h 620"/>
                <a:gd name="T10" fmla="*/ 457 w 1474"/>
                <a:gd name="T11" fmla="*/ 434 h 620"/>
                <a:gd name="T12" fmla="*/ 460 w 1474"/>
                <a:gd name="T13" fmla="*/ 439 h 620"/>
                <a:gd name="T14" fmla="*/ 462 w 1474"/>
                <a:gd name="T15" fmla="*/ 442 h 620"/>
                <a:gd name="T16" fmla="*/ 467 w 1474"/>
                <a:gd name="T17" fmla="*/ 447 h 620"/>
                <a:gd name="T18" fmla="*/ 475 w 1474"/>
                <a:gd name="T19" fmla="*/ 451 h 620"/>
                <a:gd name="T20" fmla="*/ 480 w 1474"/>
                <a:gd name="T21" fmla="*/ 454 h 620"/>
                <a:gd name="T22" fmla="*/ 490 w 1474"/>
                <a:gd name="T23" fmla="*/ 456 h 620"/>
                <a:gd name="T24" fmla="*/ 500 w 1474"/>
                <a:gd name="T25" fmla="*/ 458 h 620"/>
                <a:gd name="T26" fmla="*/ 510 w 1474"/>
                <a:gd name="T27" fmla="*/ 458 h 620"/>
                <a:gd name="T28" fmla="*/ 521 w 1474"/>
                <a:gd name="T29" fmla="*/ 458 h 620"/>
                <a:gd name="T30" fmla="*/ 531 w 1474"/>
                <a:gd name="T31" fmla="*/ 455 h 620"/>
                <a:gd name="T32" fmla="*/ 1154 w 1474"/>
                <a:gd name="T33" fmla="*/ 149 h 620"/>
                <a:gd name="T34" fmla="*/ 1053 w 1474"/>
                <a:gd name="T35" fmla="*/ 98 h 620"/>
                <a:gd name="T36" fmla="*/ 1473 w 1474"/>
                <a:gd name="T37" fmla="*/ 98 h 620"/>
                <a:gd name="T38" fmla="*/ 1473 w 1474"/>
                <a:gd name="T39" fmla="*/ 319 h 620"/>
                <a:gd name="T40" fmla="*/ 1373 w 1474"/>
                <a:gd name="T41" fmla="*/ 266 h 620"/>
                <a:gd name="T42" fmla="*/ 748 w 1474"/>
                <a:gd name="T43" fmla="*/ 571 h 620"/>
                <a:gd name="T44" fmla="*/ 716 w 1474"/>
                <a:gd name="T45" fmla="*/ 584 h 620"/>
                <a:gd name="T46" fmla="*/ 684 w 1474"/>
                <a:gd name="T47" fmla="*/ 595 h 620"/>
                <a:gd name="T48" fmla="*/ 650 w 1474"/>
                <a:gd name="T49" fmla="*/ 605 h 620"/>
                <a:gd name="T50" fmla="*/ 611 w 1474"/>
                <a:gd name="T51" fmla="*/ 612 h 620"/>
                <a:gd name="T52" fmla="*/ 569 w 1474"/>
                <a:gd name="T53" fmla="*/ 617 h 620"/>
                <a:gd name="T54" fmla="*/ 530 w 1474"/>
                <a:gd name="T55" fmla="*/ 619 h 620"/>
                <a:gd name="T56" fmla="*/ 487 w 1474"/>
                <a:gd name="T57" fmla="*/ 619 h 620"/>
                <a:gd name="T58" fmla="*/ 443 w 1474"/>
                <a:gd name="T59" fmla="*/ 617 h 620"/>
                <a:gd name="T60" fmla="*/ 406 w 1474"/>
                <a:gd name="T61" fmla="*/ 612 h 620"/>
                <a:gd name="T62" fmla="*/ 373 w 1474"/>
                <a:gd name="T63" fmla="*/ 606 h 620"/>
                <a:gd name="T64" fmla="*/ 341 w 1474"/>
                <a:gd name="T65" fmla="*/ 598 h 620"/>
                <a:gd name="T66" fmla="*/ 310 w 1474"/>
                <a:gd name="T67" fmla="*/ 588 h 620"/>
                <a:gd name="T68" fmla="*/ 281 w 1474"/>
                <a:gd name="T69" fmla="*/ 576 h 620"/>
                <a:gd name="T70" fmla="*/ 252 w 1474"/>
                <a:gd name="T71" fmla="*/ 564 h 620"/>
                <a:gd name="T72" fmla="*/ 228 w 1474"/>
                <a:gd name="T73" fmla="*/ 547 h 620"/>
                <a:gd name="T74" fmla="*/ 208 w 1474"/>
                <a:gd name="T75" fmla="*/ 534 h 620"/>
                <a:gd name="T76" fmla="*/ 189 w 1474"/>
                <a:gd name="T77" fmla="*/ 516 h 620"/>
                <a:gd name="T78" fmla="*/ 171 w 1474"/>
                <a:gd name="T79" fmla="*/ 497 h 620"/>
                <a:gd name="T80" fmla="*/ 160 w 1474"/>
                <a:gd name="T81" fmla="*/ 475 h 620"/>
                <a:gd name="T82" fmla="*/ 155 w 1474"/>
                <a:gd name="T83" fmla="*/ 458 h 620"/>
                <a:gd name="T84" fmla="*/ 155 w 1474"/>
                <a:gd name="T85" fmla="*/ 157 h 6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4" h="620">
                  <a:moveTo>
                    <a:pt x="155" y="157"/>
                  </a:moveTo>
                  <a:lnTo>
                    <a:pt x="0" y="157"/>
                  </a:lnTo>
                  <a:lnTo>
                    <a:pt x="305" y="0"/>
                  </a:lnTo>
                  <a:lnTo>
                    <a:pt x="608" y="157"/>
                  </a:lnTo>
                  <a:lnTo>
                    <a:pt x="457" y="157"/>
                  </a:lnTo>
                  <a:lnTo>
                    <a:pt x="457" y="434"/>
                  </a:lnTo>
                  <a:lnTo>
                    <a:pt x="460" y="439"/>
                  </a:lnTo>
                  <a:lnTo>
                    <a:pt x="462" y="442"/>
                  </a:lnTo>
                  <a:lnTo>
                    <a:pt x="467" y="447"/>
                  </a:lnTo>
                  <a:lnTo>
                    <a:pt x="475" y="451"/>
                  </a:lnTo>
                  <a:lnTo>
                    <a:pt x="480" y="454"/>
                  </a:lnTo>
                  <a:lnTo>
                    <a:pt x="490" y="456"/>
                  </a:lnTo>
                  <a:lnTo>
                    <a:pt x="500" y="458"/>
                  </a:lnTo>
                  <a:lnTo>
                    <a:pt x="510" y="458"/>
                  </a:lnTo>
                  <a:lnTo>
                    <a:pt x="521" y="458"/>
                  </a:lnTo>
                  <a:lnTo>
                    <a:pt x="531" y="455"/>
                  </a:lnTo>
                  <a:lnTo>
                    <a:pt x="1154" y="149"/>
                  </a:lnTo>
                  <a:lnTo>
                    <a:pt x="1053" y="98"/>
                  </a:lnTo>
                  <a:lnTo>
                    <a:pt x="1473" y="98"/>
                  </a:lnTo>
                  <a:lnTo>
                    <a:pt x="1473" y="319"/>
                  </a:lnTo>
                  <a:lnTo>
                    <a:pt x="1373" y="266"/>
                  </a:lnTo>
                  <a:lnTo>
                    <a:pt x="748" y="571"/>
                  </a:lnTo>
                  <a:lnTo>
                    <a:pt x="716" y="584"/>
                  </a:lnTo>
                  <a:lnTo>
                    <a:pt x="684" y="595"/>
                  </a:lnTo>
                  <a:lnTo>
                    <a:pt x="650" y="605"/>
                  </a:lnTo>
                  <a:lnTo>
                    <a:pt x="611" y="612"/>
                  </a:lnTo>
                  <a:lnTo>
                    <a:pt x="569" y="617"/>
                  </a:lnTo>
                  <a:lnTo>
                    <a:pt x="530" y="619"/>
                  </a:lnTo>
                  <a:lnTo>
                    <a:pt x="487" y="619"/>
                  </a:lnTo>
                  <a:lnTo>
                    <a:pt x="443" y="617"/>
                  </a:lnTo>
                  <a:lnTo>
                    <a:pt x="406" y="612"/>
                  </a:lnTo>
                  <a:lnTo>
                    <a:pt x="373" y="606"/>
                  </a:lnTo>
                  <a:lnTo>
                    <a:pt x="341" y="598"/>
                  </a:lnTo>
                  <a:lnTo>
                    <a:pt x="310" y="588"/>
                  </a:lnTo>
                  <a:lnTo>
                    <a:pt x="281" y="576"/>
                  </a:lnTo>
                  <a:lnTo>
                    <a:pt x="252" y="564"/>
                  </a:lnTo>
                  <a:lnTo>
                    <a:pt x="228" y="547"/>
                  </a:lnTo>
                  <a:lnTo>
                    <a:pt x="208" y="534"/>
                  </a:lnTo>
                  <a:lnTo>
                    <a:pt x="189" y="516"/>
                  </a:lnTo>
                  <a:lnTo>
                    <a:pt x="171" y="497"/>
                  </a:lnTo>
                  <a:lnTo>
                    <a:pt x="160" y="475"/>
                  </a:lnTo>
                  <a:lnTo>
                    <a:pt x="155" y="458"/>
                  </a:lnTo>
                  <a:lnTo>
                    <a:pt x="155" y="157"/>
                  </a:lnTo>
                </a:path>
              </a:pathLst>
            </a:custGeom>
            <a:solidFill>
              <a:srgbClr val="0000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3738" name="Freeform 7"/>
            <p:cNvSpPr>
              <a:spLocks/>
            </p:cNvSpPr>
            <p:nvPr/>
          </p:nvSpPr>
          <p:spPr bwMode="auto">
            <a:xfrm>
              <a:off x="3600" y="2688"/>
              <a:ext cx="2407" cy="961"/>
            </a:xfrm>
            <a:custGeom>
              <a:avLst/>
              <a:gdLst>
                <a:gd name="T0" fmla="*/ 927 w 2407"/>
                <a:gd name="T1" fmla="*/ 171 h 961"/>
                <a:gd name="T2" fmla="*/ 1081 w 2407"/>
                <a:gd name="T3" fmla="*/ 151 h 961"/>
                <a:gd name="T4" fmla="*/ 683 w 2407"/>
                <a:gd name="T5" fmla="*/ 0 h 961"/>
                <a:gd name="T6" fmla="*/ 494 w 2407"/>
                <a:gd name="T7" fmla="*/ 232 h 961"/>
                <a:gd name="T8" fmla="*/ 659 w 2407"/>
                <a:gd name="T9" fmla="*/ 212 h 961"/>
                <a:gd name="T10" fmla="*/ 743 w 2407"/>
                <a:gd name="T11" fmla="*/ 368 h 961"/>
                <a:gd name="T12" fmla="*/ 655 w 2407"/>
                <a:gd name="T13" fmla="*/ 334 h 961"/>
                <a:gd name="T14" fmla="*/ 637 w 2407"/>
                <a:gd name="T15" fmla="*/ 329 h 961"/>
                <a:gd name="T16" fmla="*/ 627 w 2407"/>
                <a:gd name="T17" fmla="*/ 327 h 961"/>
                <a:gd name="T18" fmla="*/ 612 w 2407"/>
                <a:gd name="T19" fmla="*/ 323 h 961"/>
                <a:gd name="T20" fmla="*/ 597 w 2407"/>
                <a:gd name="T21" fmla="*/ 321 h 961"/>
                <a:gd name="T22" fmla="*/ 584 w 2407"/>
                <a:gd name="T23" fmla="*/ 319 h 961"/>
                <a:gd name="T24" fmla="*/ 569 w 2407"/>
                <a:gd name="T25" fmla="*/ 321 h 961"/>
                <a:gd name="T26" fmla="*/ 241 w 2407"/>
                <a:gd name="T27" fmla="*/ 367 h 961"/>
                <a:gd name="T28" fmla="*/ 188 w 2407"/>
                <a:gd name="T29" fmla="*/ 268 h 961"/>
                <a:gd name="T30" fmla="*/ 0 w 2407"/>
                <a:gd name="T31" fmla="*/ 493 h 961"/>
                <a:gd name="T32" fmla="*/ 400 w 2407"/>
                <a:gd name="T33" fmla="*/ 645 h 961"/>
                <a:gd name="T34" fmla="*/ 342 w 2407"/>
                <a:gd name="T35" fmla="*/ 548 h 961"/>
                <a:gd name="T36" fmla="*/ 584 w 2407"/>
                <a:gd name="T37" fmla="*/ 525 h 961"/>
                <a:gd name="T38" fmla="*/ 1667 w 2407"/>
                <a:gd name="T39" fmla="*/ 934 h 961"/>
                <a:gd name="T40" fmla="*/ 1695 w 2407"/>
                <a:gd name="T41" fmla="*/ 941 h 961"/>
                <a:gd name="T42" fmla="*/ 1729 w 2407"/>
                <a:gd name="T43" fmla="*/ 948 h 961"/>
                <a:gd name="T44" fmla="*/ 1759 w 2407"/>
                <a:gd name="T45" fmla="*/ 953 h 961"/>
                <a:gd name="T46" fmla="*/ 1786 w 2407"/>
                <a:gd name="T47" fmla="*/ 957 h 961"/>
                <a:gd name="T48" fmla="*/ 1817 w 2407"/>
                <a:gd name="T49" fmla="*/ 959 h 961"/>
                <a:gd name="T50" fmla="*/ 1845 w 2407"/>
                <a:gd name="T51" fmla="*/ 960 h 961"/>
                <a:gd name="T52" fmla="*/ 1878 w 2407"/>
                <a:gd name="T53" fmla="*/ 960 h 961"/>
                <a:gd name="T54" fmla="*/ 1907 w 2407"/>
                <a:gd name="T55" fmla="*/ 957 h 961"/>
                <a:gd name="T56" fmla="*/ 1932 w 2407"/>
                <a:gd name="T57" fmla="*/ 954 h 961"/>
                <a:gd name="T58" fmla="*/ 1959 w 2407"/>
                <a:gd name="T59" fmla="*/ 950 h 961"/>
                <a:gd name="T60" fmla="*/ 1986 w 2407"/>
                <a:gd name="T61" fmla="*/ 945 h 961"/>
                <a:gd name="T62" fmla="*/ 2010 w 2407"/>
                <a:gd name="T63" fmla="*/ 937 h 961"/>
                <a:gd name="T64" fmla="*/ 2033 w 2407"/>
                <a:gd name="T65" fmla="*/ 929 h 961"/>
                <a:gd name="T66" fmla="*/ 2059 w 2407"/>
                <a:gd name="T67" fmla="*/ 920 h 961"/>
                <a:gd name="T68" fmla="*/ 2082 w 2407"/>
                <a:gd name="T69" fmla="*/ 906 h 961"/>
                <a:gd name="T70" fmla="*/ 2109 w 2407"/>
                <a:gd name="T71" fmla="*/ 889 h 961"/>
                <a:gd name="T72" fmla="*/ 2129 w 2407"/>
                <a:gd name="T73" fmla="*/ 872 h 961"/>
                <a:gd name="T74" fmla="*/ 2151 w 2407"/>
                <a:gd name="T75" fmla="*/ 853 h 961"/>
                <a:gd name="T76" fmla="*/ 2264 w 2407"/>
                <a:gd name="T77" fmla="*/ 713 h 961"/>
                <a:gd name="T78" fmla="*/ 2406 w 2407"/>
                <a:gd name="T79" fmla="*/ 766 h 961"/>
                <a:gd name="T80" fmla="*/ 2252 w 2407"/>
                <a:gd name="T81" fmla="*/ 499 h 961"/>
                <a:gd name="T82" fmla="*/ 1836 w 2407"/>
                <a:gd name="T83" fmla="*/ 551 h 961"/>
                <a:gd name="T84" fmla="*/ 1972 w 2407"/>
                <a:gd name="T85" fmla="*/ 602 h 961"/>
                <a:gd name="T86" fmla="*/ 1864 w 2407"/>
                <a:gd name="T87" fmla="*/ 735 h 961"/>
                <a:gd name="T88" fmla="*/ 1093 w 2407"/>
                <a:gd name="T89" fmla="*/ 444 h 961"/>
                <a:gd name="T90" fmla="*/ 927 w 2407"/>
                <a:gd name="T91" fmla="*/ 171 h 9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7" h="961">
                  <a:moveTo>
                    <a:pt x="927" y="171"/>
                  </a:moveTo>
                  <a:lnTo>
                    <a:pt x="1081" y="151"/>
                  </a:lnTo>
                  <a:lnTo>
                    <a:pt x="683" y="0"/>
                  </a:lnTo>
                  <a:lnTo>
                    <a:pt x="494" y="232"/>
                  </a:lnTo>
                  <a:lnTo>
                    <a:pt x="659" y="212"/>
                  </a:lnTo>
                  <a:lnTo>
                    <a:pt x="743" y="368"/>
                  </a:lnTo>
                  <a:lnTo>
                    <a:pt x="655" y="334"/>
                  </a:lnTo>
                  <a:lnTo>
                    <a:pt x="637" y="329"/>
                  </a:lnTo>
                  <a:lnTo>
                    <a:pt x="627" y="327"/>
                  </a:lnTo>
                  <a:lnTo>
                    <a:pt x="612" y="323"/>
                  </a:lnTo>
                  <a:lnTo>
                    <a:pt x="597" y="321"/>
                  </a:lnTo>
                  <a:lnTo>
                    <a:pt x="584" y="319"/>
                  </a:lnTo>
                  <a:lnTo>
                    <a:pt x="569" y="321"/>
                  </a:lnTo>
                  <a:lnTo>
                    <a:pt x="241" y="367"/>
                  </a:lnTo>
                  <a:lnTo>
                    <a:pt x="188" y="268"/>
                  </a:lnTo>
                  <a:lnTo>
                    <a:pt x="0" y="493"/>
                  </a:lnTo>
                  <a:lnTo>
                    <a:pt x="400" y="645"/>
                  </a:lnTo>
                  <a:lnTo>
                    <a:pt x="342" y="548"/>
                  </a:lnTo>
                  <a:lnTo>
                    <a:pt x="584" y="525"/>
                  </a:lnTo>
                  <a:lnTo>
                    <a:pt x="1667" y="934"/>
                  </a:lnTo>
                  <a:lnTo>
                    <a:pt x="1695" y="941"/>
                  </a:lnTo>
                  <a:lnTo>
                    <a:pt x="1729" y="948"/>
                  </a:lnTo>
                  <a:lnTo>
                    <a:pt x="1759" y="953"/>
                  </a:lnTo>
                  <a:lnTo>
                    <a:pt x="1786" y="957"/>
                  </a:lnTo>
                  <a:lnTo>
                    <a:pt x="1817" y="959"/>
                  </a:lnTo>
                  <a:lnTo>
                    <a:pt x="1845" y="960"/>
                  </a:lnTo>
                  <a:lnTo>
                    <a:pt x="1878" y="960"/>
                  </a:lnTo>
                  <a:lnTo>
                    <a:pt x="1907" y="957"/>
                  </a:lnTo>
                  <a:lnTo>
                    <a:pt x="1932" y="954"/>
                  </a:lnTo>
                  <a:lnTo>
                    <a:pt x="1959" y="950"/>
                  </a:lnTo>
                  <a:lnTo>
                    <a:pt x="1986" y="945"/>
                  </a:lnTo>
                  <a:lnTo>
                    <a:pt x="2010" y="937"/>
                  </a:lnTo>
                  <a:lnTo>
                    <a:pt x="2033" y="929"/>
                  </a:lnTo>
                  <a:lnTo>
                    <a:pt x="2059" y="920"/>
                  </a:lnTo>
                  <a:lnTo>
                    <a:pt x="2082" y="906"/>
                  </a:lnTo>
                  <a:lnTo>
                    <a:pt x="2109" y="889"/>
                  </a:lnTo>
                  <a:lnTo>
                    <a:pt x="2129" y="872"/>
                  </a:lnTo>
                  <a:lnTo>
                    <a:pt x="2151" y="853"/>
                  </a:lnTo>
                  <a:lnTo>
                    <a:pt x="2264" y="713"/>
                  </a:lnTo>
                  <a:lnTo>
                    <a:pt x="2406" y="766"/>
                  </a:lnTo>
                  <a:lnTo>
                    <a:pt x="2252" y="499"/>
                  </a:lnTo>
                  <a:lnTo>
                    <a:pt x="1836" y="551"/>
                  </a:lnTo>
                  <a:lnTo>
                    <a:pt x="1972" y="602"/>
                  </a:lnTo>
                  <a:lnTo>
                    <a:pt x="1864" y="735"/>
                  </a:lnTo>
                  <a:lnTo>
                    <a:pt x="1093" y="444"/>
                  </a:lnTo>
                  <a:lnTo>
                    <a:pt x="927" y="171"/>
                  </a:lnTo>
                </a:path>
              </a:pathLst>
            </a:custGeom>
            <a:solidFill>
              <a:srgbClr val="0000E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aphicFrame>
        <p:nvGraphicFramePr>
          <p:cNvPr id="73736" name="Object 8"/>
          <p:cNvGraphicFramePr>
            <a:graphicFrameLocks/>
          </p:cNvGraphicFramePr>
          <p:nvPr/>
        </p:nvGraphicFramePr>
        <p:xfrm>
          <a:off x="6611938" y="2554288"/>
          <a:ext cx="1195387" cy="2981325"/>
        </p:xfrm>
        <a:graphic>
          <a:graphicData uri="http://schemas.openxmlformats.org/presentationml/2006/ole">
            <mc:AlternateContent xmlns:mc="http://schemas.openxmlformats.org/markup-compatibility/2006">
              <mc:Choice xmlns:v="urn:schemas-microsoft-com:vml" Requires="v">
                <p:oleObj spid="_x0000_s11283" name="Microsoft ClipArt Gallery" r:id="rId6" imgW="2149475" imgH="5813425" progId="MS_ClipArt_Gallery">
                  <p:embed/>
                </p:oleObj>
              </mc:Choice>
              <mc:Fallback>
                <p:oleObj name="Microsoft ClipArt Gallery" r:id="rId6" imgW="2149475" imgH="5813425" progId="MS_ClipArt_Gallery">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1938" y="2554288"/>
                        <a:ext cx="1195387"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6520114"/>
      </p:ext>
    </p:extLst>
  </p:cSld>
  <p:clrMapOvr>
    <a:masterClrMapping/>
  </p:clrMapOvr>
  <p:transition/>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iestemp">
  <a:themeElements>
    <a:clrScheme name="">
      <a:dk1>
        <a:srgbClr val="000000"/>
      </a:dk1>
      <a:lt1>
        <a:srgbClr val="FFFFFF"/>
      </a:lt1>
      <a:dk2>
        <a:srgbClr val="FAFD00"/>
      </a:dk2>
      <a:lt2>
        <a:srgbClr val="DADADA"/>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EAEAEA"/>
      </a:folHlink>
    </a:clrScheme>
    <a:fontScheme name="piestemp">
      <a:majorFont>
        <a:latin typeface="NTHarmonica"/>
        <a:ea typeface=""/>
        <a:cs typeface=""/>
      </a:majorFont>
      <a:minorFont>
        <a:latin typeface="NTHarmonic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estem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iestem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iestem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iestem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iestem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iestem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iestem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iestem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iestem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iestem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iestem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iestem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2945</Words>
  <Application>Microsoft Office PowerPoint</Application>
  <PresentationFormat>Экран (4:3)</PresentationFormat>
  <Paragraphs>823</Paragraphs>
  <Slides>35</Slides>
  <Notes>35</Notes>
  <HiddenSlides>0</HiddenSlides>
  <MMClips>0</MMClips>
  <ScaleCrop>false</ScaleCrop>
  <HeadingPairs>
    <vt:vector size="8" baseType="variant">
      <vt:variant>
        <vt:lpstr>Использованные шрифты</vt:lpstr>
      </vt:variant>
      <vt:variant>
        <vt:i4>4</vt:i4>
      </vt:variant>
      <vt:variant>
        <vt:lpstr>Тема</vt:lpstr>
      </vt:variant>
      <vt:variant>
        <vt:i4>2</vt:i4>
      </vt:variant>
      <vt:variant>
        <vt:lpstr>Внедренные серверы OLE</vt:lpstr>
      </vt:variant>
      <vt:variant>
        <vt:i4>1</vt:i4>
      </vt:variant>
      <vt:variant>
        <vt:lpstr>Заголовки слайдов</vt:lpstr>
      </vt:variant>
      <vt:variant>
        <vt:i4>35</vt:i4>
      </vt:variant>
    </vt:vector>
  </HeadingPairs>
  <TitlesOfParts>
    <vt:vector size="42" baseType="lpstr">
      <vt:lpstr>Arial</vt:lpstr>
      <vt:lpstr>NTHarmonica</vt:lpstr>
      <vt:lpstr>Symbol</vt:lpstr>
      <vt:lpstr>Verdana</vt:lpstr>
      <vt:lpstr>Оформление по умолчанию</vt:lpstr>
      <vt:lpstr>piestemp</vt:lpstr>
      <vt:lpstr>Microsoft ClipArt Gallery</vt:lpstr>
      <vt:lpstr>Презентация PowerPoint</vt:lpstr>
      <vt:lpstr>Презентация PowerPoint</vt:lpstr>
      <vt:lpstr>Разделы экспресс-диагностики   </vt:lpstr>
      <vt:lpstr>Общий анализ предприятия (пример)</vt:lpstr>
      <vt:lpstr>Разделы экспресс-диагностики   </vt:lpstr>
      <vt:lpstr>Построение агрегированного баланса</vt:lpstr>
      <vt:lpstr>Построение отчета о прибылях и убытках   и его связь с балансом (в агрегированной форме)</vt:lpstr>
      <vt:lpstr>Анализ отчета о прибылях и убытках</vt:lpstr>
      <vt:lpstr>Анализ затрат</vt:lpstr>
      <vt:lpstr>Анализ затрат  (пример)</vt:lpstr>
      <vt:lpstr>Анализ структуры активов</vt:lpstr>
      <vt:lpstr>Анализ структуры пассивов</vt:lpstr>
      <vt:lpstr>Оценка баланса</vt:lpstr>
      <vt:lpstr>Денежные потоки</vt:lpstr>
      <vt:lpstr>Схема формирования  денежных потоков</vt:lpstr>
      <vt:lpstr>Денежные потоки</vt:lpstr>
      <vt:lpstr>Анализ ликвидности</vt:lpstr>
      <vt:lpstr> </vt:lpstr>
      <vt:lpstr>Анализ ликвидности  Собственные оборотные средства</vt:lpstr>
      <vt:lpstr>Собственные оборотные средства (пример)</vt:lpstr>
      <vt:lpstr>Оценка финансовой устойчивости</vt:lpstr>
      <vt:lpstr>Оборачиваемость текущих активов и пассивов</vt:lpstr>
      <vt:lpstr>Финансовый цикл</vt:lpstr>
      <vt:lpstr>Период оборота текущих активов и пассивов (пример)</vt:lpstr>
      <vt:lpstr>Оборачиваемость активов</vt:lpstr>
      <vt:lpstr>Рентабельность продаж</vt:lpstr>
      <vt:lpstr>Рентабельность продаж</vt:lpstr>
      <vt:lpstr>Рентабельность активов</vt:lpstr>
      <vt:lpstr>Рентабельность активов Завод “Электроинструмент” II квартал 2015 года</vt:lpstr>
      <vt:lpstr>Использование результатов диагностики (схема взаимосвязей)</vt:lpstr>
      <vt:lpstr>Взаимосвязь показателей (рентабельность активов и рентабельность продаж)</vt:lpstr>
      <vt:lpstr>Взаимосвязь показателей  (оборачиваемость активов)</vt:lpstr>
      <vt:lpstr>Взаимосвязь показателей (оборотные средства и ликвидность)</vt:lpstr>
      <vt:lpstr>Пример использования результатов диагностики </vt:lpstr>
      <vt:lpstr>Результаты экспресс-диагностики</vt:lpstr>
    </vt:vector>
  </TitlesOfParts>
  <Company>Бизнес-инжиниринговые технологии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CD-3 "Бизнес-планирование"</dc:title>
  <dc:subject>Бизнес-инжиниринговые технологии</dc:subject>
  <cp:keywords>Бизнес-инжиниринговые технологии</cp:keywords>
  <cp:lastModifiedBy>Сергей Ковалев</cp:lastModifiedBy>
  <cp:revision>154</cp:revision>
  <dcterms:created xsi:type="dcterms:W3CDTF">2004-06-29T07:45:40Z</dcterms:created>
  <dcterms:modified xsi:type="dcterms:W3CDTF">2017-06-10T14:13:43Z</dcterms:modified>
</cp:coreProperties>
</file>