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0"/>
  </p:notesMasterIdLst>
  <p:sldIdLst>
    <p:sldId id="391" r:id="rId3"/>
    <p:sldId id="395" r:id="rId4"/>
    <p:sldId id="396" r:id="rId5"/>
    <p:sldId id="397" r:id="rId6"/>
    <p:sldId id="398" r:id="rId7"/>
    <p:sldId id="399" r:id="rId8"/>
    <p:sldId id="400" r:id="rId9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517" autoAdjust="0"/>
  </p:normalViewPr>
  <p:slideViewPr>
    <p:cSldViewPr>
      <p:cViewPr varScale="1">
        <p:scale>
          <a:sx n="72" d="100"/>
          <a:sy n="72" d="100"/>
        </p:scale>
        <p:origin x="104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smtClean="0"/>
            </a:lvl1pPr>
          </a:lstStyle>
          <a:p>
            <a:pPr>
              <a:defRPr/>
            </a:pPr>
            <a:fld id="{095E83AE-1958-40D4-B22D-B5D687C9F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8632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33ED79-E916-44BB-BEBF-3DFD437534CD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71260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A30692-62EF-4372-9BE7-B6D450EE1384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87400" y="4849813"/>
            <a:ext cx="5511800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indent="185738" algn="just" eaLnBrk="1" hangingPunct="1"/>
            <a:endParaRPr lang="ru-RU" altLang="ru-RU" dirty="0" smtClean="0"/>
          </a:p>
        </p:txBody>
      </p:sp>
      <p:sp>
        <p:nvSpPr>
          <p:cNvPr id="1638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479053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394973-E06D-4FEF-9147-1F419F5B73E8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0863" y="4860925"/>
            <a:ext cx="6062662" cy="43053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indent="185738" algn="just" eaLnBrk="1" hangingPunct="1"/>
            <a:endParaRPr lang="ru-RU" altLang="ru-RU" dirty="0" smtClean="0"/>
          </a:p>
        </p:txBody>
      </p:sp>
      <p:sp>
        <p:nvSpPr>
          <p:cNvPr id="1843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645143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846344-D76C-4DF9-994A-C390306B61A5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4860925"/>
            <a:ext cx="6219825" cy="43053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indent="185738" algn="just" eaLnBrk="1" hangingPunct="1"/>
            <a:endParaRPr lang="ru-RU" altLang="ru-RU" dirty="0" smtClean="0"/>
          </a:p>
        </p:txBody>
      </p:sp>
      <p:sp>
        <p:nvSpPr>
          <p:cNvPr id="2048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609958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FA0FC4-2294-4E56-A824-C290A847BBC2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0863" y="4702175"/>
            <a:ext cx="5905500" cy="4303713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indent="190500" algn="just" eaLnBrk="1" hangingPunct="1">
              <a:spcBef>
                <a:spcPct val="20000"/>
              </a:spcBef>
            </a:pPr>
            <a:endParaRPr lang="ru-RU" altLang="ru-RU" sz="1000" dirty="0" smtClean="0"/>
          </a:p>
        </p:txBody>
      </p:sp>
      <p:sp>
        <p:nvSpPr>
          <p:cNvPr id="2253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014286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0D4153-18EF-48E3-BEC7-ADF4C7C4DE1D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4792663"/>
            <a:ext cx="6140450" cy="4373562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indent="185738" algn="just" eaLnBrk="1" hangingPunct="1"/>
            <a:endParaRPr lang="ru-RU" altLang="ru-RU" dirty="0" smtClean="0"/>
          </a:p>
        </p:txBody>
      </p:sp>
      <p:sp>
        <p:nvSpPr>
          <p:cNvPr id="245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503276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A6083A-5B3F-4CD2-9552-D2595D8A9F65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66775" y="4860925"/>
            <a:ext cx="5275263" cy="43053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marL="185738" indent="-185738"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662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73191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807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458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927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484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999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23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855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545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78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519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971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3174A-CE1E-454B-B282-416BEA784A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009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AA853-8B26-44F6-9CEC-582DE5F8AC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1915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19DE7-0A31-42CF-B549-3E4A73D73C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379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1138" y="1143000"/>
            <a:ext cx="4284662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28466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FAE1A-2BEF-47F0-B74E-D11BA48E3B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0630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35ABA-6B4F-4FD5-A878-73E028BD72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49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E9BE4-7737-4C86-AF14-180D52EF27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9436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5AA94-2125-4295-9576-C2B44BC67B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122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EC1F0-DA36-4FE9-9D46-280ED3FF24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1120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2A768-1EB9-460C-B2AF-D17814945B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237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96907-630B-4E35-9B5B-6478FE5960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3090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0525" y="209550"/>
            <a:ext cx="2192338" cy="61912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8750" y="209550"/>
            <a:ext cx="6429375" cy="61912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ECE84-A9BC-4B4E-BFBD-E84481E65F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12845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750" y="209550"/>
            <a:ext cx="8632825" cy="819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11138" y="1143000"/>
            <a:ext cx="4284662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есто для изображения из Интернета 3"/>
          <p:cNvSpPr>
            <a:spLocks noGrp="1"/>
          </p:cNvSpPr>
          <p:nvPr>
            <p:ph type="clipArt" sz="half" idx="2"/>
          </p:nvPr>
        </p:nvSpPr>
        <p:spPr>
          <a:xfrm>
            <a:off x="4648200" y="1143000"/>
            <a:ext cx="4284663" cy="5257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A9CCF-8879-4013-B384-49DEE92096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9046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750" y="209550"/>
            <a:ext cx="8632825" cy="819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1138" y="1143000"/>
            <a:ext cx="4284662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143000"/>
            <a:ext cx="428466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6A091F-F550-4651-989A-3A839D723C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738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8750" y="209550"/>
            <a:ext cx="86328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Master Title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138" y="1143000"/>
            <a:ext cx="872172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Subhead</a:t>
            </a:r>
          </a:p>
          <a:p>
            <a:pPr lvl="1"/>
            <a:r>
              <a:rPr lang="ru-RU" altLang="ru-RU" smtClean="0"/>
              <a:t>Bullet</a:t>
            </a:r>
          </a:p>
          <a:p>
            <a:pPr lvl="2"/>
            <a:r>
              <a:rPr lang="ru-RU" altLang="ru-RU" smtClean="0"/>
              <a:t>Indent 1</a:t>
            </a:r>
          </a:p>
          <a:p>
            <a:pPr lvl="3"/>
            <a:r>
              <a:rPr lang="ru-RU" altLang="ru-RU" smtClean="0"/>
              <a:t>Indent 2</a:t>
            </a:r>
          </a:p>
          <a:p>
            <a:pPr lvl="4"/>
            <a:r>
              <a:rPr lang="ru-RU" altLang="ru-RU" smtClean="0"/>
              <a:t>Indent 3  </a:t>
            </a:r>
          </a:p>
        </p:txBody>
      </p:sp>
      <p:sp>
        <p:nvSpPr>
          <p:cNvPr id="2052" name="Line 5"/>
          <p:cNvSpPr>
            <a:spLocks noChangeShapeType="1"/>
          </p:cNvSpPr>
          <p:nvPr/>
        </p:nvSpPr>
        <p:spPr bwMode="auto">
          <a:xfrm>
            <a:off x="228600" y="889000"/>
            <a:ext cx="8562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21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11960" y="6597650"/>
            <a:ext cx="62197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DBC20083-313F-4B10-A2D2-1B6B6826AC4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dt="0"/>
  <p:txStyles>
    <p:titleStyle>
      <a:lvl1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2pPr>
      <a:lvl3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3pPr>
      <a:lvl4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4pPr>
      <a:lvl5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5pPr>
      <a:lvl6pPr marL="4572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6pPr>
      <a:lvl7pPr marL="9144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7pPr>
      <a:lvl8pPr marL="13716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8pPr>
      <a:lvl9pPr marL="18288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9pPr>
    </p:titleStyle>
    <p:bodyStyle>
      <a:lvl1pPr marL="106363" indent="-106363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SzPct val="100000"/>
        <a:buChar char=" "/>
        <a:defRPr b="1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641350" indent="-342900" algn="l" rtl="0" eaLnBrk="0" fontAlgn="base" hangingPunct="0">
        <a:spcBef>
          <a:spcPct val="50000"/>
        </a:spcBef>
        <a:spcAft>
          <a:spcPct val="0"/>
        </a:spcAft>
        <a:buSzPct val="100000"/>
        <a:buFont typeface="Symbol" panose="05050102010706020507" pitchFamily="18" charset="2"/>
        <a:buChar char="·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384300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125663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849563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8.wmf"/><Relationship Id="rId18" Type="http://schemas.openxmlformats.org/officeDocument/2006/relationships/oleObject" Target="../embeddings/oleObject11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11.wmf"/><Relationship Id="rId7" Type="http://schemas.openxmlformats.org/officeDocument/2006/relationships/image" Target="../media/image5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24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0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412875"/>
            <a:ext cx="7461250" cy="3960813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dirty="0" smtClean="0">
                <a:solidFill>
                  <a:srgbClr val="003399"/>
                </a:solidFill>
                <a:latin typeface="Verdana" panose="020B0604030504040204" pitchFamily="34" charset="0"/>
              </a:rPr>
              <a:t>Слайды семинара</a:t>
            </a:r>
          </a:p>
          <a:p>
            <a:pPr algn="ctr" eaLnBrk="1" hangingPunct="1"/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>«Организация обследования компании»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3505200" y="65976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BFF7D3-DD73-4C4B-9900-BC97361FD9EA}" type="slidenum">
              <a:rPr lang="ru-RU" altLang="ru-RU">
                <a:cs typeface="Arial" panose="020B0604020202020204" pitchFamily="34" charset="0"/>
              </a:rPr>
              <a:pPr/>
              <a:t>2</a:t>
            </a:fld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304800" y="190500"/>
            <a:ext cx="8458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>
                <a:cs typeface="Arial" panose="020B0604020202020204" pitchFamily="34" charset="0"/>
              </a:rPr>
              <a:t>Содержание</a:t>
            </a:r>
          </a:p>
        </p:txBody>
      </p:sp>
      <p:sp>
        <p:nvSpPr>
          <p:cNvPr id="325635" name="Rectangle 3"/>
          <p:cNvSpPr>
            <a:spLocks noChangeArrowheads="1"/>
          </p:cNvSpPr>
          <p:nvPr/>
        </p:nvSpPr>
        <p:spPr bwMode="auto">
          <a:xfrm>
            <a:off x="234950" y="1101725"/>
            <a:ext cx="8347075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762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382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383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574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765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337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7909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481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053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Организация обследования компании</a:t>
            </a:r>
          </a:p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Экспресс-диагностика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Общий анализ предприятия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Финансовый анализ предприятия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Использование полученных данных</a:t>
            </a:r>
          </a:p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Анализ финансовой деятельности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продаж и оборачиваемость чистых активов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чистых активов и финансовый рычаг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собственного капитала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Коэффициент реинвестирования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Экономический рост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Средневзвешенная стоимость капитала</a:t>
            </a:r>
          </a:p>
          <a:p>
            <a:pPr marL="355600" indent="25400"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Отраслевой сравнительный анализ (</a:t>
            </a:r>
            <a:r>
              <a:rPr lang="ru-RU" altLang="ru-RU" sz="2400" dirty="0" err="1" smtClean="0">
                <a:cs typeface="Arial" panose="020B0604020202020204" pitchFamily="34" charset="0"/>
              </a:rPr>
              <a:t>бенчмаркинг</a:t>
            </a:r>
            <a:r>
              <a:rPr lang="ru-RU" altLang="ru-RU" sz="2400" dirty="0" smtClean="0">
                <a:cs typeface="Arial" panose="020B0604020202020204" pitchFamily="34" charset="0"/>
              </a:rPr>
              <a:t>) </a:t>
            </a:r>
            <a:br>
              <a:rPr lang="ru-RU" altLang="ru-RU" sz="2400" dirty="0" smtClean="0">
                <a:cs typeface="Arial" panose="020B0604020202020204" pitchFamily="34" charset="0"/>
              </a:rPr>
            </a:br>
            <a:r>
              <a:rPr lang="ru-RU" altLang="ru-RU" sz="2400" dirty="0" smtClean="0">
                <a:cs typeface="Arial" panose="020B0604020202020204" pitchFamily="34" charset="0"/>
              </a:rPr>
              <a:t>финансовых показателей компаний ведущих стран</a:t>
            </a:r>
            <a:endParaRPr lang="ru-RU" altLang="ru-RU" sz="2000" dirty="0" smtClean="0">
              <a:cs typeface="Arial" panose="020B0604020202020204" pitchFamily="34" charset="0"/>
            </a:endParaRP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498475" y="1055688"/>
            <a:ext cx="7866063" cy="561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806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3505200" y="65976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1CEF51-59AF-4589-90DC-5716A54A8FBD}" type="slidenum">
              <a:rPr lang="ru-RU" altLang="ru-RU">
                <a:cs typeface="Arial" panose="020B0604020202020204" pitchFamily="34" charset="0"/>
              </a:rPr>
              <a:pPr/>
              <a:t>3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Цели анализа</a:t>
            </a:r>
            <a:r>
              <a:rPr lang="ru-RU" altLang="ru-RU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2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492125" y="1293813"/>
            <a:ext cx="8239125" cy="460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000">
                <a:cs typeface="Arial" panose="020B0604020202020204" pitchFamily="34" charset="0"/>
              </a:rPr>
              <a:t>   Перед тем как приступить к проведению анализа финансового  состояния предприятия, требуется точно определить </a:t>
            </a:r>
            <a:r>
              <a:rPr lang="ru-RU" altLang="ru-RU" sz="2000" b="1">
                <a:cs typeface="Arial" panose="020B0604020202020204" pitchFamily="34" charset="0"/>
              </a:rPr>
              <a:t>исходную цель анализа</a:t>
            </a:r>
            <a:r>
              <a:rPr lang="ru-RU" altLang="ru-RU" sz="2000" b="1" i="1">
                <a:cs typeface="Arial" panose="020B0604020202020204" pitchFamily="34" charset="0"/>
              </a:rPr>
              <a:t>. </a:t>
            </a:r>
            <a:r>
              <a:rPr lang="ru-RU" altLang="ru-RU" sz="2000">
                <a:cs typeface="Arial" panose="020B0604020202020204" pitchFamily="34" charset="0"/>
              </a:rPr>
              <a:t>От цели зависит степень детализации и глубина исследований по отдельным </a:t>
            </a:r>
            <a:r>
              <a:rPr lang="ru-RU" altLang="ru-RU" sz="2000" i="1" u="sng">
                <a:cs typeface="Arial" panose="020B0604020202020204" pitchFamily="34" charset="0"/>
              </a:rPr>
              <a:t>направлениям анализа</a:t>
            </a:r>
            <a:r>
              <a:rPr lang="ru-RU" altLang="ru-RU" sz="2000">
                <a:cs typeface="Arial" panose="020B0604020202020204" pitchFamily="34" charset="0"/>
              </a:rPr>
              <a:t>:</a:t>
            </a:r>
            <a:endParaRPr lang="ru-RU" altLang="ru-RU" sz="1600">
              <a:cs typeface="Arial" panose="020B0604020202020204" pitchFamily="34" charset="0"/>
            </a:endParaRPr>
          </a:p>
          <a:p>
            <a:pPr lvl="1">
              <a:buSzPct val="100000"/>
              <a:buFontTx/>
              <a:buChar char="•"/>
            </a:pPr>
            <a:r>
              <a:rPr lang="ru-RU" altLang="ru-RU">
                <a:cs typeface="Arial" panose="020B0604020202020204" pitchFamily="34" charset="0"/>
              </a:rPr>
              <a:t>анализ структуры затрат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>
                <a:cs typeface="Arial" panose="020B0604020202020204" pitchFamily="34" charset="0"/>
              </a:rPr>
              <a:t>анализ структуры баланса и оборотных средств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>
                <a:cs typeface="Arial" panose="020B0604020202020204" pitchFamily="34" charset="0"/>
              </a:rPr>
              <a:t>анализ ликвидности и финансовой устойчивости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>
                <a:cs typeface="Arial" panose="020B0604020202020204" pitchFamily="34" charset="0"/>
              </a:rPr>
              <a:t>анализ денежного потока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>
                <a:cs typeface="Arial" panose="020B0604020202020204" pitchFamily="34" charset="0"/>
              </a:rPr>
              <a:t>анализ оборачиваемости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>
                <a:cs typeface="Arial" panose="020B0604020202020204" pitchFamily="34" charset="0"/>
              </a:rPr>
              <a:t>анализ прибыльности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>
                <a:cs typeface="Arial" panose="020B0604020202020204" pitchFamily="34" charset="0"/>
              </a:rPr>
              <a:t>анализ эффективности деятельности компании</a:t>
            </a:r>
          </a:p>
          <a:p>
            <a:pPr algn="just"/>
            <a:endParaRPr lang="ru-RU" altLang="ru-RU" sz="1200" b="1" i="1">
              <a:cs typeface="Arial" panose="020B0604020202020204" pitchFamily="34" charset="0"/>
            </a:endParaRPr>
          </a:p>
          <a:p>
            <a:pPr algn="ctr"/>
            <a:r>
              <a:rPr lang="ru-RU" altLang="ru-RU" b="1" u="sng">
                <a:cs typeface="Arial" panose="020B0604020202020204" pitchFamily="34" charset="0"/>
              </a:rPr>
              <a:t>Рекомендуется проводить следующие виды анализа</a:t>
            </a:r>
            <a:r>
              <a:rPr lang="ru-RU" altLang="ru-RU" b="1">
                <a:cs typeface="Arial" panose="020B0604020202020204" pitchFamily="34" charset="0"/>
              </a:rPr>
              <a:t>:</a:t>
            </a:r>
          </a:p>
          <a:p>
            <a:pPr lvl="1" algn="just">
              <a:buSzPct val="100000"/>
              <a:buFontTx/>
              <a:buChar char="•"/>
            </a:pPr>
            <a:r>
              <a:rPr lang="ru-RU" altLang="ru-RU" sz="2000" b="1" i="1">
                <a:cs typeface="Arial" panose="020B0604020202020204" pitchFamily="34" charset="0"/>
              </a:rPr>
              <a:t>экспресс-диагностика предприятия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 sz="2000" b="1" i="1">
                <a:cs typeface="Arial" panose="020B0604020202020204" pitchFamily="34" charset="0"/>
              </a:rPr>
              <a:t>оценка финансовой деятельности предприятия</a:t>
            </a:r>
          </a:p>
          <a:p>
            <a:pPr lvl="1">
              <a:buSzPct val="100000"/>
              <a:buFontTx/>
              <a:buChar char="•"/>
            </a:pPr>
            <a:r>
              <a:rPr lang="ru-RU" altLang="ru-RU" sz="2000" b="1" i="1">
                <a:cs typeface="Arial" panose="020B0604020202020204" pitchFamily="34" charset="0"/>
              </a:rPr>
              <a:t>подготовка обоснования для инвестиций</a:t>
            </a:r>
          </a:p>
        </p:txBody>
      </p:sp>
      <p:grpSp>
        <p:nvGrpSpPr>
          <p:cNvPr id="17414" name="Group 4"/>
          <p:cNvGrpSpPr>
            <a:grpSpLocks/>
          </p:cNvGrpSpPr>
          <p:nvPr/>
        </p:nvGrpSpPr>
        <p:grpSpPr bwMode="auto">
          <a:xfrm>
            <a:off x="7245350" y="0"/>
            <a:ext cx="1028700" cy="1143000"/>
            <a:chOff x="4944" y="0"/>
            <a:chExt cx="702" cy="720"/>
          </a:xfrm>
        </p:grpSpPr>
        <p:graphicFrame>
          <p:nvGraphicFramePr>
            <p:cNvPr id="17415" name="Object 5"/>
            <p:cNvGraphicFramePr>
              <a:graphicFrameLocks/>
            </p:cNvGraphicFramePr>
            <p:nvPr/>
          </p:nvGraphicFramePr>
          <p:xfrm>
            <a:off x="5149" y="190"/>
            <a:ext cx="250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2" name="Microsoft ClipArt Gallery" r:id="rId4" imgW="2255838" imgH="3173413" progId="MS_ClipArt_Gallery">
                    <p:embed/>
                  </p:oleObj>
                </mc:Choice>
                <mc:Fallback>
                  <p:oleObj name="Microsoft ClipArt Gallery" r:id="rId4" imgW="2255838" imgH="3173413" progId="MS_ClipArt_Gallery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9" y="190"/>
                          <a:ext cx="250" cy="3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416" name="Group 6"/>
            <p:cNvGrpSpPr>
              <a:grpSpLocks/>
            </p:cNvGrpSpPr>
            <p:nvPr/>
          </p:nvGrpSpPr>
          <p:grpSpPr bwMode="auto">
            <a:xfrm>
              <a:off x="4944" y="0"/>
              <a:ext cx="702" cy="720"/>
              <a:chOff x="4944" y="0"/>
              <a:chExt cx="702" cy="720"/>
            </a:xfrm>
          </p:grpSpPr>
          <p:grpSp>
            <p:nvGrpSpPr>
              <p:cNvPr id="17417" name="Group 7"/>
              <p:cNvGrpSpPr>
                <a:grpSpLocks/>
              </p:cNvGrpSpPr>
              <p:nvPr/>
            </p:nvGrpSpPr>
            <p:grpSpPr bwMode="auto">
              <a:xfrm>
                <a:off x="5035" y="100"/>
                <a:ext cx="519" cy="568"/>
                <a:chOff x="5035" y="100"/>
                <a:chExt cx="519" cy="568"/>
              </a:xfrm>
            </p:grpSpPr>
            <p:sp>
              <p:nvSpPr>
                <p:cNvPr id="17422" name="Oval 8"/>
                <p:cNvSpPr>
                  <a:spLocks noChangeArrowheads="1"/>
                </p:cNvSpPr>
                <p:nvPr/>
              </p:nvSpPr>
              <p:spPr bwMode="auto">
                <a:xfrm>
                  <a:off x="5140" y="215"/>
                  <a:ext cx="309" cy="338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23" name="Oval 9"/>
                <p:cNvSpPr>
                  <a:spLocks noChangeArrowheads="1"/>
                </p:cNvSpPr>
                <p:nvPr/>
              </p:nvSpPr>
              <p:spPr bwMode="auto">
                <a:xfrm>
                  <a:off x="5035" y="100"/>
                  <a:ext cx="519" cy="568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7418" name="Line 10"/>
              <p:cNvSpPr>
                <a:spLocks noChangeShapeType="1"/>
              </p:cNvSpPr>
              <p:nvPr/>
            </p:nvSpPr>
            <p:spPr bwMode="auto">
              <a:xfrm>
                <a:off x="4944" y="384"/>
                <a:ext cx="2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19" name="Line 11"/>
              <p:cNvSpPr>
                <a:spLocks noChangeShapeType="1"/>
              </p:cNvSpPr>
              <p:nvPr/>
            </p:nvSpPr>
            <p:spPr bwMode="auto">
              <a:xfrm>
                <a:off x="5383" y="384"/>
                <a:ext cx="26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20" name="Line 12"/>
              <p:cNvSpPr>
                <a:spLocks noChangeShapeType="1"/>
              </p:cNvSpPr>
              <p:nvPr/>
            </p:nvSpPr>
            <p:spPr bwMode="auto">
              <a:xfrm flipV="1">
                <a:off x="5295" y="0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21" name="Line 13"/>
              <p:cNvSpPr>
                <a:spLocks noChangeShapeType="1"/>
              </p:cNvSpPr>
              <p:nvPr/>
            </p:nvSpPr>
            <p:spPr bwMode="auto">
              <a:xfrm flipV="1">
                <a:off x="5295" y="480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7487713"/>
      </p:ext>
    </p:extLst>
  </p:cSld>
  <p:clrMapOvr>
    <a:masterClrMapping/>
  </p:clrMapOvr>
  <p:transition>
    <p:checke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Номер слайда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0D3146-81D4-4DA2-8DFF-8CB44C4A1CBF}" type="slidenum">
              <a:rPr lang="ru-RU" altLang="ru-RU">
                <a:latin typeface="Verdana" panose="020B0604030504040204" pitchFamily="34" charset="0"/>
              </a:rPr>
              <a:pPr/>
              <a:t>4</a:t>
            </a:fld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393700" y="304800"/>
            <a:ext cx="7175500" cy="762000"/>
          </a:xfrm>
          <a:noFill/>
        </p:spPr>
        <p:txBody>
          <a:bodyPr anchor="ctr"/>
          <a:lstStyle/>
          <a:p>
            <a:r>
              <a:rPr lang="ru-RU" altLang="ru-RU" smtClean="0"/>
              <a:t>Сложности в аналитической работе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2425" y="1447800"/>
            <a:ext cx="8510588" cy="4495800"/>
          </a:xfrm>
          <a:noFill/>
        </p:spPr>
        <p:txBody>
          <a:bodyPr/>
          <a:lstStyle/>
          <a:p>
            <a:pPr marL="190500" indent="-190500" algn="just"/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Отсутствуют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достоверные и сопоставимые аналитические </a:t>
            </a:r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данные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за предыдущие периоды, а также по большинству отраслей и компаний</a:t>
            </a:r>
          </a:p>
          <a:p>
            <a:pPr marL="190500" indent="-190500" algn="just"/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На предприятиях </a:t>
            </a:r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не хватает специалистов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, способных грамотно и глубоко проанализировать финансовые результаты</a:t>
            </a:r>
          </a:p>
          <a:p>
            <a:pPr marL="190500" indent="-190500" algn="just"/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Руководители недооценивают важность управления </a:t>
            </a:r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внутренними финансовыми ресурсами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, надеясь, в основном, на поступление средств от внешних инвесторов</a:t>
            </a:r>
          </a:p>
          <a:p>
            <a:pPr marL="190500" indent="-190500" algn="just"/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Для большинства компаний получение прибыли является высшим приоритетом деятельности на словах, но не на деле</a:t>
            </a:r>
          </a:p>
          <a:p>
            <a:pPr marL="190500" indent="-190500" algn="just"/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Нестабильность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внешнего окружения компаний (</a:t>
            </a:r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налоговая система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законодательство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90500" indent="-190500" algn="just"/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Российская система бухгалтерского учета отличается от международной, что </a:t>
            </a:r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затрудняет использование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многих существующих эффективных </a:t>
            </a:r>
            <a:r>
              <a:rPr lang="ru-RU" altLang="ru-RU" u="sng" smtClean="0">
                <a:latin typeface="Arial" panose="020B0604020202020204" pitchFamily="34" charset="0"/>
                <a:cs typeface="Arial" panose="020B0604020202020204" pitchFamily="34" charset="0"/>
              </a:rPr>
              <a:t>диагностических методик</a:t>
            </a:r>
          </a:p>
        </p:txBody>
      </p:sp>
      <p:graphicFrame>
        <p:nvGraphicFramePr>
          <p:cNvPr id="19462" name="Object 4"/>
          <p:cNvGraphicFramePr>
            <a:graphicFrameLocks/>
          </p:cNvGraphicFramePr>
          <p:nvPr/>
        </p:nvGraphicFramePr>
        <p:xfrm>
          <a:off x="7456488" y="61913"/>
          <a:ext cx="950912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Microsoft ClipArt Gallery" r:id="rId4" imgW="3276600" imgH="3459163" progId="MS_ClipArt_Gallery">
                  <p:embed/>
                </p:oleObj>
              </mc:Choice>
              <mc:Fallback>
                <p:oleObj name="Microsoft ClipArt Gallery" r:id="rId4" imgW="3276600" imgH="3459163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6488" y="61913"/>
                        <a:ext cx="950912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2002448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7A4354-6371-4BB4-834C-76B80D71FCED}" type="slidenum">
              <a:rPr lang="ru-RU" altLang="ru-RU">
                <a:cs typeface="Arial" panose="020B0604020202020204" pitchFamily="34" charset="0"/>
              </a:rPr>
              <a:pPr/>
              <a:t>5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Возможности аналитических исследований</a:t>
            </a:r>
          </a:p>
        </p:txBody>
      </p:sp>
      <p:grpSp>
        <p:nvGrpSpPr>
          <p:cNvPr id="21509" name="Group 3"/>
          <p:cNvGrpSpPr>
            <a:grpSpLocks/>
          </p:cNvGrpSpPr>
          <p:nvPr/>
        </p:nvGrpSpPr>
        <p:grpSpPr bwMode="auto">
          <a:xfrm>
            <a:off x="539750" y="2368550"/>
            <a:ext cx="8247063" cy="3492500"/>
            <a:chOff x="368" y="1492"/>
            <a:chExt cx="5628" cy="2200"/>
          </a:xfrm>
        </p:grpSpPr>
        <p:sp>
          <p:nvSpPr>
            <p:cNvPr id="21512" name="Rectangle 4"/>
            <p:cNvSpPr>
              <a:spLocks noChangeArrowheads="1"/>
            </p:cNvSpPr>
            <p:nvPr/>
          </p:nvSpPr>
          <p:spPr bwMode="auto">
            <a:xfrm>
              <a:off x="368" y="1492"/>
              <a:ext cx="5628" cy="232"/>
            </a:xfrm>
            <a:prstGeom prst="rect">
              <a:avLst/>
            </a:prstGeom>
            <a:solidFill>
              <a:srgbClr val="C0FEF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21513" name="Rectangle 5"/>
            <p:cNvSpPr>
              <a:spLocks noChangeArrowheads="1"/>
            </p:cNvSpPr>
            <p:nvPr/>
          </p:nvSpPr>
          <p:spPr bwMode="auto">
            <a:xfrm>
              <a:off x="368" y="1972"/>
              <a:ext cx="5628" cy="376"/>
            </a:xfrm>
            <a:prstGeom prst="rect">
              <a:avLst/>
            </a:prstGeom>
            <a:solidFill>
              <a:srgbClr val="C0FEF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21514" name="Rectangle 6"/>
            <p:cNvSpPr>
              <a:spLocks noChangeArrowheads="1"/>
            </p:cNvSpPr>
            <p:nvPr/>
          </p:nvSpPr>
          <p:spPr bwMode="auto">
            <a:xfrm>
              <a:off x="368" y="2788"/>
              <a:ext cx="5628" cy="232"/>
            </a:xfrm>
            <a:prstGeom prst="rect">
              <a:avLst/>
            </a:prstGeom>
            <a:solidFill>
              <a:srgbClr val="C0FEF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21515" name="Rectangle 7"/>
            <p:cNvSpPr>
              <a:spLocks noChangeArrowheads="1"/>
            </p:cNvSpPr>
            <p:nvPr/>
          </p:nvSpPr>
          <p:spPr bwMode="auto">
            <a:xfrm>
              <a:off x="368" y="3268"/>
              <a:ext cx="5628" cy="184"/>
            </a:xfrm>
            <a:prstGeom prst="rect">
              <a:avLst/>
            </a:prstGeom>
            <a:solidFill>
              <a:srgbClr val="C0FEF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21516" name="Rectangle 8"/>
            <p:cNvSpPr>
              <a:spLocks noChangeArrowheads="1"/>
            </p:cNvSpPr>
            <p:nvPr/>
          </p:nvSpPr>
          <p:spPr bwMode="auto">
            <a:xfrm>
              <a:off x="368" y="1732"/>
              <a:ext cx="5628" cy="196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</p:grpSp>
      <p:sp>
        <p:nvSpPr>
          <p:cNvPr id="2151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11138" y="1397000"/>
            <a:ext cx="8647112" cy="5003800"/>
          </a:xfrm>
          <a:noFill/>
        </p:spPr>
        <p:txBody>
          <a:bodyPr/>
          <a:lstStyle/>
          <a:p>
            <a:pPr marL="476250" indent="-285750" algn="ctr">
              <a:buFontTx/>
              <a:buNone/>
            </a:pPr>
            <a:r>
              <a:rPr lang="ru-RU" altLang="ru-RU" b="0" u="sng" smtClean="0">
                <a:latin typeface="Arial" panose="020B0604020202020204" pitchFamily="34" charset="0"/>
                <a:cs typeface="Arial" panose="020B0604020202020204" pitchFamily="34" charset="0"/>
              </a:rPr>
              <a:t>Анализ дает возможность оценить:</a:t>
            </a:r>
          </a:p>
          <a:p>
            <a:pPr marL="476250" indent="-285750" algn="ctr">
              <a:buFontTx/>
              <a:buNone/>
            </a:pPr>
            <a:endParaRPr lang="ru-RU" altLang="ru-RU" sz="2400" b="0" u="sng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250" indent="-285750" algn="just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Финансовое положение компании</a:t>
            </a:r>
          </a:p>
          <a:p>
            <a:pPr marL="476250" indent="-285750" algn="just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Имущественное состояние предприятия</a:t>
            </a:r>
          </a:p>
          <a:p>
            <a:pPr marL="476250" indent="-285750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Степень предпринимательского риска (возможность погашения обязательств перед третьими лицами)</a:t>
            </a:r>
          </a:p>
          <a:p>
            <a:pPr marL="476250" indent="-285750" algn="just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Достаточность капитала для текущей деятельности и долгосрочных инвестиций</a:t>
            </a:r>
          </a:p>
          <a:p>
            <a:pPr marL="476250" indent="-285750" algn="just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Потребность в дополнительных источниках финансирования</a:t>
            </a:r>
          </a:p>
          <a:p>
            <a:pPr marL="476250" indent="-285750" algn="just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Способность к наращиванию капитала</a:t>
            </a:r>
          </a:p>
          <a:p>
            <a:pPr marL="476250" indent="-285750" algn="just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Рациональность использования заемных средств</a:t>
            </a:r>
          </a:p>
          <a:p>
            <a:pPr marL="476250" indent="-285750" algn="just">
              <a:spcBef>
                <a:spcPts val="800"/>
              </a:spcBef>
            </a:pP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Эффективность деятельности компании</a:t>
            </a:r>
          </a:p>
        </p:txBody>
      </p:sp>
      <p:graphicFrame>
        <p:nvGraphicFramePr>
          <p:cNvPr id="21511" name="Object 10"/>
          <p:cNvGraphicFramePr>
            <a:graphicFrameLocks/>
          </p:cNvGraphicFramePr>
          <p:nvPr/>
        </p:nvGraphicFramePr>
        <p:xfrm>
          <a:off x="7985125" y="174625"/>
          <a:ext cx="900113" cy="138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Microsoft ClipArt Gallery" r:id="rId4" imgW="2419399" imgH="3454371" progId="MS_ClipArt_Gallery">
                  <p:embed/>
                </p:oleObj>
              </mc:Choice>
              <mc:Fallback>
                <p:oleObj name="Microsoft ClipArt Gallery" r:id="rId4" imgW="2419399" imgH="3454371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5125" y="174625"/>
                        <a:ext cx="900113" cy="138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9220324"/>
      </p:ext>
    </p:extLst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54C049-DC13-4D33-9D8D-23CD0CE51D9B}" type="slidenum">
              <a:rPr lang="ru-RU" altLang="ru-RU">
                <a:cs typeface="Arial" panose="020B0604020202020204" pitchFamily="34" charset="0"/>
              </a:rPr>
              <a:pPr/>
              <a:t>6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Принципы проведения анализа</a:t>
            </a:r>
          </a:p>
        </p:txBody>
      </p:sp>
      <p:sp>
        <p:nvSpPr>
          <p:cNvPr id="23557" name="Rectangle 3"/>
          <p:cNvSpPr>
            <a:spLocks noChangeArrowheads="1"/>
          </p:cNvSpPr>
          <p:nvPr/>
        </p:nvSpPr>
        <p:spPr bwMode="auto">
          <a:xfrm>
            <a:off x="387350" y="1454150"/>
            <a:ext cx="8469313" cy="1054100"/>
          </a:xfrm>
          <a:prstGeom prst="rect">
            <a:avLst/>
          </a:prstGeom>
          <a:solidFill>
            <a:srgbClr val="C0FE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3558" name="Rectangle 4"/>
          <p:cNvSpPr>
            <a:spLocks noChangeArrowheads="1"/>
          </p:cNvSpPr>
          <p:nvPr/>
        </p:nvSpPr>
        <p:spPr bwMode="auto">
          <a:xfrm>
            <a:off x="387350" y="3359150"/>
            <a:ext cx="8469313" cy="749300"/>
          </a:xfrm>
          <a:prstGeom prst="rect">
            <a:avLst/>
          </a:prstGeom>
          <a:solidFill>
            <a:srgbClr val="C0FE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387350" y="5187950"/>
            <a:ext cx="8469313" cy="825500"/>
          </a:xfrm>
          <a:prstGeom prst="rect">
            <a:avLst/>
          </a:prstGeom>
          <a:solidFill>
            <a:srgbClr val="C0FE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356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5138" y="1371600"/>
            <a:ext cx="8326437" cy="4495800"/>
          </a:xfrm>
          <a:noFill/>
        </p:spPr>
        <p:txBody>
          <a:bodyPr/>
          <a:lstStyle/>
          <a:p>
            <a:pPr marL="476250" indent="-476250" algn="just">
              <a:buFontTx/>
              <a:buNone/>
            </a:pPr>
            <a:endParaRPr lang="ru-RU" altLang="ru-RU" sz="2000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250" indent="-476250" algn="just"/>
            <a:r>
              <a:rPr lang="ru-RU" altLang="ru-RU" sz="2000" b="0" smtClean="0">
                <a:latin typeface="Arial" panose="020B0604020202020204" pitchFamily="34" charset="0"/>
                <a:cs typeface="Arial" panose="020B0604020202020204" pitchFamily="34" charset="0"/>
              </a:rPr>
              <a:t>Оценка данных невозможна без их сравнения</a:t>
            </a:r>
          </a:p>
          <a:p>
            <a:pPr marL="476250" indent="-476250" algn="just">
              <a:buFontTx/>
              <a:buNone/>
            </a:pPr>
            <a:endParaRPr lang="ru-RU" altLang="ru-RU" sz="2000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250" indent="-476250" algn="just"/>
            <a:r>
              <a:rPr lang="ru-RU" altLang="ru-RU" sz="2000" b="0" smtClean="0">
                <a:latin typeface="Arial" panose="020B0604020202020204" pitchFamily="34" charset="0"/>
                <a:cs typeface="Arial" panose="020B0604020202020204" pitchFamily="34" charset="0"/>
              </a:rPr>
              <a:t>Недостоверные данные неточные результаты</a:t>
            </a:r>
          </a:p>
          <a:p>
            <a:pPr marL="476250" indent="-476250" algn="just">
              <a:buFontTx/>
              <a:buNone/>
            </a:pPr>
            <a:endParaRPr lang="ru-RU" altLang="ru-RU" sz="2000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250" indent="-476250" algn="just"/>
            <a:r>
              <a:rPr lang="ru-RU" altLang="ru-RU" sz="2000" b="0" smtClean="0">
                <a:latin typeface="Arial" panose="020B0604020202020204" pitchFamily="34" charset="0"/>
                <a:cs typeface="Arial" panose="020B0604020202020204" pitchFamily="34" charset="0"/>
              </a:rPr>
              <a:t>Не смешивайте несовместимые данные</a:t>
            </a:r>
          </a:p>
          <a:p>
            <a:pPr marL="476250" indent="-476250" algn="just">
              <a:buFontTx/>
              <a:buNone/>
            </a:pPr>
            <a:endParaRPr lang="ru-RU" altLang="ru-RU" sz="2000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250" indent="-476250" algn="just"/>
            <a:r>
              <a:rPr lang="ru-RU" altLang="ru-RU" sz="2000" b="0" smtClean="0">
                <a:latin typeface="Arial" panose="020B0604020202020204" pitchFamily="34" charset="0"/>
                <a:cs typeface="Arial" panose="020B0604020202020204" pitchFamily="34" charset="0"/>
              </a:rPr>
              <a:t>Учитывайте взаимосвязи</a:t>
            </a:r>
          </a:p>
          <a:p>
            <a:pPr marL="476250" indent="-476250" algn="just">
              <a:buFontTx/>
              <a:buNone/>
            </a:pPr>
            <a:endParaRPr lang="ru-RU" altLang="ru-RU" sz="2000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250" indent="-476250" algn="just"/>
            <a:r>
              <a:rPr lang="ru-RU" altLang="ru-RU" sz="2000" b="0" smtClean="0">
                <a:latin typeface="Arial" panose="020B0604020202020204" pitchFamily="34" charset="0"/>
                <a:cs typeface="Arial" panose="020B0604020202020204" pitchFamily="34" charset="0"/>
              </a:rPr>
              <a:t>Делайте выводы. Принимайте решения</a:t>
            </a:r>
          </a:p>
        </p:txBody>
      </p:sp>
      <p:sp>
        <p:nvSpPr>
          <p:cNvPr id="23561" name="Oval 7"/>
          <p:cNvSpPr>
            <a:spLocks noChangeArrowheads="1"/>
          </p:cNvSpPr>
          <p:nvPr/>
        </p:nvSpPr>
        <p:spPr bwMode="auto">
          <a:xfrm>
            <a:off x="7110413" y="234950"/>
            <a:ext cx="879475" cy="901700"/>
          </a:xfrm>
          <a:prstGeom prst="ellipse">
            <a:avLst/>
          </a:prstGeom>
          <a:solidFill>
            <a:srgbClr val="C0FEF9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3562" name="Rectangle 8"/>
          <p:cNvSpPr>
            <a:spLocks noChangeArrowheads="1"/>
          </p:cNvSpPr>
          <p:nvPr/>
        </p:nvSpPr>
        <p:spPr bwMode="auto">
          <a:xfrm>
            <a:off x="7294563" y="106363"/>
            <a:ext cx="468312" cy="132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8000">
                <a:solidFill>
                  <a:schemeClr val="hlink"/>
                </a:solidFill>
                <a:cs typeface="Arial" panose="020B0604020202020204" pitchFamily="34" charset="0"/>
              </a:rPr>
              <a:t>!</a:t>
            </a: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387350" y="2520950"/>
            <a:ext cx="8469313" cy="2654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08749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Номер слайда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2EAB0F-AC7B-4265-858A-EF82F6CA1E67}" type="slidenum">
              <a:rPr lang="ru-RU" altLang="ru-RU">
                <a:cs typeface="Arial" panose="020B0604020202020204" pitchFamily="34" charset="0"/>
              </a:rPr>
              <a:pPr/>
              <a:t>7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Этапы анализа</a:t>
            </a:r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446088" y="1522413"/>
            <a:ext cx="1500187" cy="107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>
                <a:cs typeface="Arial" panose="020B0604020202020204" pitchFamily="34" charset="0"/>
              </a:rPr>
              <a:t>Сбор и </a:t>
            </a:r>
          </a:p>
          <a:p>
            <a:pPr algn="ctr"/>
            <a:r>
              <a:rPr lang="ru-RU" altLang="ru-RU" sz="1600" b="1">
                <a:cs typeface="Arial" panose="020B0604020202020204" pitchFamily="34" charset="0"/>
              </a:rPr>
              <a:t>подготовка </a:t>
            </a:r>
          </a:p>
          <a:p>
            <a:pPr algn="ctr"/>
            <a:r>
              <a:rPr lang="ru-RU" altLang="ru-RU" sz="1600" b="1">
                <a:cs typeface="Arial" panose="020B0604020202020204" pitchFamily="34" charset="0"/>
              </a:rPr>
              <a:t>исходной</a:t>
            </a:r>
          </a:p>
          <a:p>
            <a:pPr algn="ctr"/>
            <a:r>
              <a:rPr lang="ru-RU" altLang="ru-RU" sz="1600" b="1">
                <a:cs typeface="Arial" panose="020B0604020202020204" pitchFamily="34" charset="0"/>
              </a:rPr>
              <a:t>информации</a:t>
            </a:r>
          </a:p>
        </p:txBody>
      </p:sp>
      <p:sp>
        <p:nvSpPr>
          <p:cNvPr id="25606" name="Line 4"/>
          <p:cNvSpPr>
            <a:spLocks noChangeShapeType="1"/>
          </p:cNvSpPr>
          <p:nvPr/>
        </p:nvSpPr>
        <p:spPr bwMode="auto">
          <a:xfrm>
            <a:off x="2209800" y="1447800"/>
            <a:ext cx="0" cy="487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5607" name="Object 5"/>
          <p:cNvGraphicFramePr>
            <a:graphicFrameLocks/>
          </p:cNvGraphicFramePr>
          <p:nvPr/>
        </p:nvGraphicFramePr>
        <p:xfrm>
          <a:off x="7369175" y="1981200"/>
          <a:ext cx="140652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Microsoft ClipArt Gallery" r:id="rId4" imgW="5614988" imgH="2751138" progId="MS_ClipArt_Gallery">
                  <p:embed/>
                </p:oleObj>
              </mc:Choice>
              <mc:Fallback>
                <p:oleObj name="Microsoft ClipArt Gallery" r:id="rId4" imgW="5614988" imgH="2751138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9175" y="1981200"/>
                        <a:ext cx="1406525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6"/>
          <p:cNvSpPr>
            <a:spLocks noChangeArrowheads="1"/>
          </p:cNvSpPr>
          <p:nvPr/>
        </p:nvSpPr>
        <p:spPr bwMode="auto">
          <a:xfrm>
            <a:off x="2451100" y="1370013"/>
            <a:ext cx="1344613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>
                <a:cs typeface="Arial" panose="020B0604020202020204" pitchFamily="34" charset="0"/>
              </a:rPr>
              <a:t>Финансовая</a:t>
            </a:r>
          </a:p>
          <a:p>
            <a:pPr algn="ctr"/>
            <a:r>
              <a:rPr lang="ru-RU" altLang="ru-RU" sz="1600">
                <a:cs typeface="Arial" panose="020B0604020202020204" pitchFamily="34" charset="0"/>
              </a:rPr>
              <a:t>отчетность</a:t>
            </a:r>
          </a:p>
        </p:txBody>
      </p:sp>
      <p:sp>
        <p:nvSpPr>
          <p:cNvPr id="25609" name="Rectangle 7"/>
          <p:cNvSpPr>
            <a:spLocks noChangeArrowheads="1"/>
          </p:cNvSpPr>
          <p:nvPr/>
        </p:nvSpPr>
        <p:spPr bwMode="auto">
          <a:xfrm>
            <a:off x="3983038" y="1370013"/>
            <a:ext cx="1635125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>
                <a:cs typeface="Arial" panose="020B0604020202020204" pitchFamily="34" charset="0"/>
              </a:rPr>
              <a:t>Аналитические</a:t>
            </a:r>
          </a:p>
          <a:p>
            <a:pPr algn="ctr"/>
            <a:r>
              <a:rPr lang="ru-RU" altLang="ru-RU" sz="1600">
                <a:cs typeface="Arial" panose="020B0604020202020204" pitchFamily="34" charset="0"/>
              </a:rPr>
              <a:t>справки</a:t>
            </a:r>
          </a:p>
        </p:txBody>
      </p:sp>
      <p:sp>
        <p:nvSpPr>
          <p:cNvPr id="25610" name="Rectangle 8"/>
          <p:cNvSpPr>
            <a:spLocks noChangeArrowheads="1"/>
          </p:cNvSpPr>
          <p:nvPr/>
        </p:nvSpPr>
        <p:spPr bwMode="auto">
          <a:xfrm>
            <a:off x="7508875" y="1446213"/>
            <a:ext cx="11350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>
                <a:cs typeface="Arial" panose="020B0604020202020204" pitchFamily="34" charset="0"/>
              </a:rPr>
              <a:t>Интервью</a:t>
            </a:r>
          </a:p>
        </p:txBody>
      </p:sp>
      <p:sp>
        <p:nvSpPr>
          <p:cNvPr id="25611" name="Rectangle 9"/>
          <p:cNvSpPr>
            <a:spLocks noChangeArrowheads="1"/>
          </p:cNvSpPr>
          <p:nvPr/>
        </p:nvSpPr>
        <p:spPr bwMode="auto">
          <a:xfrm>
            <a:off x="5627688" y="1370013"/>
            <a:ext cx="1697037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>
                <a:cs typeface="Arial" panose="020B0604020202020204" pitchFamily="34" charset="0"/>
              </a:rPr>
              <a:t>Статистическая</a:t>
            </a:r>
          </a:p>
          <a:p>
            <a:pPr algn="ctr"/>
            <a:r>
              <a:rPr lang="ru-RU" altLang="ru-RU" sz="1600">
                <a:cs typeface="Arial" panose="020B0604020202020204" pitchFamily="34" charset="0"/>
              </a:rPr>
              <a:t>информация</a:t>
            </a:r>
          </a:p>
        </p:txBody>
      </p:sp>
      <p:grpSp>
        <p:nvGrpSpPr>
          <p:cNvPr id="25612" name="Group 10"/>
          <p:cNvGrpSpPr>
            <a:grpSpLocks/>
          </p:cNvGrpSpPr>
          <p:nvPr/>
        </p:nvGrpSpPr>
        <p:grpSpPr bwMode="auto">
          <a:xfrm>
            <a:off x="5334000" y="3033713"/>
            <a:ext cx="1763713" cy="928687"/>
            <a:chOff x="3640" y="1911"/>
            <a:chExt cx="1204" cy="585"/>
          </a:xfrm>
        </p:grpSpPr>
        <p:graphicFrame>
          <p:nvGraphicFramePr>
            <p:cNvPr id="25666" name="Object 11"/>
            <p:cNvGraphicFramePr>
              <a:graphicFrameLocks/>
            </p:cNvGraphicFramePr>
            <p:nvPr/>
          </p:nvGraphicFramePr>
          <p:xfrm>
            <a:off x="3640" y="1911"/>
            <a:ext cx="1204" cy="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1" name="Microsoft ClipArt Gallery" r:id="rId6" imgW="5373688" imgH="2620963" progId="MS_ClipArt_Gallery">
                    <p:embed/>
                  </p:oleObj>
                </mc:Choice>
                <mc:Fallback>
                  <p:oleObj name="Microsoft ClipArt Gallery" r:id="rId6" imgW="5373688" imgH="2620963" progId="MS_ClipArt_Gallery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0" y="1911"/>
                          <a:ext cx="1204" cy="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67" name="Object 12"/>
            <p:cNvGraphicFramePr>
              <a:graphicFrameLocks/>
            </p:cNvGraphicFramePr>
            <p:nvPr/>
          </p:nvGraphicFramePr>
          <p:xfrm>
            <a:off x="4491" y="2080"/>
            <a:ext cx="331" cy="3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2" name="Microsoft ClipArt Gallery" r:id="rId8" imgW="3246438" imgH="3429000" progId="MS_ClipArt_Gallery">
                    <p:embed/>
                  </p:oleObj>
                </mc:Choice>
                <mc:Fallback>
                  <p:oleObj name="Microsoft ClipArt Gallery" r:id="rId8" imgW="3246438" imgH="3429000" progId="MS_ClipArt_Gallery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1" y="2080"/>
                          <a:ext cx="331" cy="3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13" name="Group 13"/>
          <p:cNvGrpSpPr>
            <a:grpSpLocks/>
          </p:cNvGrpSpPr>
          <p:nvPr/>
        </p:nvGrpSpPr>
        <p:grpSpPr bwMode="auto">
          <a:xfrm>
            <a:off x="5964238" y="1908175"/>
            <a:ext cx="869950" cy="812800"/>
            <a:chOff x="4070" y="1202"/>
            <a:chExt cx="594" cy="512"/>
          </a:xfrm>
        </p:grpSpPr>
        <p:graphicFrame>
          <p:nvGraphicFramePr>
            <p:cNvPr id="25664" name="Object 14"/>
            <p:cNvGraphicFramePr>
              <a:graphicFrameLocks/>
            </p:cNvGraphicFramePr>
            <p:nvPr/>
          </p:nvGraphicFramePr>
          <p:xfrm>
            <a:off x="4319" y="1202"/>
            <a:ext cx="345" cy="4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3" name="Microsoft ClipArt Gallery" r:id="rId10" imgW="2735263" imgH="3825875" progId="MS_ClipArt_Gallery">
                    <p:embed/>
                  </p:oleObj>
                </mc:Choice>
                <mc:Fallback>
                  <p:oleObj name="Microsoft ClipArt Gallery" r:id="rId10" imgW="2735263" imgH="3825875" progId="MS_ClipArt_Gallery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9" y="1202"/>
                          <a:ext cx="345" cy="4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65" name="Object 15"/>
            <p:cNvGraphicFramePr>
              <a:graphicFrameLocks/>
            </p:cNvGraphicFramePr>
            <p:nvPr/>
          </p:nvGraphicFramePr>
          <p:xfrm>
            <a:off x="4070" y="1392"/>
            <a:ext cx="322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4" name="Microsoft ClipArt Gallery" r:id="rId12" imgW="2559050" imgH="4298950" progId="MS_ClipArt_Gallery">
                    <p:embed/>
                  </p:oleObj>
                </mc:Choice>
                <mc:Fallback>
                  <p:oleObj name="Microsoft ClipArt Gallery" r:id="rId12" imgW="2559050" imgH="4298950" progId="MS_ClipArt_Gallery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0" y="1392"/>
                          <a:ext cx="322" cy="3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14" name="Rectangle 16"/>
          <p:cNvSpPr>
            <a:spLocks noChangeArrowheads="1"/>
          </p:cNvSpPr>
          <p:nvPr/>
        </p:nvSpPr>
        <p:spPr bwMode="auto">
          <a:xfrm>
            <a:off x="327025" y="3198813"/>
            <a:ext cx="1731963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>
                <a:cs typeface="Arial" panose="020B0604020202020204" pitchFamily="34" charset="0"/>
              </a:rPr>
              <a:t>Аналитическая</a:t>
            </a:r>
          </a:p>
          <a:p>
            <a:pPr algn="ctr"/>
            <a:r>
              <a:rPr lang="ru-RU" altLang="ru-RU" sz="1600" b="1">
                <a:cs typeface="Arial" panose="020B0604020202020204" pitchFamily="34" charset="0"/>
              </a:rPr>
              <a:t>обработка</a:t>
            </a:r>
          </a:p>
        </p:txBody>
      </p:sp>
      <p:sp>
        <p:nvSpPr>
          <p:cNvPr id="25615" name="Rectangle 17"/>
          <p:cNvSpPr>
            <a:spLocks noChangeArrowheads="1"/>
          </p:cNvSpPr>
          <p:nvPr/>
        </p:nvSpPr>
        <p:spPr bwMode="auto">
          <a:xfrm>
            <a:off x="293688" y="4341813"/>
            <a:ext cx="1800225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>
                <a:cs typeface="Arial" panose="020B0604020202020204" pitchFamily="34" charset="0"/>
              </a:rPr>
              <a:t>Интерпретация </a:t>
            </a:r>
          </a:p>
          <a:p>
            <a:pPr algn="ctr"/>
            <a:r>
              <a:rPr lang="ru-RU" altLang="ru-RU" sz="1600" b="1">
                <a:cs typeface="Arial" panose="020B0604020202020204" pitchFamily="34" charset="0"/>
              </a:rPr>
              <a:t>результатов</a:t>
            </a:r>
          </a:p>
        </p:txBody>
      </p:sp>
      <p:sp>
        <p:nvSpPr>
          <p:cNvPr id="25616" name="Rectangle 18"/>
          <p:cNvSpPr>
            <a:spLocks noChangeArrowheads="1"/>
          </p:cNvSpPr>
          <p:nvPr/>
        </p:nvSpPr>
        <p:spPr bwMode="auto">
          <a:xfrm>
            <a:off x="274638" y="5484813"/>
            <a:ext cx="1841500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>
                <a:cs typeface="Arial" panose="020B0604020202020204" pitchFamily="34" charset="0"/>
              </a:rPr>
              <a:t>Выводы</a:t>
            </a:r>
          </a:p>
          <a:p>
            <a:pPr algn="ctr"/>
            <a:r>
              <a:rPr lang="ru-RU" altLang="ru-RU" sz="1600" b="1">
                <a:cs typeface="Arial" panose="020B0604020202020204" pitchFamily="34" charset="0"/>
              </a:rPr>
              <a:t>и рекомендации</a:t>
            </a:r>
          </a:p>
        </p:txBody>
      </p:sp>
      <p:grpSp>
        <p:nvGrpSpPr>
          <p:cNvPr id="25617" name="Group 19"/>
          <p:cNvGrpSpPr>
            <a:grpSpLocks/>
          </p:cNvGrpSpPr>
          <p:nvPr/>
        </p:nvGrpSpPr>
        <p:grpSpPr bwMode="auto">
          <a:xfrm>
            <a:off x="4056063" y="1998663"/>
            <a:ext cx="641350" cy="700087"/>
            <a:chOff x="2768" y="1259"/>
            <a:chExt cx="438" cy="441"/>
          </a:xfrm>
        </p:grpSpPr>
        <p:sp>
          <p:nvSpPr>
            <p:cNvPr id="25659" name="Freeform 20"/>
            <p:cNvSpPr>
              <a:spLocks/>
            </p:cNvSpPr>
            <p:nvPr/>
          </p:nvSpPr>
          <p:spPr bwMode="auto">
            <a:xfrm>
              <a:off x="2802" y="1656"/>
              <a:ext cx="79" cy="44"/>
            </a:xfrm>
            <a:custGeom>
              <a:avLst/>
              <a:gdLst>
                <a:gd name="T0" fmla="*/ 50 w 79"/>
                <a:gd name="T1" fmla="*/ 0 h 44"/>
                <a:gd name="T2" fmla="*/ 11 w 79"/>
                <a:gd name="T3" fmla="*/ 4 h 44"/>
                <a:gd name="T4" fmla="*/ 7 w 79"/>
                <a:gd name="T5" fmla="*/ 7 h 44"/>
                <a:gd name="T6" fmla="*/ 4 w 79"/>
                <a:gd name="T7" fmla="*/ 10 h 44"/>
                <a:gd name="T8" fmla="*/ 2 w 79"/>
                <a:gd name="T9" fmla="*/ 14 h 44"/>
                <a:gd name="T10" fmla="*/ 0 w 79"/>
                <a:gd name="T11" fmla="*/ 20 h 44"/>
                <a:gd name="T12" fmla="*/ 0 w 79"/>
                <a:gd name="T13" fmla="*/ 26 h 44"/>
                <a:gd name="T14" fmla="*/ 2 w 79"/>
                <a:gd name="T15" fmla="*/ 30 h 44"/>
                <a:gd name="T16" fmla="*/ 4 w 79"/>
                <a:gd name="T17" fmla="*/ 34 h 44"/>
                <a:gd name="T18" fmla="*/ 9 w 79"/>
                <a:gd name="T19" fmla="*/ 38 h 44"/>
                <a:gd name="T20" fmla="*/ 13 w 79"/>
                <a:gd name="T21" fmla="*/ 40 h 44"/>
                <a:gd name="T22" fmla="*/ 18 w 79"/>
                <a:gd name="T23" fmla="*/ 42 h 44"/>
                <a:gd name="T24" fmla="*/ 23 w 79"/>
                <a:gd name="T25" fmla="*/ 43 h 44"/>
                <a:gd name="T26" fmla="*/ 28 w 79"/>
                <a:gd name="T27" fmla="*/ 43 h 44"/>
                <a:gd name="T28" fmla="*/ 59 w 79"/>
                <a:gd name="T29" fmla="*/ 40 h 44"/>
                <a:gd name="T30" fmla="*/ 78 w 79"/>
                <a:gd name="T31" fmla="*/ 0 h 44"/>
                <a:gd name="T32" fmla="*/ 50 w 79"/>
                <a:gd name="T33" fmla="*/ 0 h 4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9" h="44">
                  <a:moveTo>
                    <a:pt x="50" y="0"/>
                  </a:moveTo>
                  <a:lnTo>
                    <a:pt x="11" y="4"/>
                  </a:lnTo>
                  <a:lnTo>
                    <a:pt x="7" y="7"/>
                  </a:lnTo>
                  <a:lnTo>
                    <a:pt x="4" y="10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9" y="38"/>
                  </a:lnTo>
                  <a:lnTo>
                    <a:pt x="13" y="40"/>
                  </a:lnTo>
                  <a:lnTo>
                    <a:pt x="18" y="42"/>
                  </a:lnTo>
                  <a:lnTo>
                    <a:pt x="23" y="43"/>
                  </a:lnTo>
                  <a:lnTo>
                    <a:pt x="28" y="43"/>
                  </a:lnTo>
                  <a:lnTo>
                    <a:pt x="59" y="40"/>
                  </a:lnTo>
                  <a:lnTo>
                    <a:pt x="78" y="0"/>
                  </a:lnTo>
                  <a:lnTo>
                    <a:pt x="50" y="0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60" name="Freeform 21"/>
            <p:cNvSpPr>
              <a:spLocks/>
            </p:cNvSpPr>
            <p:nvPr/>
          </p:nvSpPr>
          <p:spPr bwMode="auto">
            <a:xfrm>
              <a:off x="2768" y="1259"/>
              <a:ext cx="438" cy="441"/>
            </a:xfrm>
            <a:custGeom>
              <a:avLst/>
              <a:gdLst>
                <a:gd name="T0" fmla="*/ 24 w 438"/>
                <a:gd name="T1" fmla="*/ 2 h 441"/>
                <a:gd name="T2" fmla="*/ 15 w 438"/>
                <a:gd name="T3" fmla="*/ 8 h 441"/>
                <a:gd name="T4" fmla="*/ 4 w 438"/>
                <a:gd name="T5" fmla="*/ 20 h 441"/>
                <a:gd name="T6" fmla="*/ 0 w 438"/>
                <a:gd name="T7" fmla="*/ 32 h 441"/>
                <a:gd name="T8" fmla="*/ 0 w 438"/>
                <a:gd name="T9" fmla="*/ 48 h 441"/>
                <a:gd name="T10" fmla="*/ 1 w 438"/>
                <a:gd name="T11" fmla="*/ 60 h 441"/>
                <a:gd name="T12" fmla="*/ 8 w 438"/>
                <a:gd name="T13" fmla="*/ 81 h 441"/>
                <a:gd name="T14" fmla="*/ 23 w 438"/>
                <a:gd name="T15" fmla="*/ 116 h 441"/>
                <a:gd name="T16" fmla="*/ 41 w 438"/>
                <a:gd name="T17" fmla="*/ 155 h 441"/>
                <a:gd name="T18" fmla="*/ 59 w 438"/>
                <a:gd name="T19" fmla="*/ 195 h 441"/>
                <a:gd name="T20" fmla="*/ 72 w 438"/>
                <a:gd name="T21" fmla="*/ 247 h 441"/>
                <a:gd name="T22" fmla="*/ 80 w 438"/>
                <a:gd name="T23" fmla="*/ 311 h 441"/>
                <a:gd name="T24" fmla="*/ 83 w 438"/>
                <a:gd name="T25" fmla="*/ 356 h 441"/>
                <a:gd name="T26" fmla="*/ 83 w 438"/>
                <a:gd name="T27" fmla="*/ 390 h 441"/>
                <a:gd name="T28" fmla="*/ 78 w 438"/>
                <a:gd name="T29" fmla="*/ 416 h 441"/>
                <a:gd name="T30" fmla="*/ 72 w 438"/>
                <a:gd name="T31" fmla="*/ 430 h 441"/>
                <a:gd name="T32" fmla="*/ 65 w 438"/>
                <a:gd name="T33" fmla="*/ 437 h 441"/>
                <a:gd name="T34" fmla="*/ 102 w 438"/>
                <a:gd name="T35" fmla="*/ 436 h 441"/>
                <a:gd name="T36" fmla="*/ 240 w 438"/>
                <a:gd name="T37" fmla="*/ 419 h 441"/>
                <a:gd name="T38" fmla="*/ 364 w 438"/>
                <a:gd name="T39" fmla="*/ 409 h 441"/>
                <a:gd name="T40" fmla="*/ 416 w 438"/>
                <a:gd name="T41" fmla="*/ 411 h 441"/>
                <a:gd name="T42" fmla="*/ 426 w 438"/>
                <a:gd name="T43" fmla="*/ 403 h 441"/>
                <a:gd name="T44" fmla="*/ 434 w 438"/>
                <a:gd name="T45" fmla="*/ 387 h 441"/>
                <a:gd name="T46" fmla="*/ 437 w 438"/>
                <a:gd name="T47" fmla="*/ 363 h 441"/>
                <a:gd name="T48" fmla="*/ 437 w 438"/>
                <a:gd name="T49" fmla="*/ 333 h 441"/>
                <a:gd name="T50" fmla="*/ 432 w 438"/>
                <a:gd name="T51" fmla="*/ 289 h 441"/>
                <a:gd name="T52" fmla="*/ 417 w 438"/>
                <a:gd name="T53" fmla="*/ 232 h 441"/>
                <a:gd name="T54" fmla="*/ 400 w 438"/>
                <a:gd name="T55" fmla="*/ 181 h 441"/>
                <a:gd name="T56" fmla="*/ 381 w 438"/>
                <a:gd name="T57" fmla="*/ 133 h 441"/>
                <a:gd name="T58" fmla="*/ 358 w 438"/>
                <a:gd name="T59" fmla="*/ 81 h 441"/>
                <a:gd name="T60" fmla="*/ 350 w 438"/>
                <a:gd name="T61" fmla="*/ 57 h 441"/>
                <a:gd name="T62" fmla="*/ 349 w 438"/>
                <a:gd name="T63" fmla="*/ 40 h 441"/>
                <a:gd name="T64" fmla="*/ 358 w 438"/>
                <a:gd name="T65" fmla="*/ 4 h 441"/>
                <a:gd name="T66" fmla="*/ 27 w 438"/>
                <a:gd name="T67" fmla="*/ 1 h 4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38" h="441">
                  <a:moveTo>
                    <a:pt x="27" y="1"/>
                  </a:moveTo>
                  <a:lnTo>
                    <a:pt x="24" y="2"/>
                  </a:lnTo>
                  <a:lnTo>
                    <a:pt x="21" y="4"/>
                  </a:lnTo>
                  <a:lnTo>
                    <a:pt x="15" y="8"/>
                  </a:lnTo>
                  <a:lnTo>
                    <a:pt x="9" y="13"/>
                  </a:lnTo>
                  <a:lnTo>
                    <a:pt x="4" y="20"/>
                  </a:lnTo>
                  <a:lnTo>
                    <a:pt x="1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1" y="54"/>
                  </a:lnTo>
                  <a:lnTo>
                    <a:pt x="1" y="60"/>
                  </a:lnTo>
                  <a:lnTo>
                    <a:pt x="3" y="66"/>
                  </a:lnTo>
                  <a:lnTo>
                    <a:pt x="8" y="81"/>
                  </a:lnTo>
                  <a:lnTo>
                    <a:pt x="13" y="98"/>
                  </a:lnTo>
                  <a:lnTo>
                    <a:pt x="23" y="116"/>
                  </a:lnTo>
                  <a:lnTo>
                    <a:pt x="33" y="137"/>
                  </a:lnTo>
                  <a:lnTo>
                    <a:pt x="41" y="155"/>
                  </a:lnTo>
                  <a:lnTo>
                    <a:pt x="50" y="173"/>
                  </a:lnTo>
                  <a:lnTo>
                    <a:pt x="59" y="195"/>
                  </a:lnTo>
                  <a:lnTo>
                    <a:pt x="66" y="223"/>
                  </a:lnTo>
                  <a:lnTo>
                    <a:pt x="72" y="247"/>
                  </a:lnTo>
                  <a:lnTo>
                    <a:pt x="77" y="278"/>
                  </a:lnTo>
                  <a:lnTo>
                    <a:pt x="80" y="311"/>
                  </a:lnTo>
                  <a:lnTo>
                    <a:pt x="83" y="340"/>
                  </a:lnTo>
                  <a:lnTo>
                    <a:pt x="83" y="356"/>
                  </a:lnTo>
                  <a:lnTo>
                    <a:pt x="83" y="377"/>
                  </a:lnTo>
                  <a:lnTo>
                    <a:pt x="83" y="390"/>
                  </a:lnTo>
                  <a:lnTo>
                    <a:pt x="82" y="403"/>
                  </a:lnTo>
                  <a:lnTo>
                    <a:pt x="78" y="416"/>
                  </a:lnTo>
                  <a:lnTo>
                    <a:pt x="76" y="423"/>
                  </a:lnTo>
                  <a:lnTo>
                    <a:pt x="72" y="430"/>
                  </a:lnTo>
                  <a:lnTo>
                    <a:pt x="68" y="435"/>
                  </a:lnTo>
                  <a:lnTo>
                    <a:pt x="65" y="437"/>
                  </a:lnTo>
                  <a:lnTo>
                    <a:pt x="63" y="440"/>
                  </a:lnTo>
                  <a:lnTo>
                    <a:pt x="102" y="436"/>
                  </a:lnTo>
                  <a:lnTo>
                    <a:pt x="177" y="427"/>
                  </a:lnTo>
                  <a:lnTo>
                    <a:pt x="240" y="419"/>
                  </a:lnTo>
                  <a:lnTo>
                    <a:pt x="311" y="412"/>
                  </a:lnTo>
                  <a:lnTo>
                    <a:pt x="364" y="409"/>
                  </a:lnTo>
                  <a:lnTo>
                    <a:pt x="406" y="411"/>
                  </a:lnTo>
                  <a:lnTo>
                    <a:pt x="416" y="411"/>
                  </a:lnTo>
                  <a:lnTo>
                    <a:pt x="423" y="409"/>
                  </a:lnTo>
                  <a:lnTo>
                    <a:pt x="426" y="403"/>
                  </a:lnTo>
                  <a:lnTo>
                    <a:pt x="430" y="397"/>
                  </a:lnTo>
                  <a:lnTo>
                    <a:pt x="434" y="387"/>
                  </a:lnTo>
                  <a:lnTo>
                    <a:pt x="436" y="375"/>
                  </a:lnTo>
                  <a:lnTo>
                    <a:pt x="437" y="363"/>
                  </a:lnTo>
                  <a:lnTo>
                    <a:pt x="437" y="346"/>
                  </a:lnTo>
                  <a:lnTo>
                    <a:pt x="437" y="333"/>
                  </a:lnTo>
                  <a:lnTo>
                    <a:pt x="436" y="312"/>
                  </a:lnTo>
                  <a:lnTo>
                    <a:pt x="432" y="289"/>
                  </a:lnTo>
                  <a:lnTo>
                    <a:pt x="425" y="259"/>
                  </a:lnTo>
                  <a:lnTo>
                    <a:pt x="417" y="232"/>
                  </a:lnTo>
                  <a:lnTo>
                    <a:pt x="411" y="207"/>
                  </a:lnTo>
                  <a:lnTo>
                    <a:pt x="400" y="181"/>
                  </a:lnTo>
                  <a:lnTo>
                    <a:pt x="389" y="156"/>
                  </a:lnTo>
                  <a:lnTo>
                    <a:pt x="381" y="133"/>
                  </a:lnTo>
                  <a:lnTo>
                    <a:pt x="365" y="100"/>
                  </a:lnTo>
                  <a:lnTo>
                    <a:pt x="358" y="81"/>
                  </a:lnTo>
                  <a:lnTo>
                    <a:pt x="352" y="68"/>
                  </a:lnTo>
                  <a:lnTo>
                    <a:pt x="350" y="57"/>
                  </a:lnTo>
                  <a:lnTo>
                    <a:pt x="349" y="48"/>
                  </a:lnTo>
                  <a:lnTo>
                    <a:pt x="349" y="40"/>
                  </a:lnTo>
                  <a:lnTo>
                    <a:pt x="355" y="10"/>
                  </a:lnTo>
                  <a:lnTo>
                    <a:pt x="358" y="4"/>
                  </a:lnTo>
                  <a:lnTo>
                    <a:pt x="31" y="0"/>
                  </a:lnTo>
                  <a:lnTo>
                    <a:pt x="27" y="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61" name="Freeform 22"/>
            <p:cNvSpPr>
              <a:spLocks/>
            </p:cNvSpPr>
            <p:nvPr/>
          </p:nvSpPr>
          <p:spPr bwMode="auto">
            <a:xfrm>
              <a:off x="2791" y="1279"/>
              <a:ext cx="36" cy="30"/>
            </a:xfrm>
            <a:custGeom>
              <a:avLst/>
              <a:gdLst>
                <a:gd name="T0" fmla="*/ 35 w 36"/>
                <a:gd name="T1" fmla="*/ 2 h 30"/>
                <a:gd name="T2" fmla="*/ 27 w 36"/>
                <a:gd name="T3" fmla="*/ 26 h 30"/>
                <a:gd name="T4" fmla="*/ 17 w 36"/>
                <a:gd name="T5" fmla="*/ 29 h 30"/>
                <a:gd name="T6" fmla="*/ 13 w 36"/>
                <a:gd name="T7" fmla="*/ 29 h 30"/>
                <a:gd name="T8" fmla="*/ 7 w 36"/>
                <a:gd name="T9" fmla="*/ 27 h 30"/>
                <a:gd name="T10" fmla="*/ 4 w 36"/>
                <a:gd name="T11" fmla="*/ 24 h 30"/>
                <a:gd name="T12" fmla="*/ 2 w 36"/>
                <a:gd name="T13" fmla="*/ 21 h 30"/>
                <a:gd name="T14" fmla="*/ 0 w 36"/>
                <a:gd name="T15" fmla="*/ 18 h 30"/>
                <a:gd name="T16" fmla="*/ 0 w 36"/>
                <a:gd name="T17" fmla="*/ 14 h 30"/>
                <a:gd name="T18" fmla="*/ 0 w 36"/>
                <a:gd name="T19" fmla="*/ 10 h 30"/>
                <a:gd name="T20" fmla="*/ 1 w 36"/>
                <a:gd name="T21" fmla="*/ 7 h 30"/>
                <a:gd name="T22" fmla="*/ 4 w 36"/>
                <a:gd name="T23" fmla="*/ 5 h 30"/>
                <a:gd name="T24" fmla="*/ 7 w 36"/>
                <a:gd name="T25" fmla="*/ 3 h 30"/>
                <a:gd name="T26" fmla="*/ 11 w 36"/>
                <a:gd name="T27" fmla="*/ 2 h 30"/>
                <a:gd name="T28" fmla="*/ 15 w 36"/>
                <a:gd name="T29" fmla="*/ 1 h 30"/>
                <a:gd name="T30" fmla="*/ 18 w 36"/>
                <a:gd name="T31" fmla="*/ 0 h 30"/>
                <a:gd name="T32" fmla="*/ 21 w 36"/>
                <a:gd name="T33" fmla="*/ 0 h 30"/>
                <a:gd name="T34" fmla="*/ 24 w 36"/>
                <a:gd name="T35" fmla="*/ 0 h 30"/>
                <a:gd name="T36" fmla="*/ 35 w 36"/>
                <a:gd name="T37" fmla="*/ 2 h 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6" h="30">
                  <a:moveTo>
                    <a:pt x="35" y="2"/>
                  </a:moveTo>
                  <a:lnTo>
                    <a:pt x="27" y="26"/>
                  </a:lnTo>
                  <a:lnTo>
                    <a:pt x="17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4" y="24"/>
                  </a:lnTo>
                  <a:lnTo>
                    <a:pt x="2" y="21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35" y="2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62" name="Freeform 23"/>
            <p:cNvSpPr>
              <a:spLocks/>
            </p:cNvSpPr>
            <p:nvPr/>
          </p:nvSpPr>
          <p:spPr bwMode="auto">
            <a:xfrm>
              <a:off x="2805" y="1278"/>
              <a:ext cx="26" cy="24"/>
            </a:xfrm>
            <a:custGeom>
              <a:avLst/>
              <a:gdLst>
                <a:gd name="T0" fmla="*/ 0 w 26"/>
                <a:gd name="T1" fmla="*/ 2 h 24"/>
                <a:gd name="T2" fmla="*/ 4 w 26"/>
                <a:gd name="T3" fmla="*/ 5 h 24"/>
                <a:gd name="T4" fmla="*/ 7 w 26"/>
                <a:gd name="T5" fmla="*/ 8 h 24"/>
                <a:gd name="T6" fmla="*/ 8 w 26"/>
                <a:gd name="T7" fmla="*/ 11 h 24"/>
                <a:gd name="T8" fmla="*/ 8 w 26"/>
                <a:gd name="T9" fmla="*/ 16 h 24"/>
                <a:gd name="T10" fmla="*/ 7 w 26"/>
                <a:gd name="T11" fmla="*/ 20 h 24"/>
                <a:gd name="T12" fmla="*/ 4 w 26"/>
                <a:gd name="T13" fmla="*/ 23 h 24"/>
                <a:gd name="T14" fmla="*/ 25 w 26"/>
                <a:gd name="T15" fmla="*/ 19 h 24"/>
                <a:gd name="T16" fmla="*/ 23 w 26"/>
                <a:gd name="T17" fmla="*/ 0 h 24"/>
                <a:gd name="T18" fmla="*/ 0 w 26"/>
                <a:gd name="T19" fmla="*/ 2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" h="24">
                  <a:moveTo>
                    <a:pt x="0" y="2"/>
                  </a:moveTo>
                  <a:lnTo>
                    <a:pt x="4" y="5"/>
                  </a:lnTo>
                  <a:lnTo>
                    <a:pt x="7" y="8"/>
                  </a:lnTo>
                  <a:lnTo>
                    <a:pt x="8" y="11"/>
                  </a:lnTo>
                  <a:lnTo>
                    <a:pt x="8" y="16"/>
                  </a:lnTo>
                  <a:lnTo>
                    <a:pt x="7" y="20"/>
                  </a:lnTo>
                  <a:lnTo>
                    <a:pt x="4" y="23"/>
                  </a:lnTo>
                  <a:lnTo>
                    <a:pt x="25" y="19"/>
                  </a:lnTo>
                  <a:lnTo>
                    <a:pt x="23" y="0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63" name="Freeform 24"/>
            <p:cNvSpPr>
              <a:spLocks/>
            </p:cNvSpPr>
            <p:nvPr/>
          </p:nvSpPr>
          <p:spPr bwMode="auto">
            <a:xfrm>
              <a:off x="2797" y="1259"/>
              <a:ext cx="367" cy="50"/>
            </a:xfrm>
            <a:custGeom>
              <a:avLst/>
              <a:gdLst>
                <a:gd name="T0" fmla="*/ 347 w 367"/>
                <a:gd name="T1" fmla="*/ 4 h 50"/>
                <a:gd name="T2" fmla="*/ 0 w 367"/>
                <a:gd name="T3" fmla="*/ 0 h 50"/>
                <a:gd name="T4" fmla="*/ 10 w 367"/>
                <a:gd name="T5" fmla="*/ 2 h 50"/>
                <a:gd name="T6" fmla="*/ 13 w 367"/>
                <a:gd name="T7" fmla="*/ 3 h 50"/>
                <a:gd name="T8" fmla="*/ 17 w 367"/>
                <a:gd name="T9" fmla="*/ 4 h 50"/>
                <a:gd name="T10" fmla="*/ 19 w 367"/>
                <a:gd name="T11" fmla="*/ 6 h 50"/>
                <a:gd name="T12" fmla="*/ 23 w 367"/>
                <a:gd name="T13" fmla="*/ 10 h 50"/>
                <a:gd name="T14" fmla="*/ 24 w 367"/>
                <a:gd name="T15" fmla="*/ 13 h 50"/>
                <a:gd name="T16" fmla="*/ 25 w 367"/>
                <a:gd name="T17" fmla="*/ 17 h 50"/>
                <a:gd name="T18" fmla="*/ 25 w 367"/>
                <a:gd name="T19" fmla="*/ 22 h 50"/>
                <a:gd name="T20" fmla="*/ 25 w 367"/>
                <a:gd name="T21" fmla="*/ 25 h 50"/>
                <a:gd name="T22" fmla="*/ 25 w 367"/>
                <a:gd name="T23" fmla="*/ 30 h 50"/>
                <a:gd name="T24" fmla="*/ 24 w 367"/>
                <a:gd name="T25" fmla="*/ 35 h 50"/>
                <a:gd name="T26" fmla="*/ 22 w 367"/>
                <a:gd name="T27" fmla="*/ 39 h 50"/>
                <a:gd name="T28" fmla="*/ 17 w 367"/>
                <a:gd name="T29" fmla="*/ 43 h 50"/>
                <a:gd name="T30" fmla="*/ 13 w 367"/>
                <a:gd name="T31" fmla="*/ 46 h 50"/>
                <a:gd name="T32" fmla="*/ 10 w 367"/>
                <a:gd name="T33" fmla="*/ 49 h 50"/>
                <a:gd name="T34" fmla="*/ 32 w 367"/>
                <a:gd name="T35" fmla="*/ 46 h 50"/>
                <a:gd name="T36" fmla="*/ 57 w 367"/>
                <a:gd name="T37" fmla="*/ 43 h 50"/>
                <a:gd name="T38" fmla="*/ 97 w 367"/>
                <a:gd name="T39" fmla="*/ 40 h 50"/>
                <a:gd name="T40" fmla="*/ 130 w 367"/>
                <a:gd name="T41" fmla="*/ 38 h 50"/>
                <a:gd name="T42" fmla="*/ 170 w 367"/>
                <a:gd name="T43" fmla="*/ 38 h 50"/>
                <a:gd name="T44" fmla="*/ 213 w 367"/>
                <a:gd name="T45" fmla="*/ 39 h 50"/>
                <a:gd name="T46" fmla="*/ 267 w 367"/>
                <a:gd name="T47" fmla="*/ 40 h 50"/>
                <a:gd name="T48" fmla="*/ 319 w 367"/>
                <a:gd name="T49" fmla="*/ 44 h 50"/>
                <a:gd name="T50" fmla="*/ 341 w 367"/>
                <a:gd name="T51" fmla="*/ 48 h 50"/>
                <a:gd name="T52" fmla="*/ 347 w 367"/>
                <a:gd name="T53" fmla="*/ 49 h 50"/>
                <a:gd name="T54" fmla="*/ 354 w 367"/>
                <a:gd name="T55" fmla="*/ 49 h 50"/>
                <a:gd name="T56" fmla="*/ 358 w 367"/>
                <a:gd name="T57" fmla="*/ 48 h 50"/>
                <a:gd name="T58" fmla="*/ 363 w 367"/>
                <a:gd name="T59" fmla="*/ 44 h 50"/>
                <a:gd name="T60" fmla="*/ 365 w 367"/>
                <a:gd name="T61" fmla="*/ 40 h 50"/>
                <a:gd name="T62" fmla="*/ 366 w 367"/>
                <a:gd name="T63" fmla="*/ 36 h 50"/>
                <a:gd name="T64" fmla="*/ 366 w 367"/>
                <a:gd name="T65" fmla="*/ 31 h 50"/>
                <a:gd name="T66" fmla="*/ 365 w 367"/>
                <a:gd name="T67" fmla="*/ 24 h 50"/>
                <a:gd name="T68" fmla="*/ 364 w 367"/>
                <a:gd name="T69" fmla="*/ 19 h 50"/>
                <a:gd name="T70" fmla="*/ 361 w 367"/>
                <a:gd name="T71" fmla="*/ 14 h 50"/>
                <a:gd name="T72" fmla="*/ 358 w 367"/>
                <a:gd name="T73" fmla="*/ 11 h 50"/>
                <a:gd name="T74" fmla="*/ 355 w 367"/>
                <a:gd name="T75" fmla="*/ 8 h 50"/>
                <a:gd name="T76" fmla="*/ 351 w 367"/>
                <a:gd name="T77" fmla="*/ 5 h 50"/>
                <a:gd name="T78" fmla="*/ 347 w 367"/>
                <a:gd name="T79" fmla="*/ 4 h 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67" h="50">
                  <a:moveTo>
                    <a:pt x="347" y="4"/>
                  </a:moveTo>
                  <a:lnTo>
                    <a:pt x="0" y="0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3" y="10"/>
                  </a:lnTo>
                  <a:lnTo>
                    <a:pt x="24" y="13"/>
                  </a:lnTo>
                  <a:lnTo>
                    <a:pt x="25" y="17"/>
                  </a:lnTo>
                  <a:lnTo>
                    <a:pt x="25" y="22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24" y="35"/>
                  </a:lnTo>
                  <a:lnTo>
                    <a:pt x="22" y="39"/>
                  </a:lnTo>
                  <a:lnTo>
                    <a:pt x="17" y="43"/>
                  </a:lnTo>
                  <a:lnTo>
                    <a:pt x="13" y="46"/>
                  </a:lnTo>
                  <a:lnTo>
                    <a:pt x="10" y="49"/>
                  </a:lnTo>
                  <a:lnTo>
                    <a:pt x="32" y="46"/>
                  </a:lnTo>
                  <a:lnTo>
                    <a:pt x="57" y="43"/>
                  </a:lnTo>
                  <a:lnTo>
                    <a:pt x="97" y="40"/>
                  </a:lnTo>
                  <a:lnTo>
                    <a:pt x="130" y="38"/>
                  </a:lnTo>
                  <a:lnTo>
                    <a:pt x="170" y="38"/>
                  </a:lnTo>
                  <a:lnTo>
                    <a:pt x="213" y="39"/>
                  </a:lnTo>
                  <a:lnTo>
                    <a:pt x="267" y="40"/>
                  </a:lnTo>
                  <a:lnTo>
                    <a:pt x="319" y="44"/>
                  </a:lnTo>
                  <a:lnTo>
                    <a:pt x="341" y="48"/>
                  </a:lnTo>
                  <a:lnTo>
                    <a:pt x="347" y="49"/>
                  </a:lnTo>
                  <a:lnTo>
                    <a:pt x="354" y="49"/>
                  </a:lnTo>
                  <a:lnTo>
                    <a:pt x="358" y="48"/>
                  </a:lnTo>
                  <a:lnTo>
                    <a:pt x="363" y="44"/>
                  </a:lnTo>
                  <a:lnTo>
                    <a:pt x="365" y="40"/>
                  </a:lnTo>
                  <a:lnTo>
                    <a:pt x="366" y="36"/>
                  </a:lnTo>
                  <a:lnTo>
                    <a:pt x="366" y="31"/>
                  </a:lnTo>
                  <a:lnTo>
                    <a:pt x="365" y="24"/>
                  </a:lnTo>
                  <a:lnTo>
                    <a:pt x="364" y="19"/>
                  </a:lnTo>
                  <a:lnTo>
                    <a:pt x="361" y="14"/>
                  </a:lnTo>
                  <a:lnTo>
                    <a:pt x="358" y="11"/>
                  </a:lnTo>
                  <a:lnTo>
                    <a:pt x="355" y="8"/>
                  </a:lnTo>
                  <a:lnTo>
                    <a:pt x="351" y="5"/>
                  </a:lnTo>
                  <a:lnTo>
                    <a:pt x="347" y="4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18" name="Group 25"/>
          <p:cNvGrpSpPr>
            <a:grpSpLocks/>
          </p:cNvGrpSpPr>
          <p:nvPr/>
        </p:nvGrpSpPr>
        <p:grpSpPr bwMode="auto">
          <a:xfrm>
            <a:off x="2474913" y="1871663"/>
            <a:ext cx="592137" cy="881062"/>
            <a:chOff x="1689" y="1179"/>
            <a:chExt cx="404" cy="555"/>
          </a:xfrm>
        </p:grpSpPr>
        <p:graphicFrame>
          <p:nvGraphicFramePr>
            <p:cNvPr id="25652" name="Object 26"/>
            <p:cNvGraphicFramePr>
              <a:graphicFrameLocks/>
            </p:cNvGraphicFramePr>
            <p:nvPr/>
          </p:nvGraphicFramePr>
          <p:xfrm>
            <a:off x="1689" y="1179"/>
            <a:ext cx="404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5" name="Microsoft ClipArt Gallery" r:id="rId14" imgW="3192463" imgH="4183063" progId="MS_ClipArt_Gallery">
                    <p:embed/>
                  </p:oleObj>
                </mc:Choice>
                <mc:Fallback>
                  <p:oleObj name="Microsoft ClipArt Gallery" r:id="rId14" imgW="3192463" imgH="4183063" progId="MS_ClipArt_Gallery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9" y="1179"/>
                          <a:ext cx="404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5653" name="Group 27"/>
            <p:cNvGrpSpPr>
              <a:grpSpLocks/>
            </p:cNvGrpSpPr>
            <p:nvPr/>
          </p:nvGrpSpPr>
          <p:grpSpPr bwMode="auto">
            <a:xfrm>
              <a:off x="1932" y="1573"/>
              <a:ext cx="118" cy="161"/>
              <a:chOff x="1932" y="1573"/>
              <a:chExt cx="118" cy="161"/>
            </a:xfrm>
          </p:grpSpPr>
          <p:sp>
            <p:nvSpPr>
              <p:cNvPr id="25654" name="Freeform 28"/>
              <p:cNvSpPr>
                <a:spLocks/>
              </p:cNvSpPr>
              <p:nvPr/>
            </p:nvSpPr>
            <p:spPr bwMode="auto">
              <a:xfrm>
                <a:off x="1932" y="1614"/>
                <a:ext cx="118" cy="120"/>
              </a:xfrm>
              <a:custGeom>
                <a:avLst/>
                <a:gdLst>
                  <a:gd name="T0" fmla="*/ 40 w 118"/>
                  <a:gd name="T1" fmla="*/ 6 h 120"/>
                  <a:gd name="T2" fmla="*/ 28 w 118"/>
                  <a:gd name="T3" fmla="*/ 46 h 120"/>
                  <a:gd name="T4" fmla="*/ 15 w 118"/>
                  <a:gd name="T5" fmla="*/ 80 h 120"/>
                  <a:gd name="T6" fmla="*/ 0 w 118"/>
                  <a:gd name="T7" fmla="*/ 119 h 120"/>
                  <a:gd name="T8" fmla="*/ 13 w 118"/>
                  <a:gd name="T9" fmla="*/ 111 h 120"/>
                  <a:gd name="T10" fmla="*/ 28 w 118"/>
                  <a:gd name="T11" fmla="*/ 102 h 120"/>
                  <a:gd name="T12" fmla="*/ 36 w 118"/>
                  <a:gd name="T13" fmla="*/ 98 h 120"/>
                  <a:gd name="T14" fmla="*/ 42 w 118"/>
                  <a:gd name="T15" fmla="*/ 95 h 120"/>
                  <a:gd name="T16" fmla="*/ 50 w 118"/>
                  <a:gd name="T17" fmla="*/ 94 h 120"/>
                  <a:gd name="T18" fmla="*/ 55 w 118"/>
                  <a:gd name="T19" fmla="*/ 93 h 120"/>
                  <a:gd name="T20" fmla="*/ 64 w 118"/>
                  <a:gd name="T21" fmla="*/ 92 h 120"/>
                  <a:gd name="T22" fmla="*/ 59 w 118"/>
                  <a:gd name="T23" fmla="*/ 79 h 120"/>
                  <a:gd name="T24" fmla="*/ 65 w 118"/>
                  <a:gd name="T25" fmla="*/ 78 h 120"/>
                  <a:gd name="T26" fmla="*/ 74 w 118"/>
                  <a:gd name="T27" fmla="*/ 80 h 120"/>
                  <a:gd name="T28" fmla="*/ 81 w 118"/>
                  <a:gd name="T29" fmla="*/ 83 h 120"/>
                  <a:gd name="T30" fmla="*/ 88 w 118"/>
                  <a:gd name="T31" fmla="*/ 87 h 120"/>
                  <a:gd name="T32" fmla="*/ 93 w 118"/>
                  <a:gd name="T33" fmla="*/ 91 h 120"/>
                  <a:gd name="T34" fmla="*/ 99 w 118"/>
                  <a:gd name="T35" fmla="*/ 95 h 120"/>
                  <a:gd name="T36" fmla="*/ 107 w 118"/>
                  <a:gd name="T37" fmla="*/ 102 h 120"/>
                  <a:gd name="T38" fmla="*/ 117 w 118"/>
                  <a:gd name="T39" fmla="*/ 109 h 120"/>
                  <a:gd name="T40" fmla="*/ 115 w 118"/>
                  <a:gd name="T41" fmla="*/ 84 h 120"/>
                  <a:gd name="T42" fmla="*/ 109 w 118"/>
                  <a:gd name="T43" fmla="*/ 64 h 120"/>
                  <a:gd name="T44" fmla="*/ 104 w 118"/>
                  <a:gd name="T45" fmla="*/ 40 h 120"/>
                  <a:gd name="T46" fmla="*/ 100 w 118"/>
                  <a:gd name="T47" fmla="*/ 23 h 120"/>
                  <a:gd name="T48" fmla="*/ 96 w 118"/>
                  <a:gd name="T49" fmla="*/ 9 h 120"/>
                  <a:gd name="T50" fmla="*/ 95 w 118"/>
                  <a:gd name="T51" fmla="*/ 0 h 120"/>
                  <a:gd name="T52" fmla="*/ 40 w 118"/>
                  <a:gd name="T53" fmla="*/ 6 h 1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8" h="120">
                    <a:moveTo>
                      <a:pt x="40" y="6"/>
                    </a:moveTo>
                    <a:lnTo>
                      <a:pt x="28" y="46"/>
                    </a:lnTo>
                    <a:lnTo>
                      <a:pt x="15" y="80"/>
                    </a:lnTo>
                    <a:lnTo>
                      <a:pt x="0" y="119"/>
                    </a:lnTo>
                    <a:lnTo>
                      <a:pt x="13" y="111"/>
                    </a:lnTo>
                    <a:lnTo>
                      <a:pt x="28" y="102"/>
                    </a:lnTo>
                    <a:lnTo>
                      <a:pt x="36" y="98"/>
                    </a:lnTo>
                    <a:lnTo>
                      <a:pt x="42" y="95"/>
                    </a:lnTo>
                    <a:lnTo>
                      <a:pt x="50" y="94"/>
                    </a:lnTo>
                    <a:lnTo>
                      <a:pt x="55" y="93"/>
                    </a:lnTo>
                    <a:lnTo>
                      <a:pt x="64" y="92"/>
                    </a:lnTo>
                    <a:lnTo>
                      <a:pt x="59" y="79"/>
                    </a:lnTo>
                    <a:lnTo>
                      <a:pt x="65" y="78"/>
                    </a:lnTo>
                    <a:lnTo>
                      <a:pt x="74" y="80"/>
                    </a:lnTo>
                    <a:lnTo>
                      <a:pt x="81" y="83"/>
                    </a:lnTo>
                    <a:lnTo>
                      <a:pt x="88" y="87"/>
                    </a:lnTo>
                    <a:lnTo>
                      <a:pt x="93" y="91"/>
                    </a:lnTo>
                    <a:lnTo>
                      <a:pt x="99" y="95"/>
                    </a:lnTo>
                    <a:lnTo>
                      <a:pt x="107" y="102"/>
                    </a:lnTo>
                    <a:lnTo>
                      <a:pt x="117" y="109"/>
                    </a:lnTo>
                    <a:lnTo>
                      <a:pt x="115" y="84"/>
                    </a:lnTo>
                    <a:lnTo>
                      <a:pt x="109" y="64"/>
                    </a:lnTo>
                    <a:lnTo>
                      <a:pt x="104" y="40"/>
                    </a:lnTo>
                    <a:lnTo>
                      <a:pt x="100" y="23"/>
                    </a:lnTo>
                    <a:lnTo>
                      <a:pt x="96" y="9"/>
                    </a:lnTo>
                    <a:lnTo>
                      <a:pt x="95" y="0"/>
                    </a:lnTo>
                    <a:lnTo>
                      <a:pt x="40" y="6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55" name="Oval 29"/>
              <p:cNvSpPr>
                <a:spLocks noChangeArrowheads="1"/>
              </p:cNvSpPr>
              <p:nvPr/>
            </p:nvSpPr>
            <p:spPr bwMode="auto">
              <a:xfrm>
                <a:off x="1966" y="1575"/>
                <a:ext cx="56" cy="47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5656" name="Freeform 30"/>
              <p:cNvSpPr>
                <a:spLocks/>
              </p:cNvSpPr>
              <p:nvPr/>
            </p:nvSpPr>
            <p:spPr bwMode="auto">
              <a:xfrm>
                <a:off x="1963" y="1573"/>
                <a:ext cx="69" cy="61"/>
              </a:xfrm>
              <a:custGeom>
                <a:avLst/>
                <a:gdLst>
                  <a:gd name="T0" fmla="*/ 33 w 69"/>
                  <a:gd name="T1" fmla="*/ 0 h 61"/>
                  <a:gd name="T2" fmla="*/ 31 w 69"/>
                  <a:gd name="T3" fmla="*/ 11 h 61"/>
                  <a:gd name="T4" fmla="*/ 25 w 69"/>
                  <a:gd name="T5" fmla="*/ 1 h 61"/>
                  <a:gd name="T6" fmla="*/ 26 w 69"/>
                  <a:gd name="T7" fmla="*/ 12 h 61"/>
                  <a:gd name="T8" fmla="*/ 17 w 69"/>
                  <a:gd name="T9" fmla="*/ 4 h 61"/>
                  <a:gd name="T10" fmla="*/ 21 w 69"/>
                  <a:gd name="T11" fmla="*/ 15 h 61"/>
                  <a:gd name="T12" fmla="*/ 12 w 69"/>
                  <a:gd name="T13" fmla="*/ 8 h 61"/>
                  <a:gd name="T14" fmla="*/ 17 w 69"/>
                  <a:gd name="T15" fmla="*/ 18 h 61"/>
                  <a:gd name="T16" fmla="*/ 5 w 69"/>
                  <a:gd name="T17" fmla="*/ 14 h 61"/>
                  <a:gd name="T18" fmla="*/ 13 w 69"/>
                  <a:gd name="T19" fmla="*/ 23 h 61"/>
                  <a:gd name="T20" fmla="*/ 1 w 69"/>
                  <a:gd name="T21" fmla="*/ 21 h 61"/>
                  <a:gd name="T22" fmla="*/ 13 w 69"/>
                  <a:gd name="T23" fmla="*/ 27 h 61"/>
                  <a:gd name="T24" fmla="*/ 0 w 69"/>
                  <a:gd name="T25" fmla="*/ 30 h 61"/>
                  <a:gd name="T26" fmla="*/ 13 w 69"/>
                  <a:gd name="T27" fmla="*/ 32 h 61"/>
                  <a:gd name="T28" fmla="*/ 1 w 69"/>
                  <a:gd name="T29" fmla="*/ 37 h 61"/>
                  <a:gd name="T30" fmla="*/ 14 w 69"/>
                  <a:gd name="T31" fmla="*/ 37 h 61"/>
                  <a:gd name="T32" fmla="*/ 4 w 69"/>
                  <a:gd name="T33" fmla="*/ 45 h 61"/>
                  <a:gd name="T34" fmla="*/ 16 w 69"/>
                  <a:gd name="T35" fmla="*/ 42 h 61"/>
                  <a:gd name="T36" fmla="*/ 10 w 69"/>
                  <a:gd name="T37" fmla="*/ 51 h 61"/>
                  <a:gd name="T38" fmla="*/ 21 w 69"/>
                  <a:gd name="T39" fmla="*/ 46 h 61"/>
                  <a:gd name="T40" fmla="*/ 17 w 69"/>
                  <a:gd name="T41" fmla="*/ 56 h 61"/>
                  <a:gd name="T42" fmla="*/ 25 w 69"/>
                  <a:gd name="T43" fmla="*/ 49 h 61"/>
                  <a:gd name="T44" fmla="*/ 25 w 69"/>
                  <a:gd name="T45" fmla="*/ 59 h 61"/>
                  <a:gd name="T46" fmla="*/ 30 w 69"/>
                  <a:gd name="T47" fmla="*/ 49 h 61"/>
                  <a:gd name="T48" fmla="*/ 33 w 69"/>
                  <a:gd name="T49" fmla="*/ 60 h 61"/>
                  <a:gd name="T50" fmla="*/ 37 w 69"/>
                  <a:gd name="T51" fmla="*/ 50 h 61"/>
                  <a:gd name="T52" fmla="*/ 41 w 69"/>
                  <a:gd name="T53" fmla="*/ 60 h 61"/>
                  <a:gd name="T54" fmla="*/ 43 w 69"/>
                  <a:gd name="T55" fmla="*/ 49 h 61"/>
                  <a:gd name="T56" fmla="*/ 49 w 69"/>
                  <a:gd name="T57" fmla="*/ 57 h 61"/>
                  <a:gd name="T58" fmla="*/ 47 w 69"/>
                  <a:gd name="T59" fmla="*/ 46 h 61"/>
                  <a:gd name="T60" fmla="*/ 56 w 69"/>
                  <a:gd name="T61" fmla="*/ 53 h 61"/>
                  <a:gd name="T62" fmla="*/ 52 w 69"/>
                  <a:gd name="T63" fmla="*/ 43 h 61"/>
                  <a:gd name="T64" fmla="*/ 63 w 69"/>
                  <a:gd name="T65" fmla="*/ 46 h 61"/>
                  <a:gd name="T66" fmla="*/ 55 w 69"/>
                  <a:gd name="T67" fmla="*/ 38 h 61"/>
                  <a:gd name="T68" fmla="*/ 67 w 69"/>
                  <a:gd name="T69" fmla="*/ 38 h 61"/>
                  <a:gd name="T70" fmla="*/ 56 w 69"/>
                  <a:gd name="T71" fmla="*/ 34 h 61"/>
                  <a:gd name="T72" fmla="*/ 68 w 69"/>
                  <a:gd name="T73" fmla="*/ 30 h 61"/>
                  <a:gd name="T74" fmla="*/ 56 w 69"/>
                  <a:gd name="T75" fmla="*/ 27 h 61"/>
                  <a:gd name="T76" fmla="*/ 68 w 69"/>
                  <a:gd name="T77" fmla="*/ 23 h 61"/>
                  <a:gd name="T78" fmla="*/ 55 w 69"/>
                  <a:gd name="T79" fmla="*/ 22 h 61"/>
                  <a:gd name="T80" fmla="*/ 65 w 69"/>
                  <a:gd name="T81" fmla="*/ 16 h 61"/>
                  <a:gd name="T82" fmla="*/ 53 w 69"/>
                  <a:gd name="T83" fmla="*/ 18 h 61"/>
                  <a:gd name="T84" fmla="*/ 60 w 69"/>
                  <a:gd name="T85" fmla="*/ 10 h 61"/>
                  <a:gd name="T86" fmla="*/ 49 w 69"/>
                  <a:gd name="T87" fmla="*/ 14 h 61"/>
                  <a:gd name="T88" fmla="*/ 53 w 69"/>
                  <a:gd name="T89" fmla="*/ 5 h 61"/>
                  <a:gd name="T90" fmla="*/ 44 w 69"/>
                  <a:gd name="T91" fmla="*/ 12 h 61"/>
                  <a:gd name="T92" fmla="*/ 45 w 69"/>
                  <a:gd name="T93" fmla="*/ 2 h 61"/>
                  <a:gd name="T94" fmla="*/ 39 w 69"/>
                  <a:gd name="T95" fmla="*/ 10 h 61"/>
                  <a:gd name="T96" fmla="*/ 33 w 69"/>
                  <a:gd name="T97" fmla="*/ 0 h 6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69" h="61">
                    <a:moveTo>
                      <a:pt x="33" y="0"/>
                    </a:moveTo>
                    <a:lnTo>
                      <a:pt x="31" y="11"/>
                    </a:lnTo>
                    <a:lnTo>
                      <a:pt x="25" y="1"/>
                    </a:lnTo>
                    <a:lnTo>
                      <a:pt x="26" y="12"/>
                    </a:lnTo>
                    <a:lnTo>
                      <a:pt x="17" y="4"/>
                    </a:lnTo>
                    <a:lnTo>
                      <a:pt x="21" y="15"/>
                    </a:lnTo>
                    <a:lnTo>
                      <a:pt x="12" y="8"/>
                    </a:lnTo>
                    <a:lnTo>
                      <a:pt x="17" y="18"/>
                    </a:lnTo>
                    <a:lnTo>
                      <a:pt x="5" y="14"/>
                    </a:lnTo>
                    <a:lnTo>
                      <a:pt x="13" y="23"/>
                    </a:lnTo>
                    <a:lnTo>
                      <a:pt x="1" y="21"/>
                    </a:lnTo>
                    <a:lnTo>
                      <a:pt x="13" y="27"/>
                    </a:lnTo>
                    <a:lnTo>
                      <a:pt x="0" y="30"/>
                    </a:lnTo>
                    <a:lnTo>
                      <a:pt x="13" y="32"/>
                    </a:lnTo>
                    <a:lnTo>
                      <a:pt x="1" y="37"/>
                    </a:lnTo>
                    <a:lnTo>
                      <a:pt x="14" y="37"/>
                    </a:lnTo>
                    <a:lnTo>
                      <a:pt x="4" y="45"/>
                    </a:lnTo>
                    <a:lnTo>
                      <a:pt x="16" y="42"/>
                    </a:lnTo>
                    <a:lnTo>
                      <a:pt x="10" y="51"/>
                    </a:lnTo>
                    <a:lnTo>
                      <a:pt x="21" y="46"/>
                    </a:lnTo>
                    <a:lnTo>
                      <a:pt x="17" y="56"/>
                    </a:lnTo>
                    <a:lnTo>
                      <a:pt x="25" y="49"/>
                    </a:lnTo>
                    <a:lnTo>
                      <a:pt x="25" y="59"/>
                    </a:lnTo>
                    <a:lnTo>
                      <a:pt x="30" y="49"/>
                    </a:lnTo>
                    <a:lnTo>
                      <a:pt x="33" y="60"/>
                    </a:lnTo>
                    <a:lnTo>
                      <a:pt x="37" y="50"/>
                    </a:lnTo>
                    <a:lnTo>
                      <a:pt x="41" y="60"/>
                    </a:lnTo>
                    <a:lnTo>
                      <a:pt x="43" y="49"/>
                    </a:lnTo>
                    <a:lnTo>
                      <a:pt x="49" y="57"/>
                    </a:lnTo>
                    <a:lnTo>
                      <a:pt x="47" y="46"/>
                    </a:lnTo>
                    <a:lnTo>
                      <a:pt x="56" y="53"/>
                    </a:lnTo>
                    <a:lnTo>
                      <a:pt x="52" y="43"/>
                    </a:lnTo>
                    <a:lnTo>
                      <a:pt x="63" y="46"/>
                    </a:lnTo>
                    <a:lnTo>
                      <a:pt x="55" y="38"/>
                    </a:lnTo>
                    <a:lnTo>
                      <a:pt x="67" y="38"/>
                    </a:lnTo>
                    <a:lnTo>
                      <a:pt x="56" y="34"/>
                    </a:lnTo>
                    <a:lnTo>
                      <a:pt x="68" y="30"/>
                    </a:lnTo>
                    <a:lnTo>
                      <a:pt x="56" y="27"/>
                    </a:lnTo>
                    <a:lnTo>
                      <a:pt x="68" y="23"/>
                    </a:lnTo>
                    <a:lnTo>
                      <a:pt x="55" y="22"/>
                    </a:lnTo>
                    <a:lnTo>
                      <a:pt x="65" y="16"/>
                    </a:lnTo>
                    <a:lnTo>
                      <a:pt x="53" y="18"/>
                    </a:lnTo>
                    <a:lnTo>
                      <a:pt x="60" y="10"/>
                    </a:lnTo>
                    <a:lnTo>
                      <a:pt x="49" y="14"/>
                    </a:lnTo>
                    <a:lnTo>
                      <a:pt x="53" y="5"/>
                    </a:lnTo>
                    <a:lnTo>
                      <a:pt x="44" y="12"/>
                    </a:lnTo>
                    <a:lnTo>
                      <a:pt x="45" y="2"/>
                    </a:lnTo>
                    <a:lnTo>
                      <a:pt x="39" y="10"/>
                    </a:lnTo>
                    <a:lnTo>
                      <a:pt x="33" y="0"/>
                    </a:lnTo>
                  </a:path>
                </a:pathLst>
              </a:custGeom>
              <a:solidFill>
                <a:srgbClr val="808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57" name="Oval 31"/>
              <p:cNvSpPr>
                <a:spLocks noChangeArrowheads="1"/>
              </p:cNvSpPr>
              <p:nvPr/>
            </p:nvSpPr>
            <p:spPr bwMode="auto">
              <a:xfrm>
                <a:off x="1978" y="1584"/>
                <a:ext cx="32" cy="30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808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5658" name="Freeform 32"/>
              <p:cNvSpPr>
                <a:spLocks/>
              </p:cNvSpPr>
              <p:nvPr/>
            </p:nvSpPr>
            <p:spPr bwMode="auto">
              <a:xfrm>
                <a:off x="1980" y="1632"/>
                <a:ext cx="11" cy="66"/>
              </a:xfrm>
              <a:custGeom>
                <a:avLst/>
                <a:gdLst>
                  <a:gd name="T0" fmla="*/ 10 w 11"/>
                  <a:gd name="T1" fmla="*/ 60 h 66"/>
                  <a:gd name="T2" fmla="*/ 4 w 11"/>
                  <a:gd name="T3" fmla="*/ 63 h 66"/>
                  <a:gd name="T4" fmla="*/ 0 w 11"/>
                  <a:gd name="T5" fmla="*/ 65 h 66"/>
                  <a:gd name="T6" fmla="*/ 10 w 11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66">
                    <a:moveTo>
                      <a:pt x="10" y="60"/>
                    </a:moveTo>
                    <a:lnTo>
                      <a:pt x="4" y="63"/>
                    </a:lnTo>
                    <a:lnTo>
                      <a:pt x="0" y="65"/>
                    </a:lnTo>
                    <a:lnTo>
                      <a:pt x="1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5619" name="Group 33"/>
          <p:cNvGrpSpPr>
            <a:grpSpLocks/>
          </p:cNvGrpSpPr>
          <p:nvPr/>
        </p:nvGrpSpPr>
        <p:grpSpPr bwMode="auto">
          <a:xfrm>
            <a:off x="3160713" y="1871663"/>
            <a:ext cx="592137" cy="881062"/>
            <a:chOff x="2157" y="1179"/>
            <a:chExt cx="404" cy="555"/>
          </a:xfrm>
        </p:grpSpPr>
        <p:graphicFrame>
          <p:nvGraphicFramePr>
            <p:cNvPr id="25645" name="Object 34"/>
            <p:cNvGraphicFramePr>
              <a:graphicFrameLocks/>
            </p:cNvGraphicFramePr>
            <p:nvPr/>
          </p:nvGraphicFramePr>
          <p:xfrm>
            <a:off x="2157" y="1179"/>
            <a:ext cx="404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6" name="Microsoft ClipArt Gallery" r:id="rId16" imgW="3192463" imgH="4183063" progId="MS_ClipArt_Gallery">
                    <p:embed/>
                  </p:oleObj>
                </mc:Choice>
                <mc:Fallback>
                  <p:oleObj name="Microsoft ClipArt Gallery" r:id="rId16" imgW="3192463" imgH="4183063" progId="MS_ClipArt_Gallery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7" y="1179"/>
                          <a:ext cx="404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5646" name="Group 35"/>
            <p:cNvGrpSpPr>
              <a:grpSpLocks/>
            </p:cNvGrpSpPr>
            <p:nvPr/>
          </p:nvGrpSpPr>
          <p:grpSpPr bwMode="auto">
            <a:xfrm>
              <a:off x="2400" y="1573"/>
              <a:ext cx="118" cy="161"/>
              <a:chOff x="2400" y="1573"/>
              <a:chExt cx="118" cy="161"/>
            </a:xfrm>
          </p:grpSpPr>
          <p:sp>
            <p:nvSpPr>
              <p:cNvPr id="25647" name="Freeform 36"/>
              <p:cNvSpPr>
                <a:spLocks/>
              </p:cNvSpPr>
              <p:nvPr/>
            </p:nvSpPr>
            <p:spPr bwMode="auto">
              <a:xfrm>
                <a:off x="2400" y="1614"/>
                <a:ext cx="118" cy="120"/>
              </a:xfrm>
              <a:custGeom>
                <a:avLst/>
                <a:gdLst>
                  <a:gd name="T0" fmla="*/ 40 w 118"/>
                  <a:gd name="T1" fmla="*/ 6 h 120"/>
                  <a:gd name="T2" fmla="*/ 28 w 118"/>
                  <a:gd name="T3" fmla="*/ 46 h 120"/>
                  <a:gd name="T4" fmla="*/ 15 w 118"/>
                  <a:gd name="T5" fmla="*/ 80 h 120"/>
                  <a:gd name="T6" fmla="*/ 0 w 118"/>
                  <a:gd name="T7" fmla="*/ 119 h 120"/>
                  <a:gd name="T8" fmla="*/ 13 w 118"/>
                  <a:gd name="T9" fmla="*/ 111 h 120"/>
                  <a:gd name="T10" fmla="*/ 28 w 118"/>
                  <a:gd name="T11" fmla="*/ 102 h 120"/>
                  <a:gd name="T12" fmla="*/ 36 w 118"/>
                  <a:gd name="T13" fmla="*/ 98 h 120"/>
                  <a:gd name="T14" fmla="*/ 42 w 118"/>
                  <a:gd name="T15" fmla="*/ 95 h 120"/>
                  <a:gd name="T16" fmla="*/ 50 w 118"/>
                  <a:gd name="T17" fmla="*/ 94 h 120"/>
                  <a:gd name="T18" fmla="*/ 55 w 118"/>
                  <a:gd name="T19" fmla="*/ 93 h 120"/>
                  <a:gd name="T20" fmla="*/ 64 w 118"/>
                  <a:gd name="T21" fmla="*/ 92 h 120"/>
                  <a:gd name="T22" fmla="*/ 59 w 118"/>
                  <a:gd name="T23" fmla="*/ 79 h 120"/>
                  <a:gd name="T24" fmla="*/ 65 w 118"/>
                  <a:gd name="T25" fmla="*/ 78 h 120"/>
                  <a:gd name="T26" fmla="*/ 74 w 118"/>
                  <a:gd name="T27" fmla="*/ 80 h 120"/>
                  <a:gd name="T28" fmla="*/ 81 w 118"/>
                  <a:gd name="T29" fmla="*/ 83 h 120"/>
                  <a:gd name="T30" fmla="*/ 88 w 118"/>
                  <a:gd name="T31" fmla="*/ 87 h 120"/>
                  <a:gd name="T32" fmla="*/ 93 w 118"/>
                  <a:gd name="T33" fmla="*/ 91 h 120"/>
                  <a:gd name="T34" fmla="*/ 99 w 118"/>
                  <a:gd name="T35" fmla="*/ 95 h 120"/>
                  <a:gd name="T36" fmla="*/ 107 w 118"/>
                  <a:gd name="T37" fmla="*/ 102 h 120"/>
                  <a:gd name="T38" fmla="*/ 117 w 118"/>
                  <a:gd name="T39" fmla="*/ 109 h 120"/>
                  <a:gd name="T40" fmla="*/ 115 w 118"/>
                  <a:gd name="T41" fmla="*/ 84 h 120"/>
                  <a:gd name="T42" fmla="*/ 109 w 118"/>
                  <a:gd name="T43" fmla="*/ 64 h 120"/>
                  <a:gd name="T44" fmla="*/ 104 w 118"/>
                  <a:gd name="T45" fmla="*/ 40 h 120"/>
                  <a:gd name="T46" fmla="*/ 100 w 118"/>
                  <a:gd name="T47" fmla="*/ 23 h 120"/>
                  <a:gd name="T48" fmla="*/ 96 w 118"/>
                  <a:gd name="T49" fmla="*/ 9 h 120"/>
                  <a:gd name="T50" fmla="*/ 95 w 118"/>
                  <a:gd name="T51" fmla="*/ 0 h 120"/>
                  <a:gd name="T52" fmla="*/ 40 w 118"/>
                  <a:gd name="T53" fmla="*/ 6 h 1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8" h="120">
                    <a:moveTo>
                      <a:pt x="40" y="6"/>
                    </a:moveTo>
                    <a:lnTo>
                      <a:pt x="28" y="46"/>
                    </a:lnTo>
                    <a:lnTo>
                      <a:pt x="15" y="80"/>
                    </a:lnTo>
                    <a:lnTo>
                      <a:pt x="0" y="119"/>
                    </a:lnTo>
                    <a:lnTo>
                      <a:pt x="13" y="111"/>
                    </a:lnTo>
                    <a:lnTo>
                      <a:pt x="28" y="102"/>
                    </a:lnTo>
                    <a:lnTo>
                      <a:pt x="36" y="98"/>
                    </a:lnTo>
                    <a:lnTo>
                      <a:pt x="42" y="95"/>
                    </a:lnTo>
                    <a:lnTo>
                      <a:pt x="50" y="94"/>
                    </a:lnTo>
                    <a:lnTo>
                      <a:pt x="55" y="93"/>
                    </a:lnTo>
                    <a:lnTo>
                      <a:pt x="64" y="92"/>
                    </a:lnTo>
                    <a:lnTo>
                      <a:pt x="59" y="79"/>
                    </a:lnTo>
                    <a:lnTo>
                      <a:pt x="65" y="78"/>
                    </a:lnTo>
                    <a:lnTo>
                      <a:pt x="74" y="80"/>
                    </a:lnTo>
                    <a:lnTo>
                      <a:pt x="81" y="83"/>
                    </a:lnTo>
                    <a:lnTo>
                      <a:pt x="88" y="87"/>
                    </a:lnTo>
                    <a:lnTo>
                      <a:pt x="93" y="91"/>
                    </a:lnTo>
                    <a:lnTo>
                      <a:pt x="99" y="95"/>
                    </a:lnTo>
                    <a:lnTo>
                      <a:pt x="107" y="102"/>
                    </a:lnTo>
                    <a:lnTo>
                      <a:pt x="117" y="109"/>
                    </a:lnTo>
                    <a:lnTo>
                      <a:pt x="115" y="84"/>
                    </a:lnTo>
                    <a:lnTo>
                      <a:pt x="109" y="64"/>
                    </a:lnTo>
                    <a:lnTo>
                      <a:pt x="104" y="40"/>
                    </a:lnTo>
                    <a:lnTo>
                      <a:pt x="100" y="23"/>
                    </a:lnTo>
                    <a:lnTo>
                      <a:pt x="96" y="9"/>
                    </a:lnTo>
                    <a:lnTo>
                      <a:pt x="95" y="0"/>
                    </a:lnTo>
                    <a:lnTo>
                      <a:pt x="40" y="6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48" name="Oval 37"/>
              <p:cNvSpPr>
                <a:spLocks noChangeArrowheads="1"/>
              </p:cNvSpPr>
              <p:nvPr/>
            </p:nvSpPr>
            <p:spPr bwMode="auto">
              <a:xfrm>
                <a:off x="2434" y="1575"/>
                <a:ext cx="56" cy="47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5649" name="Freeform 38"/>
              <p:cNvSpPr>
                <a:spLocks/>
              </p:cNvSpPr>
              <p:nvPr/>
            </p:nvSpPr>
            <p:spPr bwMode="auto">
              <a:xfrm>
                <a:off x="2431" y="1573"/>
                <a:ext cx="69" cy="61"/>
              </a:xfrm>
              <a:custGeom>
                <a:avLst/>
                <a:gdLst>
                  <a:gd name="T0" fmla="*/ 33 w 69"/>
                  <a:gd name="T1" fmla="*/ 0 h 61"/>
                  <a:gd name="T2" fmla="*/ 31 w 69"/>
                  <a:gd name="T3" fmla="*/ 11 h 61"/>
                  <a:gd name="T4" fmla="*/ 25 w 69"/>
                  <a:gd name="T5" fmla="*/ 1 h 61"/>
                  <a:gd name="T6" fmla="*/ 26 w 69"/>
                  <a:gd name="T7" fmla="*/ 12 h 61"/>
                  <a:gd name="T8" fmla="*/ 17 w 69"/>
                  <a:gd name="T9" fmla="*/ 4 h 61"/>
                  <a:gd name="T10" fmla="*/ 21 w 69"/>
                  <a:gd name="T11" fmla="*/ 15 h 61"/>
                  <a:gd name="T12" fmla="*/ 12 w 69"/>
                  <a:gd name="T13" fmla="*/ 8 h 61"/>
                  <a:gd name="T14" fmla="*/ 17 w 69"/>
                  <a:gd name="T15" fmla="*/ 18 h 61"/>
                  <a:gd name="T16" fmla="*/ 5 w 69"/>
                  <a:gd name="T17" fmla="*/ 14 h 61"/>
                  <a:gd name="T18" fmla="*/ 13 w 69"/>
                  <a:gd name="T19" fmla="*/ 23 h 61"/>
                  <a:gd name="T20" fmla="*/ 1 w 69"/>
                  <a:gd name="T21" fmla="*/ 21 h 61"/>
                  <a:gd name="T22" fmla="*/ 13 w 69"/>
                  <a:gd name="T23" fmla="*/ 27 h 61"/>
                  <a:gd name="T24" fmla="*/ 0 w 69"/>
                  <a:gd name="T25" fmla="*/ 30 h 61"/>
                  <a:gd name="T26" fmla="*/ 13 w 69"/>
                  <a:gd name="T27" fmla="*/ 32 h 61"/>
                  <a:gd name="T28" fmla="*/ 1 w 69"/>
                  <a:gd name="T29" fmla="*/ 37 h 61"/>
                  <a:gd name="T30" fmla="*/ 14 w 69"/>
                  <a:gd name="T31" fmla="*/ 37 h 61"/>
                  <a:gd name="T32" fmla="*/ 4 w 69"/>
                  <a:gd name="T33" fmla="*/ 45 h 61"/>
                  <a:gd name="T34" fmla="*/ 16 w 69"/>
                  <a:gd name="T35" fmla="*/ 42 h 61"/>
                  <a:gd name="T36" fmla="*/ 10 w 69"/>
                  <a:gd name="T37" fmla="*/ 51 h 61"/>
                  <a:gd name="T38" fmla="*/ 21 w 69"/>
                  <a:gd name="T39" fmla="*/ 46 h 61"/>
                  <a:gd name="T40" fmla="*/ 17 w 69"/>
                  <a:gd name="T41" fmla="*/ 56 h 61"/>
                  <a:gd name="T42" fmla="*/ 25 w 69"/>
                  <a:gd name="T43" fmla="*/ 49 h 61"/>
                  <a:gd name="T44" fmla="*/ 25 w 69"/>
                  <a:gd name="T45" fmla="*/ 59 h 61"/>
                  <a:gd name="T46" fmla="*/ 30 w 69"/>
                  <a:gd name="T47" fmla="*/ 49 h 61"/>
                  <a:gd name="T48" fmla="*/ 33 w 69"/>
                  <a:gd name="T49" fmla="*/ 60 h 61"/>
                  <a:gd name="T50" fmla="*/ 37 w 69"/>
                  <a:gd name="T51" fmla="*/ 50 h 61"/>
                  <a:gd name="T52" fmla="*/ 41 w 69"/>
                  <a:gd name="T53" fmla="*/ 60 h 61"/>
                  <a:gd name="T54" fmla="*/ 43 w 69"/>
                  <a:gd name="T55" fmla="*/ 49 h 61"/>
                  <a:gd name="T56" fmla="*/ 49 w 69"/>
                  <a:gd name="T57" fmla="*/ 57 h 61"/>
                  <a:gd name="T58" fmla="*/ 47 w 69"/>
                  <a:gd name="T59" fmla="*/ 46 h 61"/>
                  <a:gd name="T60" fmla="*/ 56 w 69"/>
                  <a:gd name="T61" fmla="*/ 53 h 61"/>
                  <a:gd name="T62" fmla="*/ 52 w 69"/>
                  <a:gd name="T63" fmla="*/ 43 h 61"/>
                  <a:gd name="T64" fmla="*/ 63 w 69"/>
                  <a:gd name="T65" fmla="*/ 46 h 61"/>
                  <a:gd name="T66" fmla="*/ 55 w 69"/>
                  <a:gd name="T67" fmla="*/ 38 h 61"/>
                  <a:gd name="T68" fmla="*/ 67 w 69"/>
                  <a:gd name="T69" fmla="*/ 38 h 61"/>
                  <a:gd name="T70" fmla="*/ 56 w 69"/>
                  <a:gd name="T71" fmla="*/ 34 h 61"/>
                  <a:gd name="T72" fmla="*/ 68 w 69"/>
                  <a:gd name="T73" fmla="*/ 30 h 61"/>
                  <a:gd name="T74" fmla="*/ 56 w 69"/>
                  <a:gd name="T75" fmla="*/ 27 h 61"/>
                  <a:gd name="T76" fmla="*/ 68 w 69"/>
                  <a:gd name="T77" fmla="*/ 23 h 61"/>
                  <a:gd name="T78" fmla="*/ 55 w 69"/>
                  <a:gd name="T79" fmla="*/ 22 h 61"/>
                  <a:gd name="T80" fmla="*/ 65 w 69"/>
                  <a:gd name="T81" fmla="*/ 16 h 61"/>
                  <a:gd name="T82" fmla="*/ 53 w 69"/>
                  <a:gd name="T83" fmla="*/ 18 h 61"/>
                  <a:gd name="T84" fmla="*/ 60 w 69"/>
                  <a:gd name="T85" fmla="*/ 10 h 61"/>
                  <a:gd name="T86" fmla="*/ 49 w 69"/>
                  <a:gd name="T87" fmla="*/ 14 h 61"/>
                  <a:gd name="T88" fmla="*/ 53 w 69"/>
                  <a:gd name="T89" fmla="*/ 5 h 61"/>
                  <a:gd name="T90" fmla="*/ 44 w 69"/>
                  <a:gd name="T91" fmla="*/ 12 h 61"/>
                  <a:gd name="T92" fmla="*/ 45 w 69"/>
                  <a:gd name="T93" fmla="*/ 2 h 61"/>
                  <a:gd name="T94" fmla="*/ 39 w 69"/>
                  <a:gd name="T95" fmla="*/ 10 h 61"/>
                  <a:gd name="T96" fmla="*/ 33 w 69"/>
                  <a:gd name="T97" fmla="*/ 0 h 6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69" h="61">
                    <a:moveTo>
                      <a:pt x="33" y="0"/>
                    </a:moveTo>
                    <a:lnTo>
                      <a:pt x="31" y="11"/>
                    </a:lnTo>
                    <a:lnTo>
                      <a:pt x="25" y="1"/>
                    </a:lnTo>
                    <a:lnTo>
                      <a:pt x="26" y="12"/>
                    </a:lnTo>
                    <a:lnTo>
                      <a:pt x="17" y="4"/>
                    </a:lnTo>
                    <a:lnTo>
                      <a:pt x="21" y="15"/>
                    </a:lnTo>
                    <a:lnTo>
                      <a:pt x="12" y="8"/>
                    </a:lnTo>
                    <a:lnTo>
                      <a:pt x="17" y="18"/>
                    </a:lnTo>
                    <a:lnTo>
                      <a:pt x="5" y="14"/>
                    </a:lnTo>
                    <a:lnTo>
                      <a:pt x="13" y="23"/>
                    </a:lnTo>
                    <a:lnTo>
                      <a:pt x="1" y="21"/>
                    </a:lnTo>
                    <a:lnTo>
                      <a:pt x="13" y="27"/>
                    </a:lnTo>
                    <a:lnTo>
                      <a:pt x="0" y="30"/>
                    </a:lnTo>
                    <a:lnTo>
                      <a:pt x="13" y="32"/>
                    </a:lnTo>
                    <a:lnTo>
                      <a:pt x="1" y="37"/>
                    </a:lnTo>
                    <a:lnTo>
                      <a:pt x="14" y="37"/>
                    </a:lnTo>
                    <a:lnTo>
                      <a:pt x="4" y="45"/>
                    </a:lnTo>
                    <a:lnTo>
                      <a:pt x="16" y="42"/>
                    </a:lnTo>
                    <a:lnTo>
                      <a:pt x="10" y="51"/>
                    </a:lnTo>
                    <a:lnTo>
                      <a:pt x="21" y="46"/>
                    </a:lnTo>
                    <a:lnTo>
                      <a:pt x="17" y="56"/>
                    </a:lnTo>
                    <a:lnTo>
                      <a:pt x="25" y="49"/>
                    </a:lnTo>
                    <a:lnTo>
                      <a:pt x="25" y="59"/>
                    </a:lnTo>
                    <a:lnTo>
                      <a:pt x="30" y="49"/>
                    </a:lnTo>
                    <a:lnTo>
                      <a:pt x="33" y="60"/>
                    </a:lnTo>
                    <a:lnTo>
                      <a:pt x="37" y="50"/>
                    </a:lnTo>
                    <a:lnTo>
                      <a:pt x="41" y="60"/>
                    </a:lnTo>
                    <a:lnTo>
                      <a:pt x="43" y="49"/>
                    </a:lnTo>
                    <a:lnTo>
                      <a:pt x="49" y="57"/>
                    </a:lnTo>
                    <a:lnTo>
                      <a:pt x="47" y="46"/>
                    </a:lnTo>
                    <a:lnTo>
                      <a:pt x="56" y="53"/>
                    </a:lnTo>
                    <a:lnTo>
                      <a:pt x="52" y="43"/>
                    </a:lnTo>
                    <a:lnTo>
                      <a:pt x="63" y="46"/>
                    </a:lnTo>
                    <a:lnTo>
                      <a:pt x="55" y="38"/>
                    </a:lnTo>
                    <a:lnTo>
                      <a:pt x="67" y="38"/>
                    </a:lnTo>
                    <a:lnTo>
                      <a:pt x="56" y="34"/>
                    </a:lnTo>
                    <a:lnTo>
                      <a:pt x="68" y="30"/>
                    </a:lnTo>
                    <a:lnTo>
                      <a:pt x="56" y="27"/>
                    </a:lnTo>
                    <a:lnTo>
                      <a:pt x="68" y="23"/>
                    </a:lnTo>
                    <a:lnTo>
                      <a:pt x="55" y="22"/>
                    </a:lnTo>
                    <a:lnTo>
                      <a:pt x="65" y="16"/>
                    </a:lnTo>
                    <a:lnTo>
                      <a:pt x="53" y="18"/>
                    </a:lnTo>
                    <a:lnTo>
                      <a:pt x="60" y="10"/>
                    </a:lnTo>
                    <a:lnTo>
                      <a:pt x="49" y="14"/>
                    </a:lnTo>
                    <a:lnTo>
                      <a:pt x="53" y="5"/>
                    </a:lnTo>
                    <a:lnTo>
                      <a:pt x="44" y="12"/>
                    </a:lnTo>
                    <a:lnTo>
                      <a:pt x="45" y="2"/>
                    </a:lnTo>
                    <a:lnTo>
                      <a:pt x="39" y="10"/>
                    </a:lnTo>
                    <a:lnTo>
                      <a:pt x="33" y="0"/>
                    </a:lnTo>
                  </a:path>
                </a:pathLst>
              </a:custGeom>
              <a:solidFill>
                <a:srgbClr val="808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50" name="Oval 39"/>
              <p:cNvSpPr>
                <a:spLocks noChangeArrowheads="1"/>
              </p:cNvSpPr>
              <p:nvPr/>
            </p:nvSpPr>
            <p:spPr bwMode="auto">
              <a:xfrm>
                <a:off x="2446" y="1584"/>
                <a:ext cx="32" cy="30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808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5651" name="Freeform 40"/>
              <p:cNvSpPr>
                <a:spLocks/>
              </p:cNvSpPr>
              <p:nvPr/>
            </p:nvSpPr>
            <p:spPr bwMode="auto">
              <a:xfrm>
                <a:off x="2448" y="1632"/>
                <a:ext cx="11" cy="66"/>
              </a:xfrm>
              <a:custGeom>
                <a:avLst/>
                <a:gdLst>
                  <a:gd name="T0" fmla="*/ 10 w 11"/>
                  <a:gd name="T1" fmla="*/ 60 h 66"/>
                  <a:gd name="T2" fmla="*/ 4 w 11"/>
                  <a:gd name="T3" fmla="*/ 63 h 66"/>
                  <a:gd name="T4" fmla="*/ 0 w 11"/>
                  <a:gd name="T5" fmla="*/ 65 h 66"/>
                  <a:gd name="T6" fmla="*/ 10 w 11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66">
                    <a:moveTo>
                      <a:pt x="10" y="60"/>
                    </a:moveTo>
                    <a:lnTo>
                      <a:pt x="4" y="63"/>
                    </a:lnTo>
                    <a:lnTo>
                      <a:pt x="0" y="65"/>
                    </a:lnTo>
                    <a:lnTo>
                      <a:pt x="1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5620" name="Group 41"/>
          <p:cNvGrpSpPr>
            <a:grpSpLocks/>
          </p:cNvGrpSpPr>
          <p:nvPr/>
        </p:nvGrpSpPr>
        <p:grpSpPr bwMode="auto">
          <a:xfrm>
            <a:off x="4818063" y="1998663"/>
            <a:ext cx="641350" cy="700087"/>
            <a:chOff x="3288" y="1259"/>
            <a:chExt cx="438" cy="441"/>
          </a:xfrm>
        </p:grpSpPr>
        <p:sp>
          <p:nvSpPr>
            <p:cNvPr id="25640" name="Freeform 42"/>
            <p:cNvSpPr>
              <a:spLocks/>
            </p:cNvSpPr>
            <p:nvPr/>
          </p:nvSpPr>
          <p:spPr bwMode="auto">
            <a:xfrm>
              <a:off x="3322" y="1656"/>
              <a:ext cx="79" cy="44"/>
            </a:xfrm>
            <a:custGeom>
              <a:avLst/>
              <a:gdLst>
                <a:gd name="T0" fmla="*/ 50 w 79"/>
                <a:gd name="T1" fmla="*/ 0 h 44"/>
                <a:gd name="T2" fmla="*/ 11 w 79"/>
                <a:gd name="T3" fmla="*/ 4 h 44"/>
                <a:gd name="T4" fmla="*/ 7 w 79"/>
                <a:gd name="T5" fmla="*/ 7 h 44"/>
                <a:gd name="T6" fmla="*/ 4 w 79"/>
                <a:gd name="T7" fmla="*/ 10 h 44"/>
                <a:gd name="T8" fmla="*/ 2 w 79"/>
                <a:gd name="T9" fmla="*/ 14 h 44"/>
                <a:gd name="T10" fmla="*/ 0 w 79"/>
                <a:gd name="T11" fmla="*/ 20 h 44"/>
                <a:gd name="T12" fmla="*/ 0 w 79"/>
                <a:gd name="T13" fmla="*/ 26 h 44"/>
                <a:gd name="T14" fmla="*/ 2 w 79"/>
                <a:gd name="T15" fmla="*/ 30 h 44"/>
                <a:gd name="T16" fmla="*/ 4 w 79"/>
                <a:gd name="T17" fmla="*/ 34 h 44"/>
                <a:gd name="T18" fmla="*/ 9 w 79"/>
                <a:gd name="T19" fmla="*/ 38 h 44"/>
                <a:gd name="T20" fmla="*/ 13 w 79"/>
                <a:gd name="T21" fmla="*/ 40 h 44"/>
                <a:gd name="T22" fmla="*/ 18 w 79"/>
                <a:gd name="T23" fmla="*/ 42 h 44"/>
                <a:gd name="T24" fmla="*/ 23 w 79"/>
                <a:gd name="T25" fmla="*/ 43 h 44"/>
                <a:gd name="T26" fmla="*/ 28 w 79"/>
                <a:gd name="T27" fmla="*/ 43 h 44"/>
                <a:gd name="T28" fmla="*/ 59 w 79"/>
                <a:gd name="T29" fmla="*/ 40 h 44"/>
                <a:gd name="T30" fmla="*/ 78 w 79"/>
                <a:gd name="T31" fmla="*/ 0 h 44"/>
                <a:gd name="T32" fmla="*/ 50 w 79"/>
                <a:gd name="T33" fmla="*/ 0 h 4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9" h="44">
                  <a:moveTo>
                    <a:pt x="50" y="0"/>
                  </a:moveTo>
                  <a:lnTo>
                    <a:pt x="11" y="4"/>
                  </a:lnTo>
                  <a:lnTo>
                    <a:pt x="7" y="7"/>
                  </a:lnTo>
                  <a:lnTo>
                    <a:pt x="4" y="10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9" y="38"/>
                  </a:lnTo>
                  <a:lnTo>
                    <a:pt x="13" y="40"/>
                  </a:lnTo>
                  <a:lnTo>
                    <a:pt x="18" y="42"/>
                  </a:lnTo>
                  <a:lnTo>
                    <a:pt x="23" y="43"/>
                  </a:lnTo>
                  <a:lnTo>
                    <a:pt x="28" y="43"/>
                  </a:lnTo>
                  <a:lnTo>
                    <a:pt x="59" y="40"/>
                  </a:lnTo>
                  <a:lnTo>
                    <a:pt x="78" y="0"/>
                  </a:lnTo>
                  <a:lnTo>
                    <a:pt x="50" y="0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41" name="Freeform 43"/>
            <p:cNvSpPr>
              <a:spLocks/>
            </p:cNvSpPr>
            <p:nvPr/>
          </p:nvSpPr>
          <p:spPr bwMode="auto">
            <a:xfrm>
              <a:off x="3288" y="1259"/>
              <a:ext cx="438" cy="441"/>
            </a:xfrm>
            <a:custGeom>
              <a:avLst/>
              <a:gdLst>
                <a:gd name="T0" fmla="*/ 24 w 438"/>
                <a:gd name="T1" fmla="*/ 2 h 441"/>
                <a:gd name="T2" fmla="*/ 15 w 438"/>
                <a:gd name="T3" fmla="*/ 8 h 441"/>
                <a:gd name="T4" fmla="*/ 4 w 438"/>
                <a:gd name="T5" fmla="*/ 20 h 441"/>
                <a:gd name="T6" fmla="*/ 0 w 438"/>
                <a:gd name="T7" fmla="*/ 32 h 441"/>
                <a:gd name="T8" fmla="*/ 0 w 438"/>
                <a:gd name="T9" fmla="*/ 48 h 441"/>
                <a:gd name="T10" fmla="*/ 1 w 438"/>
                <a:gd name="T11" fmla="*/ 60 h 441"/>
                <a:gd name="T12" fmla="*/ 8 w 438"/>
                <a:gd name="T13" fmla="*/ 81 h 441"/>
                <a:gd name="T14" fmla="*/ 23 w 438"/>
                <a:gd name="T15" fmla="*/ 116 h 441"/>
                <a:gd name="T16" fmla="*/ 41 w 438"/>
                <a:gd name="T17" fmla="*/ 155 h 441"/>
                <a:gd name="T18" fmla="*/ 59 w 438"/>
                <a:gd name="T19" fmla="*/ 195 h 441"/>
                <a:gd name="T20" fmla="*/ 72 w 438"/>
                <a:gd name="T21" fmla="*/ 247 h 441"/>
                <a:gd name="T22" fmla="*/ 80 w 438"/>
                <a:gd name="T23" fmla="*/ 311 h 441"/>
                <a:gd name="T24" fmla="*/ 83 w 438"/>
                <a:gd name="T25" fmla="*/ 356 h 441"/>
                <a:gd name="T26" fmla="*/ 83 w 438"/>
                <a:gd name="T27" fmla="*/ 390 h 441"/>
                <a:gd name="T28" fmla="*/ 78 w 438"/>
                <a:gd name="T29" fmla="*/ 416 h 441"/>
                <a:gd name="T30" fmla="*/ 72 w 438"/>
                <a:gd name="T31" fmla="*/ 430 h 441"/>
                <a:gd name="T32" fmla="*/ 65 w 438"/>
                <a:gd name="T33" fmla="*/ 437 h 441"/>
                <a:gd name="T34" fmla="*/ 102 w 438"/>
                <a:gd name="T35" fmla="*/ 436 h 441"/>
                <a:gd name="T36" fmla="*/ 240 w 438"/>
                <a:gd name="T37" fmla="*/ 419 h 441"/>
                <a:gd name="T38" fmla="*/ 364 w 438"/>
                <a:gd name="T39" fmla="*/ 409 h 441"/>
                <a:gd name="T40" fmla="*/ 416 w 438"/>
                <a:gd name="T41" fmla="*/ 411 h 441"/>
                <a:gd name="T42" fmla="*/ 426 w 438"/>
                <a:gd name="T43" fmla="*/ 403 h 441"/>
                <a:gd name="T44" fmla="*/ 434 w 438"/>
                <a:gd name="T45" fmla="*/ 387 h 441"/>
                <a:gd name="T46" fmla="*/ 437 w 438"/>
                <a:gd name="T47" fmla="*/ 363 h 441"/>
                <a:gd name="T48" fmla="*/ 437 w 438"/>
                <a:gd name="T49" fmla="*/ 333 h 441"/>
                <a:gd name="T50" fmla="*/ 432 w 438"/>
                <a:gd name="T51" fmla="*/ 289 h 441"/>
                <a:gd name="T52" fmla="*/ 417 w 438"/>
                <a:gd name="T53" fmla="*/ 232 h 441"/>
                <a:gd name="T54" fmla="*/ 400 w 438"/>
                <a:gd name="T55" fmla="*/ 181 h 441"/>
                <a:gd name="T56" fmla="*/ 381 w 438"/>
                <a:gd name="T57" fmla="*/ 133 h 441"/>
                <a:gd name="T58" fmla="*/ 358 w 438"/>
                <a:gd name="T59" fmla="*/ 81 h 441"/>
                <a:gd name="T60" fmla="*/ 350 w 438"/>
                <a:gd name="T61" fmla="*/ 57 h 441"/>
                <a:gd name="T62" fmla="*/ 349 w 438"/>
                <a:gd name="T63" fmla="*/ 40 h 441"/>
                <a:gd name="T64" fmla="*/ 358 w 438"/>
                <a:gd name="T65" fmla="*/ 4 h 441"/>
                <a:gd name="T66" fmla="*/ 27 w 438"/>
                <a:gd name="T67" fmla="*/ 1 h 4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38" h="441">
                  <a:moveTo>
                    <a:pt x="27" y="1"/>
                  </a:moveTo>
                  <a:lnTo>
                    <a:pt x="24" y="2"/>
                  </a:lnTo>
                  <a:lnTo>
                    <a:pt x="21" y="4"/>
                  </a:lnTo>
                  <a:lnTo>
                    <a:pt x="15" y="8"/>
                  </a:lnTo>
                  <a:lnTo>
                    <a:pt x="9" y="13"/>
                  </a:lnTo>
                  <a:lnTo>
                    <a:pt x="4" y="20"/>
                  </a:lnTo>
                  <a:lnTo>
                    <a:pt x="1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1" y="54"/>
                  </a:lnTo>
                  <a:lnTo>
                    <a:pt x="1" y="60"/>
                  </a:lnTo>
                  <a:lnTo>
                    <a:pt x="3" y="66"/>
                  </a:lnTo>
                  <a:lnTo>
                    <a:pt x="8" y="81"/>
                  </a:lnTo>
                  <a:lnTo>
                    <a:pt x="13" y="98"/>
                  </a:lnTo>
                  <a:lnTo>
                    <a:pt x="23" y="116"/>
                  </a:lnTo>
                  <a:lnTo>
                    <a:pt x="33" y="137"/>
                  </a:lnTo>
                  <a:lnTo>
                    <a:pt x="41" y="155"/>
                  </a:lnTo>
                  <a:lnTo>
                    <a:pt x="50" y="173"/>
                  </a:lnTo>
                  <a:lnTo>
                    <a:pt x="59" y="195"/>
                  </a:lnTo>
                  <a:lnTo>
                    <a:pt x="66" y="223"/>
                  </a:lnTo>
                  <a:lnTo>
                    <a:pt x="72" y="247"/>
                  </a:lnTo>
                  <a:lnTo>
                    <a:pt x="77" y="278"/>
                  </a:lnTo>
                  <a:lnTo>
                    <a:pt x="80" y="311"/>
                  </a:lnTo>
                  <a:lnTo>
                    <a:pt x="83" y="340"/>
                  </a:lnTo>
                  <a:lnTo>
                    <a:pt x="83" y="356"/>
                  </a:lnTo>
                  <a:lnTo>
                    <a:pt x="83" y="377"/>
                  </a:lnTo>
                  <a:lnTo>
                    <a:pt x="83" y="390"/>
                  </a:lnTo>
                  <a:lnTo>
                    <a:pt x="82" y="403"/>
                  </a:lnTo>
                  <a:lnTo>
                    <a:pt x="78" y="416"/>
                  </a:lnTo>
                  <a:lnTo>
                    <a:pt x="76" y="423"/>
                  </a:lnTo>
                  <a:lnTo>
                    <a:pt x="72" y="430"/>
                  </a:lnTo>
                  <a:lnTo>
                    <a:pt x="68" y="435"/>
                  </a:lnTo>
                  <a:lnTo>
                    <a:pt x="65" y="437"/>
                  </a:lnTo>
                  <a:lnTo>
                    <a:pt x="63" y="440"/>
                  </a:lnTo>
                  <a:lnTo>
                    <a:pt x="102" y="436"/>
                  </a:lnTo>
                  <a:lnTo>
                    <a:pt x="177" y="427"/>
                  </a:lnTo>
                  <a:lnTo>
                    <a:pt x="240" y="419"/>
                  </a:lnTo>
                  <a:lnTo>
                    <a:pt x="311" y="412"/>
                  </a:lnTo>
                  <a:lnTo>
                    <a:pt x="364" y="409"/>
                  </a:lnTo>
                  <a:lnTo>
                    <a:pt x="406" y="411"/>
                  </a:lnTo>
                  <a:lnTo>
                    <a:pt x="416" y="411"/>
                  </a:lnTo>
                  <a:lnTo>
                    <a:pt x="423" y="409"/>
                  </a:lnTo>
                  <a:lnTo>
                    <a:pt x="426" y="403"/>
                  </a:lnTo>
                  <a:lnTo>
                    <a:pt x="430" y="397"/>
                  </a:lnTo>
                  <a:lnTo>
                    <a:pt x="434" y="387"/>
                  </a:lnTo>
                  <a:lnTo>
                    <a:pt x="436" y="375"/>
                  </a:lnTo>
                  <a:lnTo>
                    <a:pt x="437" y="363"/>
                  </a:lnTo>
                  <a:lnTo>
                    <a:pt x="437" y="346"/>
                  </a:lnTo>
                  <a:lnTo>
                    <a:pt x="437" y="333"/>
                  </a:lnTo>
                  <a:lnTo>
                    <a:pt x="436" y="312"/>
                  </a:lnTo>
                  <a:lnTo>
                    <a:pt x="432" y="289"/>
                  </a:lnTo>
                  <a:lnTo>
                    <a:pt x="425" y="259"/>
                  </a:lnTo>
                  <a:lnTo>
                    <a:pt x="417" y="232"/>
                  </a:lnTo>
                  <a:lnTo>
                    <a:pt x="411" y="207"/>
                  </a:lnTo>
                  <a:lnTo>
                    <a:pt x="400" y="181"/>
                  </a:lnTo>
                  <a:lnTo>
                    <a:pt x="389" y="156"/>
                  </a:lnTo>
                  <a:lnTo>
                    <a:pt x="381" y="133"/>
                  </a:lnTo>
                  <a:lnTo>
                    <a:pt x="365" y="100"/>
                  </a:lnTo>
                  <a:lnTo>
                    <a:pt x="358" y="81"/>
                  </a:lnTo>
                  <a:lnTo>
                    <a:pt x="352" y="68"/>
                  </a:lnTo>
                  <a:lnTo>
                    <a:pt x="350" y="57"/>
                  </a:lnTo>
                  <a:lnTo>
                    <a:pt x="349" y="48"/>
                  </a:lnTo>
                  <a:lnTo>
                    <a:pt x="349" y="40"/>
                  </a:lnTo>
                  <a:lnTo>
                    <a:pt x="355" y="10"/>
                  </a:lnTo>
                  <a:lnTo>
                    <a:pt x="358" y="4"/>
                  </a:lnTo>
                  <a:lnTo>
                    <a:pt x="31" y="0"/>
                  </a:lnTo>
                  <a:lnTo>
                    <a:pt x="27" y="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42" name="Freeform 44"/>
            <p:cNvSpPr>
              <a:spLocks/>
            </p:cNvSpPr>
            <p:nvPr/>
          </p:nvSpPr>
          <p:spPr bwMode="auto">
            <a:xfrm>
              <a:off x="3311" y="1279"/>
              <a:ext cx="36" cy="30"/>
            </a:xfrm>
            <a:custGeom>
              <a:avLst/>
              <a:gdLst>
                <a:gd name="T0" fmla="*/ 35 w 36"/>
                <a:gd name="T1" fmla="*/ 2 h 30"/>
                <a:gd name="T2" fmla="*/ 27 w 36"/>
                <a:gd name="T3" fmla="*/ 26 h 30"/>
                <a:gd name="T4" fmla="*/ 17 w 36"/>
                <a:gd name="T5" fmla="*/ 29 h 30"/>
                <a:gd name="T6" fmla="*/ 13 w 36"/>
                <a:gd name="T7" fmla="*/ 29 h 30"/>
                <a:gd name="T8" fmla="*/ 7 w 36"/>
                <a:gd name="T9" fmla="*/ 27 h 30"/>
                <a:gd name="T10" fmla="*/ 4 w 36"/>
                <a:gd name="T11" fmla="*/ 24 h 30"/>
                <a:gd name="T12" fmla="*/ 2 w 36"/>
                <a:gd name="T13" fmla="*/ 21 h 30"/>
                <a:gd name="T14" fmla="*/ 0 w 36"/>
                <a:gd name="T15" fmla="*/ 18 h 30"/>
                <a:gd name="T16" fmla="*/ 0 w 36"/>
                <a:gd name="T17" fmla="*/ 14 h 30"/>
                <a:gd name="T18" fmla="*/ 0 w 36"/>
                <a:gd name="T19" fmla="*/ 10 h 30"/>
                <a:gd name="T20" fmla="*/ 1 w 36"/>
                <a:gd name="T21" fmla="*/ 7 h 30"/>
                <a:gd name="T22" fmla="*/ 4 w 36"/>
                <a:gd name="T23" fmla="*/ 5 h 30"/>
                <a:gd name="T24" fmla="*/ 7 w 36"/>
                <a:gd name="T25" fmla="*/ 3 h 30"/>
                <a:gd name="T26" fmla="*/ 11 w 36"/>
                <a:gd name="T27" fmla="*/ 2 h 30"/>
                <a:gd name="T28" fmla="*/ 15 w 36"/>
                <a:gd name="T29" fmla="*/ 1 h 30"/>
                <a:gd name="T30" fmla="*/ 18 w 36"/>
                <a:gd name="T31" fmla="*/ 0 h 30"/>
                <a:gd name="T32" fmla="*/ 21 w 36"/>
                <a:gd name="T33" fmla="*/ 0 h 30"/>
                <a:gd name="T34" fmla="*/ 24 w 36"/>
                <a:gd name="T35" fmla="*/ 0 h 30"/>
                <a:gd name="T36" fmla="*/ 35 w 36"/>
                <a:gd name="T37" fmla="*/ 2 h 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6" h="30">
                  <a:moveTo>
                    <a:pt x="35" y="2"/>
                  </a:moveTo>
                  <a:lnTo>
                    <a:pt x="27" y="26"/>
                  </a:lnTo>
                  <a:lnTo>
                    <a:pt x="17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4" y="24"/>
                  </a:lnTo>
                  <a:lnTo>
                    <a:pt x="2" y="21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35" y="2"/>
                  </a:lnTo>
                </a:path>
              </a:pathLst>
            </a:custGeom>
            <a:solidFill>
              <a:srgbClr val="80808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43" name="Freeform 45"/>
            <p:cNvSpPr>
              <a:spLocks/>
            </p:cNvSpPr>
            <p:nvPr/>
          </p:nvSpPr>
          <p:spPr bwMode="auto">
            <a:xfrm>
              <a:off x="3325" y="1278"/>
              <a:ext cx="26" cy="24"/>
            </a:xfrm>
            <a:custGeom>
              <a:avLst/>
              <a:gdLst>
                <a:gd name="T0" fmla="*/ 0 w 26"/>
                <a:gd name="T1" fmla="*/ 2 h 24"/>
                <a:gd name="T2" fmla="*/ 4 w 26"/>
                <a:gd name="T3" fmla="*/ 5 h 24"/>
                <a:gd name="T4" fmla="*/ 7 w 26"/>
                <a:gd name="T5" fmla="*/ 8 h 24"/>
                <a:gd name="T6" fmla="*/ 8 w 26"/>
                <a:gd name="T7" fmla="*/ 11 h 24"/>
                <a:gd name="T8" fmla="*/ 8 w 26"/>
                <a:gd name="T9" fmla="*/ 16 h 24"/>
                <a:gd name="T10" fmla="*/ 7 w 26"/>
                <a:gd name="T11" fmla="*/ 20 h 24"/>
                <a:gd name="T12" fmla="*/ 4 w 26"/>
                <a:gd name="T13" fmla="*/ 23 h 24"/>
                <a:gd name="T14" fmla="*/ 25 w 26"/>
                <a:gd name="T15" fmla="*/ 19 h 24"/>
                <a:gd name="T16" fmla="*/ 23 w 26"/>
                <a:gd name="T17" fmla="*/ 0 h 24"/>
                <a:gd name="T18" fmla="*/ 0 w 26"/>
                <a:gd name="T19" fmla="*/ 2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" h="24">
                  <a:moveTo>
                    <a:pt x="0" y="2"/>
                  </a:moveTo>
                  <a:lnTo>
                    <a:pt x="4" y="5"/>
                  </a:lnTo>
                  <a:lnTo>
                    <a:pt x="7" y="8"/>
                  </a:lnTo>
                  <a:lnTo>
                    <a:pt x="8" y="11"/>
                  </a:lnTo>
                  <a:lnTo>
                    <a:pt x="8" y="16"/>
                  </a:lnTo>
                  <a:lnTo>
                    <a:pt x="7" y="20"/>
                  </a:lnTo>
                  <a:lnTo>
                    <a:pt x="4" y="23"/>
                  </a:lnTo>
                  <a:lnTo>
                    <a:pt x="25" y="19"/>
                  </a:lnTo>
                  <a:lnTo>
                    <a:pt x="23" y="0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44" name="Freeform 46"/>
            <p:cNvSpPr>
              <a:spLocks/>
            </p:cNvSpPr>
            <p:nvPr/>
          </p:nvSpPr>
          <p:spPr bwMode="auto">
            <a:xfrm>
              <a:off x="3317" y="1259"/>
              <a:ext cx="367" cy="50"/>
            </a:xfrm>
            <a:custGeom>
              <a:avLst/>
              <a:gdLst>
                <a:gd name="T0" fmla="*/ 347 w 367"/>
                <a:gd name="T1" fmla="*/ 4 h 50"/>
                <a:gd name="T2" fmla="*/ 0 w 367"/>
                <a:gd name="T3" fmla="*/ 0 h 50"/>
                <a:gd name="T4" fmla="*/ 10 w 367"/>
                <a:gd name="T5" fmla="*/ 2 h 50"/>
                <a:gd name="T6" fmla="*/ 13 w 367"/>
                <a:gd name="T7" fmla="*/ 3 h 50"/>
                <a:gd name="T8" fmla="*/ 17 w 367"/>
                <a:gd name="T9" fmla="*/ 4 h 50"/>
                <a:gd name="T10" fmla="*/ 19 w 367"/>
                <a:gd name="T11" fmla="*/ 6 h 50"/>
                <a:gd name="T12" fmla="*/ 23 w 367"/>
                <a:gd name="T13" fmla="*/ 10 h 50"/>
                <a:gd name="T14" fmla="*/ 24 w 367"/>
                <a:gd name="T15" fmla="*/ 13 h 50"/>
                <a:gd name="T16" fmla="*/ 25 w 367"/>
                <a:gd name="T17" fmla="*/ 17 h 50"/>
                <a:gd name="T18" fmla="*/ 25 w 367"/>
                <a:gd name="T19" fmla="*/ 22 h 50"/>
                <a:gd name="T20" fmla="*/ 25 w 367"/>
                <a:gd name="T21" fmla="*/ 25 h 50"/>
                <a:gd name="T22" fmla="*/ 25 w 367"/>
                <a:gd name="T23" fmla="*/ 30 h 50"/>
                <a:gd name="T24" fmla="*/ 24 w 367"/>
                <a:gd name="T25" fmla="*/ 35 h 50"/>
                <a:gd name="T26" fmla="*/ 22 w 367"/>
                <a:gd name="T27" fmla="*/ 39 h 50"/>
                <a:gd name="T28" fmla="*/ 17 w 367"/>
                <a:gd name="T29" fmla="*/ 43 h 50"/>
                <a:gd name="T30" fmla="*/ 13 w 367"/>
                <a:gd name="T31" fmla="*/ 46 h 50"/>
                <a:gd name="T32" fmla="*/ 10 w 367"/>
                <a:gd name="T33" fmla="*/ 49 h 50"/>
                <a:gd name="T34" fmla="*/ 32 w 367"/>
                <a:gd name="T35" fmla="*/ 46 h 50"/>
                <a:gd name="T36" fmla="*/ 57 w 367"/>
                <a:gd name="T37" fmla="*/ 43 h 50"/>
                <a:gd name="T38" fmla="*/ 97 w 367"/>
                <a:gd name="T39" fmla="*/ 40 h 50"/>
                <a:gd name="T40" fmla="*/ 130 w 367"/>
                <a:gd name="T41" fmla="*/ 38 h 50"/>
                <a:gd name="T42" fmla="*/ 170 w 367"/>
                <a:gd name="T43" fmla="*/ 38 h 50"/>
                <a:gd name="T44" fmla="*/ 213 w 367"/>
                <a:gd name="T45" fmla="*/ 39 h 50"/>
                <a:gd name="T46" fmla="*/ 267 w 367"/>
                <a:gd name="T47" fmla="*/ 40 h 50"/>
                <a:gd name="T48" fmla="*/ 319 w 367"/>
                <a:gd name="T49" fmla="*/ 44 h 50"/>
                <a:gd name="T50" fmla="*/ 341 w 367"/>
                <a:gd name="T51" fmla="*/ 48 h 50"/>
                <a:gd name="T52" fmla="*/ 347 w 367"/>
                <a:gd name="T53" fmla="*/ 49 h 50"/>
                <a:gd name="T54" fmla="*/ 354 w 367"/>
                <a:gd name="T55" fmla="*/ 49 h 50"/>
                <a:gd name="T56" fmla="*/ 358 w 367"/>
                <a:gd name="T57" fmla="*/ 48 h 50"/>
                <a:gd name="T58" fmla="*/ 363 w 367"/>
                <a:gd name="T59" fmla="*/ 44 h 50"/>
                <a:gd name="T60" fmla="*/ 365 w 367"/>
                <a:gd name="T61" fmla="*/ 40 h 50"/>
                <a:gd name="T62" fmla="*/ 366 w 367"/>
                <a:gd name="T63" fmla="*/ 36 h 50"/>
                <a:gd name="T64" fmla="*/ 366 w 367"/>
                <a:gd name="T65" fmla="*/ 31 h 50"/>
                <a:gd name="T66" fmla="*/ 365 w 367"/>
                <a:gd name="T67" fmla="*/ 24 h 50"/>
                <a:gd name="T68" fmla="*/ 364 w 367"/>
                <a:gd name="T69" fmla="*/ 19 h 50"/>
                <a:gd name="T70" fmla="*/ 361 w 367"/>
                <a:gd name="T71" fmla="*/ 14 h 50"/>
                <a:gd name="T72" fmla="*/ 358 w 367"/>
                <a:gd name="T73" fmla="*/ 11 h 50"/>
                <a:gd name="T74" fmla="*/ 355 w 367"/>
                <a:gd name="T75" fmla="*/ 8 h 50"/>
                <a:gd name="T76" fmla="*/ 351 w 367"/>
                <a:gd name="T77" fmla="*/ 5 h 50"/>
                <a:gd name="T78" fmla="*/ 347 w 367"/>
                <a:gd name="T79" fmla="*/ 4 h 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67" h="50">
                  <a:moveTo>
                    <a:pt x="347" y="4"/>
                  </a:moveTo>
                  <a:lnTo>
                    <a:pt x="0" y="0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3" y="10"/>
                  </a:lnTo>
                  <a:lnTo>
                    <a:pt x="24" y="13"/>
                  </a:lnTo>
                  <a:lnTo>
                    <a:pt x="25" y="17"/>
                  </a:lnTo>
                  <a:lnTo>
                    <a:pt x="25" y="22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24" y="35"/>
                  </a:lnTo>
                  <a:lnTo>
                    <a:pt x="22" y="39"/>
                  </a:lnTo>
                  <a:lnTo>
                    <a:pt x="17" y="43"/>
                  </a:lnTo>
                  <a:lnTo>
                    <a:pt x="13" y="46"/>
                  </a:lnTo>
                  <a:lnTo>
                    <a:pt x="10" y="49"/>
                  </a:lnTo>
                  <a:lnTo>
                    <a:pt x="32" y="46"/>
                  </a:lnTo>
                  <a:lnTo>
                    <a:pt x="57" y="43"/>
                  </a:lnTo>
                  <a:lnTo>
                    <a:pt x="97" y="40"/>
                  </a:lnTo>
                  <a:lnTo>
                    <a:pt x="130" y="38"/>
                  </a:lnTo>
                  <a:lnTo>
                    <a:pt x="170" y="38"/>
                  </a:lnTo>
                  <a:lnTo>
                    <a:pt x="213" y="39"/>
                  </a:lnTo>
                  <a:lnTo>
                    <a:pt x="267" y="40"/>
                  </a:lnTo>
                  <a:lnTo>
                    <a:pt x="319" y="44"/>
                  </a:lnTo>
                  <a:lnTo>
                    <a:pt x="341" y="48"/>
                  </a:lnTo>
                  <a:lnTo>
                    <a:pt x="347" y="49"/>
                  </a:lnTo>
                  <a:lnTo>
                    <a:pt x="354" y="49"/>
                  </a:lnTo>
                  <a:lnTo>
                    <a:pt x="358" y="48"/>
                  </a:lnTo>
                  <a:lnTo>
                    <a:pt x="363" y="44"/>
                  </a:lnTo>
                  <a:lnTo>
                    <a:pt x="365" y="40"/>
                  </a:lnTo>
                  <a:lnTo>
                    <a:pt x="366" y="36"/>
                  </a:lnTo>
                  <a:lnTo>
                    <a:pt x="366" y="31"/>
                  </a:lnTo>
                  <a:lnTo>
                    <a:pt x="365" y="24"/>
                  </a:lnTo>
                  <a:lnTo>
                    <a:pt x="364" y="19"/>
                  </a:lnTo>
                  <a:lnTo>
                    <a:pt x="361" y="14"/>
                  </a:lnTo>
                  <a:lnTo>
                    <a:pt x="358" y="11"/>
                  </a:lnTo>
                  <a:lnTo>
                    <a:pt x="355" y="8"/>
                  </a:lnTo>
                  <a:lnTo>
                    <a:pt x="351" y="5"/>
                  </a:lnTo>
                  <a:lnTo>
                    <a:pt x="347" y="4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5621" name="Picture 47"/>
          <p:cNvPicPr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287838"/>
            <a:ext cx="966787" cy="83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22" name="Rectangle 48"/>
          <p:cNvSpPr>
            <a:spLocks noChangeArrowheads="1"/>
          </p:cNvSpPr>
          <p:nvPr/>
        </p:nvSpPr>
        <p:spPr bwMode="auto">
          <a:xfrm>
            <a:off x="2389188" y="2103438"/>
            <a:ext cx="704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200">
                <a:cs typeface="Arial" panose="020B0604020202020204" pitchFamily="34" charset="0"/>
              </a:rPr>
              <a:t>Баланс</a:t>
            </a:r>
          </a:p>
        </p:txBody>
      </p:sp>
      <p:sp>
        <p:nvSpPr>
          <p:cNvPr id="25623" name="Rectangle 49"/>
          <p:cNvSpPr>
            <a:spLocks noChangeArrowheads="1"/>
          </p:cNvSpPr>
          <p:nvPr/>
        </p:nvSpPr>
        <p:spPr bwMode="auto">
          <a:xfrm>
            <a:off x="3097213" y="2027238"/>
            <a:ext cx="6604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200">
                <a:cs typeface="Arial" panose="020B0604020202020204" pitchFamily="34" charset="0"/>
              </a:rPr>
              <a:t>Форма</a:t>
            </a:r>
          </a:p>
          <a:p>
            <a:pPr algn="ctr"/>
            <a:r>
              <a:rPr lang="ru-RU" altLang="ru-RU" sz="1200">
                <a:cs typeface="Arial" panose="020B0604020202020204" pitchFamily="34" charset="0"/>
              </a:rPr>
              <a:t>№2</a:t>
            </a:r>
          </a:p>
        </p:txBody>
      </p:sp>
      <p:graphicFrame>
        <p:nvGraphicFramePr>
          <p:cNvPr id="25624" name="Object 50"/>
          <p:cNvGraphicFramePr>
            <a:graphicFrameLocks/>
          </p:cNvGraphicFramePr>
          <p:nvPr/>
        </p:nvGraphicFramePr>
        <p:xfrm>
          <a:off x="2314575" y="4343400"/>
          <a:ext cx="115411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Microsoft ClipArt Gallery" r:id="rId18" imgW="7010400" imgH="3848100" progId="MS_ClipArt_Gallery">
                  <p:embed/>
                </p:oleObj>
              </mc:Choice>
              <mc:Fallback>
                <p:oleObj name="Microsoft ClipArt Gallery" r:id="rId18" imgW="7010400" imgH="38481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4575" y="4343400"/>
                        <a:ext cx="1154113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5" name="Object 51"/>
          <p:cNvGraphicFramePr>
            <a:graphicFrameLocks/>
          </p:cNvGraphicFramePr>
          <p:nvPr/>
        </p:nvGraphicFramePr>
        <p:xfrm>
          <a:off x="4805363" y="4484688"/>
          <a:ext cx="906462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Microsoft ClipArt Gallery" r:id="rId20" imgW="6980238" imgH="3886200" progId="MS_ClipArt_Gallery">
                  <p:embed/>
                </p:oleObj>
              </mc:Choice>
              <mc:Fallback>
                <p:oleObj name="Microsoft ClipArt Gallery" r:id="rId20" imgW="6980238" imgH="38862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5363" y="4484688"/>
                        <a:ext cx="906462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26" name="Line 52"/>
          <p:cNvSpPr>
            <a:spLocks noChangeShapeType="1"/>
          </p:cNvSpPr>
          <p:nvPr/>
        </p:nvSpPr>
        <p:spPr bwMode="auto">
          <a:xfrm>
            <a:off x="381000" y="41148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27" name="Line 53"/>
          <p:cNvSpPr>
            <a:spLocks noChangeShapeType="1"/>
          </p:cNvSpPr>
          <p:nvPr/>
        </p:nvSpPr>
        <p:spPr bwMode="auto">
          <a:xfrm>
            <a:off x="381000" y="51054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28" name="Rectangle 54"/>
          <p:cNvSpPr>
            <a:spLocks noChangeArrowheads="1"/>
          </p:cNvSpPr>
          <p:nvPr/>
        </p:nvSpPr>
        <p:spPr bwMode="auto">
          <a:xfrm>
            <a:off x="2212975" y="3198813"/>
            <a:ext cx="18716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>
                <a:cs typeface="Arial" panose="020B0604020202020204" pitchFamily="34" charset="0"/>
              </a:rPr>
              <a:t>Расчет </a:t>
            </a:r>
          </a:p>
          <a:p>
            <a:pPr algn="ctr"/>
            <a:r>
              <a:rPr lang="ru-RU" altLang="ru-RU" sz="1600">
                <a:cs typeface="Arial" panose="020B0604020202020204" pitchFamily="34" charset="0"/>
              </a:rPr>
              <a:t>необходимых</a:t>
            </a:r>
          </a:p>
          <a:p>
            <a:pPr algn="ctr"/>
            <a:r>
              <a:rPr lang="ru-RU" altLang="ru-RU" sz="1600">
                <a:cs typeface="Arial" panose="020B0604020202020204" pitchFamily="34" charset="0"/>
              </a:rPr>
              <a:t>показателей</a:t>
            </a:r>
          </a:p>
        </p:txBody>
      </p:sp>
      <p:sp>
        <p:nvSpPr>
          <p:cNvPr id="25629" name="Rectangle 55"/>
          <p:cNvSpPr>
            <a:spLocks noChangeArrowheads="1"/>
          </p:cNvSpPr>
          <p:nvPr/>
        </p:nvSpPr>
        <p:spPr bwMode="auto">
          <a:xfrm>
            <a:off x="6213475" y="4494213"/>
            <a:ext cx="2660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>
                <a:cs typeface="Arial" panose="020B0604020202020204" pitchFamily="34" charset="0"/>
              </a:rPr>
              <a:t>Взаимосвязь показателей</a:t>
            </a:r>
          </a:p>
        </p:txBody>
      </p:sp>
      <p:sp>
        <p:nvSpPr>
          <p:cNvPr id="25630" name="Line 56"/>
          <p:cNvSpPr>
            <a:spLocks noChangeShapeType="1"/>
          </p:cNvSpPr>
          <p:nvPr/>
        </p:nvSpPr>
        <p:spPr bwMode="auto">
          <a:xfrm>
            <a:off x="457200" y="2895600"/>
            <a:ext cx="1724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1" name="Line 57"/>
          <p:cNvSpPr>
            <a:spLocks noChangeShapeType="1"/>
          </p:cNvSpPr>
          <p:nvPr/>
        </p:nvSpPr>
        <p:spPr bwMode="auto">
          <a:xfrm>
            <a:off x="5257800" y="28194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2" name="Line 58"/>
          <p:cNvSpPr>
            <a:spLocks noChangeShapeType="1"/>
          </p:cNvSpPr>
          <p:nvPr/>
        </p:nvSpPr>
        <p:spPr bwMode="auto">
          <a:xfrm>
            <a:off x="3581400" y="2895600"/>
            <a:ext cx="1676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3" name="Line 59"/>
          <p:cNvSpPr>
            <a:spLocks noChangeShapeType="1"/>
          </p:cNvSpPr>
          <p:nvPr/>
        </p:nvSpPr>
        <p:spPr bwMode="auto">
          <a:xfrm flipH="1">
            <a:off x="6553200" y="2895600"/>
            <a:ext cx="762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4" name="Line 60"/>
          <p:cNvSpPr>
            <a:spLocks noChangeShapeType="1"/>
          </p:cNvSpPr>
          <p:nvPr/>
        </p:nvSpPr>
        <p:spPr bwMode="auto">
          <a:xfrm flipH="1">
            <a:off x="7391400" y="2895600"/>
            <a:ext cx="9906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5" name="Line 61"/>
          <p:cNvSpPr>
            <a:spLocks noChangeShapeType="1"/>
          </p:cNvSpPr>
          <p:nvPr/>
        </p:nvSpPr>
        <p:spPr bwMode="auto">
          <a:xfrm flipH="1">
            <a:off x="4291013" y="4038600"/>
            <a:ext cx="10541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6" name="Line 62"/>
          <p:cNvSpPr>
            <a:spLocks noChangeShapeType="1"/>
          </p:cNvSpPr>
          <p:nvPr/>
        </p:nvSpPr>
        <p:spPr bwMode="auto">
          <a:xfrm>
            <a:off x="5357813" y="5486400"/>
            <a:ext cx="1323975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7" name="Rectangle 63"/>
          <p:cNvSpPr>
            <a:spLocks noChangeArrowheads="1"/>
          </p:cNvSpPr>
          <p:nvPr/>
        </p:nvSpPr>
        <p:spPr bwMode="auto">
          <a:xfrm>
            <a:off x="7473950" y="5416550"/>
            <a:ext cx="1130300" cy="596900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5638" name="AutoShape 64"/>
          <p:cNvSpPr>
            <a:spLocks noChangeArrowheads="1"/>
          </p:cNvSpPr>
          <p:nvPr/>
        </p:nvSpPr>
        <p:spPr bwMode="auto">
          <a:xfrm>
            <a:off x="7626350" y="5568950"/>
            <a:ext cx="825500" cy="292100"/>
          </a:xfrm>
          <a:prstGeom prst="rightArrow">
            <a:avLst>
              <a:gd name="adj1" fmla="val 50000"/>
              <a:gd name="adj2" fmla="val 14131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5639" name="Rectangle 65"/>
          <p:cNvSpPr>
            <a:spLocks noChangeArrowheads="1"/>
          </p:cNvSpPr>
          <p:nvPr/>
        </p:nvSpPr>
        <p:spPr bwMode="auto">
          <a:xfrm>
            <a:off x="2903538" y="5561013"/>
            <a:ext cx="1965325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>
                <a:cs typeface="Arial" panose="020B0604020202020204" pitchFamily="34" charset="0"/>
              </a:rPr>
              <a:t>Возможные пути</a:t>
            </a:r>
          </a:p>
          <a:p>
            <a:pPr algn="ctr"/>
            <a:r>
              <a:rPr lang="ru-RU" altLang="ru-RU" sz="1600">
                <a:cs typeface="Arial" panose="020B0604020202020204" pitchFamily="34" charset="0"/>
              </a:rPr>
              <a:t> решения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403485528"/>
      </p:ext>
    </p:extLst>
  </p:cSld>
  <p:clrMapOvr>
    <a:masterClrMapping/>
  </p:clrMapOvr>
  <p:transition>
    <p:cover dir="d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estemp">
  <a:themeElements>
    <a:clrScheme name="">
      <a:dk1>
        <a:srgbClr val="000000"/>
      </a:dk1>
      <a:lt1>
        <a:srgbClr val="FFFFFF"/>
      </a:lt1>
      <a:dk2>
        <a:srgbClr val="FAFD00"/>
      </a:dk2>
      <a:lt2>
        <a:srgbClr val="DADADA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EAEAEA"/>
      </a:folHlink>
    </a:clrScheme>
    <a:fontScheme name="piestemp">
      <a:majorFont>
        <a:latin typeface="NTHarmonica"/>
        <a:ea typeface=""/>
        <a:cs typeface=""/>
      </a:majorFont>
      <a:minorFont>
        <a:latin typeface="NTHarmonic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es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340</Words>
  <Application>Microsoft Office PowerPoint</Application>
  <PresentationFormat>Экран (4:3)</PresentationFormat>
  <Paragraphs>100</Paragraphs>
  <Slides>7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NTHarmonica</vt:lpstr>
      <vt:lpstr>Symbol</vt:lpstr>
      <vt:lpstr>Verdana</vt:lpstr>
      <vt:lpstr>Оформление по умолчанию</vt:lpstr>
      <vt:lpstr>piestemp</vt:lpstr>
      <vt:lpstr>Microsoft ClipArt Gallery</vt:lpstr>
      <vt:lpstr>Презентация PowerPoint</vt:lpstr>
      <vt:lpstr>Презентация PowerPoint</vt:lpstr>
      <vt:lpstr>Цели анализа </vt:lpstr>
      <vt:lpstr>Сложности в аналитической работе</vt:lpstr>
      <vt:lpstr>Возможности аналитических исследований</vt:lpstr>
      <vt:lpstr>Принципы проведения анализа</vt:lpstr>
      <vt:lpstr>Этапы анализа</vt:lpstr>
    </vt:vector>
  </TitlesOfParts>
  <Company>Бизнес-инжиниринговые технологии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CD-3 "Бизнес-планирование"</dc:title>
  <dc:subject>Бизнес-инжиниринговые технологии</dc:subject>
  <cp:keywords>Бизнес-инжиниринговые технологии</cp:keywords>
  <cp:lastModifiedBy>Сергей Ковалев</cp:lastModifiedBy>
  <cp:revision>148</cp:revision>
  <dcterms:created xsi:type="dcterms:W3CDTF">2004-06-29T07:45:40Z</dcterms:created>
  <dcterms:modified xsi:type="dcterms:W3CDTF">2017-06-10T13:46:19Z</dcterms:modified>
</cp:coreProperties>
</file>